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33"/>
  </p:normalViewPr>
  <p:slideViewPr>
    <p:cSldViewPr snapToGrid="0" snapToObjects="1">
      <p:cViewPr>
        <p:scale>
          <a:sx n="113" d="100"/>
          <a:sy n="113" d="100"/>
        </p:scale>
        <p:origin x="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C2D5-C02D-F247-B737-9EA9FCE66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79FF3-36EA-2249-84BA-E5FDC3996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5C20-23E8-8B44-895E-1DB7DA4F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1EE05-ADA6-AB41-86DF-E76528AC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35C09-377E-464F-81AB-1FF9418C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6CB8-A15D-8846-A86F-B2EA8986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85881-FBF9-6441-AAFF-4AFEE57E4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39D38-AFD3-D748-9DBE-0B047C0E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A179B-59B2-6A47-856F-BB8103C5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50236-8E1B-4C46-98FD-6BFE59A4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3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FF47F-FD3F-B149-A736-13BB36E92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9E086-C7DE-8748-9E2F-E6FA2314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6D1AA-BF3D-2844-A9C5-FAB740FA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F88A-962F-9843-98F5-13BE4072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D7F98-4C56-3845-B46B-1A653FE9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6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98E8-6048-CE46-AC66-1D325403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7E18-E706-574D-88AC-19142C51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121B-4487-0C44-A478-2DBBA740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9E37-99BF-5249-9D5D-A514B12C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F2752-7772-8A43-9FD9-9ECB5286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1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8DA1-F595-A845-AA01-B6C0B733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6EFC2-3503-AB4D-A910-C2A8FE38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753E1-D4AE-7143-9BF6-A22C7385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9D4F-5884-4D4A-9DE6-53BAD473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D8423-BC7F-C74C-A658-72050F97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6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B063-9C71-D048-B7B4-1C8F0174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7687-83F3-D64C-8D66-5C0823167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601B6-EF1C-5446-B5F1-A018EC086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A696F-4A29-124B-983E-2DE67313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C2452-7535-124F-8AE0-A2ACEA15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E827-8054-F945-A734-E4213140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5DC7-99AB-FC49-B245-8A711A67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AD7F3-5D71-B145-ABC9-6CA2C2BF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1F16-1A33-FB42-A2EE-39195645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34D06-6350-1C49-A180-113B661F8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BFE43-BAC2-8C49-B2B3-1D6807F7E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83736-66D6-644E-BE71-E264934D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B34D5-044F-0B43-AD31-E71362B8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61635-5C0F-B84D-A64B-868BE6F2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6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9FE2-4563-4645-B5EF-B1C0D2F8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E3516-0ECB-324C-A3D7-FFAA76C5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308D3-639F-9147-9A9C-D9A5E4BC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03CBE-0322-AD41-BB5C-CDDE7A31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9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CEE02-B879-AE41-A60B-F1A08377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8E1BE-CB97-7349-87E0-D0B48AA0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C8002-B580-A041-BECD-D88EF249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0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E063-EFA2-AC42-B864-4BA09554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897F-554B-0249-B6F2-D65F985A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B24D4-9961-1347-B602-EA5C68ED0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3132B-DD5D-2645-B1BB-0A4ADB21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DBB84-D62F-C54B-A292-8205B079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05FCE-B96E-5A46-B4EE-5552B57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6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777C-E86D-9B49-97C2-82CBC02B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8A160-E9AA-354D-9C20-87B8EFFAD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9CEC6-BA99-3147-9703-99D5F43B4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81D90-F965-454F-B7D7-76FC0CE2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B571-EAE9-5646-8808-9E14758CFD9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BCEF2-36D8-0843-ADFD-3289C3A6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4A30-9A1A-EE42-8513-A7179DF2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0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C20DD-2807-5046-B142-83B5B32B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DF1C2-936A-7D4E-94E3-6B80880F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54FC-D7B4-664F-84B2-76999DDDC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AB571-EAE9-5646-8808-9E14758CFD9F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652D5-A529-924A-997A-971C53E9A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500B7-AD30-0744-9159-782A55060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4A07-0427-DD46-BBF7-896628450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A220-BE68-3F42-8F02-64E110585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422" y="1957741"/>
            <a:ext cx="9144000" cy="2387600"/>
          </a:xfrm>
        </p:spPr>
        <p:txBody>
          <a:bodyPr/>
          <a:lstStyle/>
          <a:p>
            <a:r>
              <a:rPr lang="en-US" dirty="0"/>
              <a:t>Marker Gene Selection with ARI Method</a:t>
            </a:r>
          </a:p>
        </p:txBody>
      </p:sp>
    </p:spTree>
    <p:extLst>
      <p:ext uri="{BB962C8B-B14F-4D97-AF65-F5344CB8AC3E}">
        <p14:creationId xmlns:p14="http://schemas.microsoft.com/office/powerpoint/2010/main" val="410795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95E-FF29-FB4D-BE70-230187FF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altLang="zh-CN" dirty="0"/>
              <a:t>2.2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1BD3-98C6-294E-853B-FCF809B4B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Again, due to the high sparsity of melanoma dataset,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gene,</a:t>
            </a:r>
            <a:r>
              <a:rPr lang="zh-CN" altLang="en-US" sz="2000" dirty="0"/>
              <a:t> </a:t>
            </a:r>
            <a:r>
              <a:rPr lang="en-US" sz="2000" dirty="0"/>
              <a:t>we put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levels</a:t>
            </a:r>
            <a:r>
              <a:rPr lang="zh-CN" altLang="en-US" sz="2000" dirty="0"/>
              <a:t> </a:t>
            </a:r>
            <a:r>
              <a:rPr lang="en-US" altLang="zh-CN" sz="2000" dirty="0"/>
              <a:t>of 0 into</a:t>
            </a:r>
            <a:r>
              <a:rPr lang="zh-CN" altLang="en-US" sz="2000" dirty="0"/>
              <a:t> </a:t>
            </a:r>
            <a:r>
              <a:rPr lang="en-US" sz="2000" dirty="0"/>
              <a:t>1 </a:t>
            </a:r>
            <a:r>
              <a:rPr lang="en-US" altLang="zh-CN" sz="2000" dirty="0"/>
              <a:t>group</a:t>
            </a:r>
            <a:r>
              <a:rPr lang="en-US" sz="2000" dirty="0"/>
              <a:t> and </a:t>
            </a:r>
            <a:r>
              <a:rPr lang="en-US" altLang="zh-CN" sz="2000" dirty="0"/>
              <a:t>group</a:t>
            </a:r>
            <a:r>
              <a:rPr lang="en-US" sz="2000" dirty="0"/>
              <a:t> the remaining cells based on the quantiles.</a:t>
            </a:r>
          </a:p>
          <a:p>
            <a:endParaRPr lang="en-US" sz="2000" dirty="0"/>
          </a:p>
          <a:p>
            <a:r>
              <a:rPr lang="en-US" sz="2000" dirty="0"/>
              <a:t>We first split the remaining cells into 6 </a:t>
            </a:r>
            <a:r>
              <a:rPr lang="en-US" altLang="zh-CN" sz="2000" dirty="0"/>
              <a:t>groups</a:t>
            </a:r>
            <a:r>
              <a:rPr lang="en-US" sz="2000" dirty="0"/>
              <a:t>, so that there are 7 </a:t>
            </a:r>
            <a:r>
              <a:rPr lang="en-US" altLang="zh-CN" sz="2000" dirty="0"/>
              <a:t>groups</a:t>
            </a:r>
            <a:r>
              <a:rPr lang="en-US" sz="2000" dirty="0"/>
              <a:t> in total </a:t>
            </a:r>
            <a:r>
              <a:rPr lang="en-US" altLang="zh-CN" sz="2000" dirty="0"/>
              <a:t>(the</a:t>
            </a:r>
            <a:r>
              <a:rPr lang="zh-CN" altLang="en-US" sz="2000" dirty="0"/>
              <a:t> </a:t>
            </a:r>
            <a:r>
              <a:rPr lang="en-US" altLang="zh-CN" sz="2000" dirty="0"/>
              <a:t>first</a:t>
            </a:r>
            <a:r>
              <a:rPr lang="zh-CN" altLang="en-US" sz="2000" dirty="0"/>
              <a:t> </a:t>
            </a:r>
            <a:r>
              <a:rPr lang="en-US" altLang="zh-CN" sz="2000" dirty="0"/>
              <a:t>group</a:t>
            </a:r>
            <a:r>
              <a:rPr lang="zh-CN" altLang="en-US" sz="2000" dirty="0"/>
              <a:t> </a:t>
            </a:r>
            <a:r>
              <a:rPr lang="en-US" sz="2000" dirty="0"/>
              <a:t>is composed of all 0’s)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Resulted ARI = 0.3874056 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5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F24B8-7E05-3A41-B3FD-8ACB3BFD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96767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Again, we tried adjusting the number of </a:t>
            </a:r>
            <a:r>
              <a:rPr lang="en-US" altLang="zh-CN" sz="2000" dirty="0"/>
              <a:t>groups</a:t>
            </a:r>
            <a:r>
              <a:rPr lang="en-US" sz="2000" dirty="0"/>
              <a:t> split into when doing </a:t>
            </a:r>
            <a:r>
              <a:rPr lang="en-US" sz="2000" dirty="0" err="1"/>
              <a:t>ntile</a:t>
            </a:r>
            <a:r>
              <a:rPr lang="en-US" sz="2000" dirty="0"/>
              <a:t>(). We tried number of </a:t>
            </a:r>
            <a:r>
              <a:rPr lang="en-US" altLang="zh-CN" sz="2000" dirty="0"/>
              <a:t>groups</a:t>
            </a:r>
            <a:r>
              <a:rPr lang="en-US" sz="2000" dirty="0"/>
              <a:t> = 6,5,4,3,2,1 (with the actual number of </a:t>
            </a:r>
            <a:r>
              <a:rPr lang="en-US" altLang="zh-CN" sz="2000" dirty="0"/>
              <a:t>groups</a:t>
            </a:r>
            <a:r>
              <a:rPr lang="en-US" sz="2000" dirty="0"/>
              <a:t> = 7,6,5,4,3,2 because of the additional </a:t>
            </a:r>
            <a:r>
              <a:rPr lang="en-US" altLang="zh-CN" sz="2000" dirty="0"/>
              <a:t>group</a:t>
            </a:r>
            <a:r>
              <a:rPr lang="en-US" sz="2000" dirty="0"/>
              <a:t> full of 0’s)</a:t>
            </a:r>
          </a:p>
          <a:p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AF420C-2204-E946-8919-DB167EC73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99200"/>
              </p:ext>
            </p:extLst>
          </p:nvPr>
        </p:nvGraphicFramePr>
        <p:xfrm>
          <a:off x="996647" y="220012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933737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54629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clusters split 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Resulted 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7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0.3874056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3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0.3914178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4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0.3925514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35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0.3907454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3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0.3994951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4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0.3908529</a:t>
                      </a:r>
                      <a:r>
                        <a:rPr lang="en-US" b="0" dirty="0">
                          <a:effectLst/>
                        </a:rPr>
                        <a:t>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938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5411FD-0852-DB4F-8039-13EBFB03B8BB}"/>
              </a:ext>
            </a:extLst>
          </p:cNvPr>
          <p:cNvSpPr txBox="1"/>
          <p:nvPr/>
        </p:nvSpPr>
        <p:spPr>
          <a:xfrm>
            <a:off x="996647" y="5134342"/>
            <a:ext cx="906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see that the resulted ARI remains almost the same when number of </a:t>
            </a:r>
            <a:r>
              <a:rPr lang="en-US" altLang="zh-CN" dirty="0"/>
              <a:t>groups</a:t>
            </a:r>
            <a:r>
              <a:rPr lang="en-US" dirty="0"/>
              <a:t> decreases. 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8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477E-80DA-F849-8761-01D99984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altLang="zh-CN" dirty="0"/>
              <a:t>2.3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ECE9-B927-4F49-BAA5-4EF57B55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Motivation: Different genes can separate different cell types. For example, a gene may be able to separate T-Cells and B-Cells, </a:t>
            </a:r>
            <a:r>
              <a:rPr lang="en-US" altLang="zh-CN" sz="2000" dirty="0"/>
              <a:t>while</a:t>
            </a:r>
            <a:r>
              <a:rPr lang="en-US" sz="2000" dirty="0"/>
              <a:t> another gene may be able to separate </a:t>
            </a:r>
            <a:r>
              <a:rPr lang="en-US" altLang="zh-CN" sz="2000" dirty="0"/>
              <a:t>malignant</a:t>
            </a:r>
            <a:r>
              <a:rPr lang="zh-CN" altLang="en-US" sz="2000" dirty="0"/>
              <a:t> </a:t>
            </a:r>
            <a:r>
              <a:rPr lang="en-US" altLang="zh-CN" sz="2000" dirty="0"/>
              <a:t>cells,</a:t>
            </a:r>
            <a:r>
              <a:rPr lang="zh-CN" altLang="en-US" sz="2000" dirty="0"/>
              <a:t> </a:t>
            </a:r>
            <a:r>
              <a:rPr lang="en-US" altLang="zh-CN" sz="2000" dirty="0"/>
              <a:t>Endothelial</a:t>
            </a:r>
            <a:r>
              <a:rPr lang="zh-CN" altLang="en-US" sz="2000" dirty="0"/>
              <a:t> </a:t>
            </a:r>
            <a:r>
              <a:rPr lang="en-US" altLang="zh-CN" sz="2000" dirty="0"/>
              <a:t>cells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Macrophages.</a:t>
            </a:r>
            <a:r>
              <a:rPr lang="zh-CN" altLang="en-US" sz="2000" dirty="0"/>
              <a:t> </a:t>
            </a:r>
            <a:r>
              <a:rPr lang="en-US" altLang="zh-CN" sz="2000" dirty="0"/>
              <a:t>Thus,</a:t>
            </a:r>
            <a:r>
              <a:rPr lang="zh-CN" altLang="en-US" sz="2000" dirty="0"/>
              <a:t> </a:t>
            </a:r>
            <a:r>
              <a:rPr lang="en-US" altLang="zh-CN" sz="2000" dirty="0"/>
              <a:t>it’s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intuitive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choose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same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groups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comparison.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method,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tried</a:t>
            </a:r>
            <a:r>
              <a:rPr lang="zh-CN" altLang="en-US" sz="2000" dirty="0"/>
              <a:t> </a:t>
            </a:r>
            <a:r>
              <a:rPr lang="en-US" altLang="zh-CN" sz="2000" dirty="0"/>
              <a:t>different</a:t>
            </a:r>
            <a:r>
              <a:rPr lang="zh-CN" altLang="en-US" sz="2000" dirty="0"/>
              <a:t> </a:t>
            </a:r>
            <a:r>
              <a:rPr lang="en-US" altLang="zh-CN" sz="2000" dirty="0"/>
              <a:t>numbers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groups</a:t>
            </a:r>
            <a:r>
              <a:rPr lang="zh-CN" altLang="en-US" sz="2000" dirty="0"/>
              <a:t> </a:t>
            </a:r>
            <a:r>
              <a:rPr lang="en-US" altLang="zh-CN" sz="2000" dirty="0"/>
              <a:t>(2-7)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gene,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gene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get</a:t>
            </a:r>
            <a:r>
              <a:rPr lang="zh-CN" altLang="en-US" sz="2000" dirty="0"/>
              <a:t> </a:t>
            </a:r>
            <a:r>
              <a:rPr lang="en-US" altLang="zh-CN" sz="2000" dirty="0"/>
              <a:t>6</a:t>
            </a:r>
            <a:r>
              <a:rPr lang="zh-CN" altLang="en-US" sz="2000" dirty="0"/>
              <a:t> </a:t>
            </a:r>
            <a:r>
              <a:rPr lang="en-US" altLang="zh-CN" sz="2000" dirty="0"/>
              <a:t>ARI</a:t>
            </a:r>
            <a:r>
              <a:rPr lang="zh-CN" altLang="en-US" sz="2000" dirty="0"/>
              <a:t> </a:t>
            </a:r>
            <a:r>
              <a:rPr lang="en-US" altLang="zh-CN" sz="2000" dirty="0"/>
              <a:t>values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select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highest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ARI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gene.</a:t>
            </a:r>
            <a:r>
              <a:rPr lang="zh-CN" altLang="en-US" sz="2000" dirty="0"/>
              <a:t> </a:t>
            </a:r>
            <a:r>
              <a:rPr lang="en-US" altLang="zh-CN" sz="2000" dirty="0"/>
              <a:t>Then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top</a:t>
            </a:r>
            <a:r>
              <a:rPr lang="zh-CN" altLang="en-US" sz="2000" dirty="0"/>
              <a:t> </a:t>
            </a:r>
            <a:r>
              <a:rPr lang="en-US" altLang="zh-CN" sz="2000" dirty="0"/>
              <a:t>902</a:t>
            </a:r>
            <a:r>
              <a:rPr lang="zh-CN" altLang="en-US" sz="2000" dirty="0"/>
              <a:t> </a:t>
            </a:r>
            <a:r>
              <a:rPr lang="en-US" altLang="zh-CN" sz="2000" dirty="0"/>
              <a:t>ARIs</a:t>
            </a:r>
            <a:r>
              <a:rPr lang="zh-CN" altLang="en-US" sz="2000" dirty="0"/>
              <a:t> </a:t>
            </a:r>
            <a:r>
              <a:rPr lang="en-US" altLang="zh-CN" sz="2000" dirty="0"/>
              <a:t>values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markers.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Resulted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ARI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=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0.388936 </a:t>
            </a:r>
          </a:p>
          <a:p>
            <a:endParaRPr lang="en-US" altLang="zh-CN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96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BE92-63D6-1E45-9C8A-C5FC00B3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2.4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E434-2330-1C4F-AABC-4632DF856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Similar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2.3.</a:t>
            </a:r>
          </a:p>
          <a:p>
            <a:r>
              <a:rPr lang="en-US" altLang="zh-CN" sz="2000" dirty="0"/>
              <a:t>Here,</a:t>
            </a:r>
            <a:r>
              <a:rPr lang="zh-CN" altLang="en-US" sz="2000" dirty="0"/>
              <a:t> </a:t>
            </a:r>
            <a:r>
              <a:rPr lang="en-US" altLang="zh-CN" sz="2000" dirty="0"/>
              <a:t>for each gene, we</a:t>
            </a:r>
            <a:r>
              <a:rPr lang="zh-CN" altLang="en-US" sz="2000" dirty="0"/>
              <a:t> </a:t>
            </a:r>
            <a:r>
              <a:rPr lang="en-US" altLang="zh-CN" sz="2000" dirty="0"/>
              <a:t>just</a:t>
            </a:r>
            <a:r>
              <a:rPr lang="zh-CN" altLang="en-US" sz="2000" dirty="0"/>
              <a:t> </a:t>
            </a:r>
            <a:r>
              <a:rPr lang="en-US" altLang="zh-CN" sz="2000" dirty="0"/>
              <a:t>put</a:t>
            </a:r>
            <a:r>
              <a:rPr lang="zh-CN" altLang="en-US" sz="2000" dirty="0"/>
              <a:t> </a:t>
            </a:r>
            <a:r>
              <a:rPr lang="en-US" altLang="zh-CN" sz="2000" dirty="0"/>
              <a:t>0’s in 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levels into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group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grouping.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Resulted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ARI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=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0.4561111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highest</a:t>
            </a:r>
            <a:r>
              <a:rPr lang="zh-CN" altLang="en-US" sz="2000" dirty="0"/>
              <a:t> </a:t>
            </a:r>
            <a:r>
              <a:rPr lang="en-US" altLang="zh-CN" sz="2000" dirty="0"/>
              <a:t>ARI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achieved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far,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it’s</a:t>
            </a:r>
            <a:r>
              <a:rPr lang="zh-CN" altLang="en-US" sz="2000" dirty="0"/>
              <a:t> </a:t>
            </a:r>
            <a:r>
              <a:rPr lang="en-US" altLang="zh-CN" sz="2000" dirty="0"/>
              <a:t>interpretable.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920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5223-9480-1F46-B3AE-2288E275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34600" cy="712561"/>
          </a:xfrm>
        </p:spPr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2.5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04C1-4F51-1C44-BDCA-FF84F0B75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205139"/>
            <a:ext cx="10602686" cy="513034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2.3,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got</a:t>
            </a:r>
            <a:r>
              <a:rPr lang="zh-CN" altLang="en-US" sz="2000" dirty="0"/>
              <a:t> </a:t>
            </a:r>
            <a:r>
              <a:rPr lang="en-US" altLang="zh-CN" sz="2000" dirty="0"/>
              <a:t>6</a:t>
            </a:r>
            <a:r>
              <a:rPr lang="zh-CN" altLang="en-US" sz="2000" dirty="0"/>
              <a:t> </a:t>
            </a:r>
            <a:r>
              <a:rPr lang="en-US" altLang="zh-CN" sz="2000" dirty="0"/>
              <a:t>ARI</a:t>
            </a:r>
            <a:r>
              <a:rPr lang="zh-CN" altLang="en-US" sz="2000" dirty="0"/>
              <a:t> </a:t>
            </a:r>
            <a:r>
              <a:rPr lang="en-US" altLang="zh-CN" sz="2000" dirty="0"/>
              <a:t>values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gene,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  <a:r>
              <a:rPr lang="zh-CN" altLang="en-US" sz="2000" dirty="0"/>
              <a:t> </a:t>
            </a:r>
            <a:r>
              <a:rPr lang="en-US" altLang="zh-CN" sz="2000" dirty="0"/>
              <a:t>corresponds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different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groups</a:t>
            </a:r>
            <a:r>
              <a:rPr lang="zh-CN" altLang="en-US" sz="2000" dirty="0"/>
              <a:t> </a:t>
            </a:r>
            <a:r>
              <a:rPr lang="en-US" altLang="zh-CN" sz="2000" dirty="0"/>
              <a:t>(2-7).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got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matrix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looks</a:t>
            </a:r>
            <a:r>
              <a:rPr lang="zh-CN" altLang="en-US" sz="2000" dirty="0"/>
              <a:t> </a:t>
            </a:r>
            <a:r>
              <a:rPr lang="en-US" altLang="zh-CN" sz="2000" dirty="0"/>
              <a:t>like: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Then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looked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summary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column:</a:t>
            </a:r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4D8D7D-A64F-114B-BCDD-48B87FF9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94442"/>
              </p:ext>
            </p:extLst>
          </p:nvPr>
        </p:nvGraphicFramePr>
        <p:xfrm>
          <a:off x="1008743" y="1926772"/>
          <a:ext cx="918028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469">
                  <a:extLst>
                    <a:ext uri="{9D8B030D-6E8A-4147-A177-3AD203B41FA5}">
                      <a16:colId xmlns:a16="http://schemas.microsoft.com/office/drawing/2014/main" val="2047975213"/>
                    </a:ext>
                  </a:extLst>
                </a:gridCol>
                <a:gridCol w="1311469">
                  <a:extLst>
                    <a:ext uri="{9D8B030D-6E8A-4147-A177-3AD203B41FA5}">
                      <a16:colId xmlns:a16="http://schemas.microsoft.com/office/drawing/2014/main" val="3622040103"/>
                    </a:ext>
                  </a:extLst>
                </a:gridCol>
                <a:gridCol w="1311469">
                  <a:extLst>
                    <a:ext uri="{9D8B030D-6E8A-4147-A177-3AD203B41FA5}">
                      <a16:colId xmlns:a16="http://schemas.microsoft.com/office/drawing/2014/main" val="909719533"/>
                    </a:ext>
                  </a:extLst>
                </a:gridCol>
                <a:gridCol w="1311469">
                  <a:extLst>
                    <a:ext uri="{9D8B030D-6E8A-4147-A177-3AD203B41FA5}">
                      <a16:colId xmlns:a16="http://schemas.microsoft.com/office/drawing/2014/main" val="3994376210"/>
                    </a:ext>
                  </a:extLst>
                </a:gridCol>
                <a:gridCol w="1311469">
                  <a:extLst>
                    <a:ext uri="{9D8B030D-6E8A-4147-A177-3AD203B41FA5}">
                      <a16:colId xmlns:a16="http://schemas.microsoft.com/office/drawing/2014/main" val="1631311334"/>
                    </a:ext>
                  </a:extLst>
                </a:gridCol>
                <a:gridCol w="1311469">
                  <a:extLst>
                    <a:ext uri="{9D8B030D-6E8A-4147-A177-3AD203B41FA5}">
                      <a16:colId xmlns:a16="http://schemas.microsoft.com/office/drawing/2014/main" val="2174802557"/>
                    </a:ext>
                  </a:extLst>
                </a:gridCol>
                <a:gridCol w="1311469">
                  <a:extLst>
                    <a:ext uri="{9D8B030D-6E8A-4147-A177-3AD203B41FA5}">
                      <a16:colId xmlns:a16="http://schemas.microsoft.com/office/drawing/2014/main" val="2874152726"/>
                    </a:ext>
                  </a:extLst>
                </a:gridCol>
              </a:tblGrid>
              <a:tr h="2007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groups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10788"/>
                  </a:ext>
                </a:extLst>
              </a:tr>
              <a:tr h="351367">
                <a:tc>
                  <a:txBody>
                    <a:bodyPr/>
                    <a:lstStyle/>
                    <a:p>
                      <a:r>
                        <a:rPr lang="en-US" altLang="zh-CN" dirty="0"/>
                        <a:t>ARI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gene1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610610"/>
                  </a:ext>
                </a:extLst>
              </a:tr>
              <a:tr h="351367">
                <a:tc>
                  <a:txBody>
                    <a:bodyPr/>
                    <a:lstStyle/>
                    <a:p>
                      <a:r>
                        <a:rPr lang="en-US" altLang="zh-CN" dirty="0"/>
                        <a:t>ARI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gene2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239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E999F0F-28B0-244B-AD4A-03DE7E1A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43" y="4294325"/>
            <a:ext cx="4228331" cy="2420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7D5054-E544-1243-9998-E461575503BD}"/>
              </a:ext>
            </a:extLst>
          </p:cNvPr>
          <p:cNvSpPr txBox="1"/>
          <p:nvPr/>
        </p:nvSpPr>
        <p:spPr>
          <a:xfrm>
            <a:off x="6803571" y="4180114"/>
            <a:ext cx="5212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observed</a:t>
            </a:r>
            <a:r>
              <a:rPr lang="zh-CN" altLang="en-US" dirty="0"/>
              <a:t> </a:t>
            </a:r>
            <a:r>
              <a:rPr lang="en-US" altLang="zh-CN" dirty="0"/>
              <a:t>that: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/>
              <a:t>increases,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genes’</a:t>
            </a:r>
            <a:r>
              <a:rPr lang="zh-CN" altLang="en-US" dirty="0"/>
              <a:t> </a:t>
            </a:r>
            <a:r>
              <a:rPr lang="en-US" altLang="zh-CN" dirty="0"/>
              <a:t>ARIs</a:t>
            </a:r>
            <a:r>
              <a:rPr lang="zh-CN" altLang="en-US" dirty="0"/>
              <a:t> </a:t>
            </a:r>
            <a:r>
              <a:rPr lang="en-US" altLang="zh-CN" dirty="0"/>
              <a:t>decreases.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FB78-4C21-EF4D-AF72-014DEE73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8" y="345168"/>
            <a:ext cx="10515600" cy="4351338"/>
          </a:xfrm>
        </p:spPr>
        <p:txBody>
          <a:bodyPr/>
          <a:lstStyle/>
          <a:p>
            <a:r>
              <a:rPr lang="en-US" altLang="zh-CN" sz="2000" dirty="0"/>
              <a:t>Intuitively,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would</a:t>
            </a:r>
            <a:r>
              <a:rPr lang="zh-CN" altLang="en-US" sz="2000" dirty="0"/>
              <a:t> </a:t>
            </a:r>
            <a:r>
              <a:rPr lang="en-US" altLang="zh-CN" sz="2000" dirty="0"/>
              <a:t>want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marker</a:t>
            </a:r>
            <a:r>
              <a:rPr lang="zh-CN" altLang="en-US" sz="2000" dirty="0"/>
              <a:t> </a:t>
            </a:r>
            <a:r>
              <a:rPr lang="en-US" altLang="zh-CN" sz="2000" dirty="0"/>
              <a:t>gene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separate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many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types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possible,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want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give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separate</a:t>
            </a:r>
            <a:r>
              <a:rPr lang="zh-CN" altLang="en-US" sz="2000" dirty="0"/>
              <a:t> </a:t>
            </a:r>
            <a:r>
              <a:rPr lang="en-US" altLang="zh-CN" sz="2000" dirty="0"/>
              <a:t>more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types</a:t>
            </a:r>
            <a:r>
              <a:rPr lang="zh-CN" altLang="en-US" sz="2000" dirty="0"/>
              <a:t> </a:t>
            </a:r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advantage.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observed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ARI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  <a:r>
              <a:rPr lang="zh-CN" altLang="en-US" sz="2000" dirty="0"/>
              <a:t> </a:t>
            </a:r>
            <a:r>
              <a:rPr lang="en-US" altLang="zh-CN" sz="2000" dirty="0"/>
              <a:t>decreases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groups</a:t>
            </a:r>
            <a:r>
              <a:rPr lang="zh-CN" altLang="en-US" sz="2000" dirty="0"/>
              <a:t> </a:t>
            </a:r>
            <a:r>
              <a:rPr lang="en-US" altLang="zh-CN" sz="2000" dirty="0"/>
              <a:t>decreases,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separate</a:t>
            </a:r>
            <a:r>
              <a:rPr lang="zh-CN" altLang="en-US" sz="2000" dirty="0"/>
              <a:t> </a:t>
            </a:r>
            <a:r>
              <a:rPr lang="en-US" altLang="zh-CN" sz="2000" dirty="0"/>
              <a:t>less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types</a:t>
            </a:r>
            <a:r>
              <a:rPr lang="zh-CN" altLang="en-US" sz="2000" dirty="0"/>
              <a:t> </a:t>
            </a:r>
            <a:r>
              <a:rPr lang="en-US" altLang="zh-CN" sz="2000" dirty="0"/>
              <a:t>actually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advantage.</a:t>
            </a:r>
            <a:r>
              <a:rPr lang="zh-CN" altLang="en-US" sz="2000" dirty="0"/>
              <a:t> </a:t>
            </a:r>
            <a:r>
              <a:rPr lang="en-US" altLang="zh-CN" sz="2000" dirty="0"/>
              <a:t>Therefore,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took</a:t>
            </a:r>
            <a:r>
              <a:rPr lang="zh-CN" altLang="en-US" sz="2000" dirty="0"/>
              <a:t> </a:t>
            </a:r>
            <a:r>
              <a:rPr lang="en-US" altLang="zh-CN" sz="2000" dirty="0"/>
              <a:t>away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advantage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normalizing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column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its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value.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Then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performed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similar</a:t>
            </a:r>
            <a:r>
              <a:rPr lang="zh-CN" altLang="en-US" sz="2000" dirty="0"/>
              <a:t> </a:t>
            </a:r>
            <a:r>
              <a:rPr lang="en-US" altLang="zh-CN" sz="2000" dirty="0"/>
              <a:t>procedure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2.3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selecting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highest</a:t>
            </a:r>
            <a:r>
              <a:rPr lang="zh-CN" altLang="en-US" sz="2000" dirty="0"/>
              <a:t> </a:t>
            </a:r>
            <a:r>
              <a:rPr lang="en-US" altLang="zh-CN" sz="2000" dirty="0"/>
              <a:t>ARI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ARI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gene,</a:t>
            </a:r>
            <a:r>
              <a:rPr lang="zh-CN" altLang="en-US" sz="2000" dirty="0"/>
              <a:t> </a:t>
            </a:r>
            <a:r>
              <a:rPr lang="en-US" altLang="zh-CN" sz="2000" dirty="0"/>
              <a:t>then</a:t>
            </a:r>
            <a:r>
              <a:rPr lang="zh-CN" altLang="en-US" sz="2000" dirty="0"/>
              <a:t> </a:t>
            </a:r>
            <a:r>
              <a:rPr lang="en-US" altLang="zh-CN" sz="2000" dirty="0"/>
              <a:t>select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top</a:t>
            </a:r>
            <a:r>
              <a:rPr lang="zh-CN" altLang="en-US" sz="2000" dirty="0"/>
              <a:t> </a:t>
            </a:r>
            <a:r>
              <a:rPr lang="en-US" altLang="zh-CN" sz="2000" dirty="0"/>
              <a:t>902</a:t>
            </a:r>
            <a:r>
              <a:rPr lang="zh-CN" altLang="en-US" sz="2000" dirty="0"/>
              <a:t> </a:t>
            </a:r>
            <a:r>
              <a:rPr lang="en-US" altLang="zh-CN" sz="2000" dirty="0"/>
              <a:t>genes.</a:t>
            </a:r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Resulted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ARI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=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0.4250419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5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3DFA-3B17-DB4E-8355-28C5ADF4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2.6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5D86-6AC0-E04C-85A9-5A76A0A6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Similar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2.5</a:t>
            </a:r>
          </a:p>
          <a:p>
            <a:r>
              <a:rPr lang="en-US" altLang="zh-CN" sz="2000" dirty="0"/>
              <a:t>Here,</a:t>
            </a:r>
            <a:r>
              <a:rPr lang="zh-CN" altLang="en-US" sz="2000" dirty="0"/>
              <a:t> </a:t>
            </a:r>
            <a:r>
              <a:rPr lang="en-US" altLang="zh-CN" sz="2000" dirty="0"/>
              <a:t>for each gene, we</a:t>
            </a:r>
            <a:r>
              <a:rPr lang="zh-CN" altLang="en-US" sz="2000" dirty="0"/>
              <a:t> </a:t>
            </a:r>
            <a:r>
              <a:rPr lang="en-US" altLang="zh-CN" sz="2000" dirty="0"/>
              <a:t>just</a:t>
            </a:r>
            <a:r>
              <a:rPr lang="zh-CN" altLang="en-US" sz="2000" dirty="0"/>
              <a:t> </a:t>
            </a:r>
            <a:r>
              <a:rPr lang="en-US" altLang="zh-CN" sz="2000" dirty="0"/>
              <a:t>put</a:t>
            </a:r>
            <a:r>
              <a:rPr lang="zh-CN" altLang="en-US" sz="2000" dirty="0"/>
              <a:t> </a:t>
            </a:r>
            <a:r>
              <a:rPr lang="en-US" altLang="zh-CN" sz="2000" dirty="0"/>
              <a:t>0’s in 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levels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group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grouping.</a:t>
            </a:r>
          </a:p>
          <a:p>
            <a:r>
              <a:rPr lang="en-US" altLang="zh-CN" sz="2000" dirty="0"/>
              <a:t>Looking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summary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column: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48FF6-B861-C04D-AFCF-A7ADD66998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6" y="3326668"/>
            <a:ext cx="5727700" cy="3237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F7145-5301-434D-A41B-64375E0CF106}"/>
              </a:ext>
            </a:extLst>
          </p:cNvPr>
          <p:cNvSpPr txBox="1"/>
          <p:nvPr/>
        </p:nvSpPr>
        <p:spPr>
          <a:xfrm>
            <a:off x="7187879" y="4132162"/>
            <a:ext cx="4768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Again,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that: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/>
              <a:t>increases,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genes’</a:t>
            </a:r>
            <a:r>
              <a:rPr lang="zh-CN" altLang="en-US" dirty="0"/>
              <a:t> </a:t>
            </a:r>
            <a:r>
              <a:rPr lang="en-US" altLang="zh-CN" dirty="0"/>
              <a:t>ARIs</a:t>
            </a:r>
            <a:r>
              <a:rPr lang="zh-CN" altLang="en-US" dirty="0"/>
              <a:t> </a:t>
            </a:r>
            <a:r>
              <a:rPr lang="en-US" altLang="zh-CN" dirty="0"/>
              <a:t>decreases.</a:t>
            </a:r>
          </a:p>
          <a:p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normalization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column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before.</a:t>
            </a:r>
          </a:p>
          <a:p>
            <a:endParaRPr 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Resulted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ARI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0.4436033</a:t>
            </a:r>
            <a:r>
              <a:rPr lang="en-US" dirty="0">
                <a:solidFill>
                  <a:srgbClr val="FF0000"/>
                </a:solidFill>
                <a:effectLst/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looks</a:t>
            </a:r>
            <a:r>
              <a:rPr lang="zh-CN" altLang="en-US" dirty="0"/>
              <a:t> </a:t>
            </a:r>
            <a:r>
              <a:rPr lang="en-US" altLang="zh-CN" dirty="0"/>
              <a:t>good.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6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5560-F6A5-0C4A-B624-A06FDEA5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2.7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B9D0-2B94-F848-815B-FCE614B15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Motivation:</a:t>
            </a:r>
            <a:r>
              <a:rPr lang="zh-CN" altLang="en-US" sz="2000" dirty="0"/>
              <a:t> </a:t>
            </a:r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supervised</a:t>
            </a:r>
            <a:r>
              <a:rPr lang="zh-CN" altLang="en-US" sz="2000" dirty="0"/>
              <a:t> </a:t>
            </a:r>
            <a:r>
              <a:rPr lang="en-US" altLang="zh-CN" sz="2000" dirty="0"/>
              <a:t>method,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want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utilize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known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type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much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possible.</a:t>
            </a:r>
            <a:r>
              <a:rPr lang="zh-CN" altLang="en-US" sz="2000" dirty="0"/>
              <a:t> </a:t>
            </a:r>
            <a:r>
              <a:rPr lang="en-US" altLang="zh-CN" sz="2000" dirty="0"/>
              <a:t>Therefore,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no</a:t>
            </a:r>
            <a:r>
              <a:rPr lang="zh-CN" altLang="en-US" sz="2000" dirty="0"/>
              <a:t> </a:t>
            </a:r>
            <a:r>
              <a:rPr lang="en-US" altLang="zh-CN" sz="2000" dirty="0"/>
              <a:t>longer</a:t>
            </a:r>
            <a:r>
              <a:rPr lang="zh-CN" altLang="en-US" sz="2000" dirty="0"/>
              <a:t> </a:t>
            </a:r>
            <a:r>
              <a:rPr lang="en-US" altLang="zh-CN" sz="2000" dirty="0"/>
              <a:t>split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levels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same-sized</a:t>
            </a:r>
            <a:r>
              <a:rPr lang="zh-CN" altLang="en-US" sz="2000" dirty="0"/>
              <a:t> </a:t>
            </a:r>
            <a:r>
              <a:rPr lang="en-US" altLang="zh-CN" sz="2000" dirty="0"/>
              <a:t>groups.</a:t>
            </a:r>
            <a:r>
              <a:rPr lang="zh-CN" altLang="en-US" sz="2000" dirty="0"/>
              <a:t> </a:t>
            </a:r>
            <a:r>
              <a:rPr lang="en-US" altLang="zh-CN" sz="2000" dirty="0"/>
              <a:t>Instead,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split</a:t>
            </a:r>
            <a:r>
              <a:rPr lang="zh-CN" altLang="en-US" sz="2000" dirty="0"/>
              <a:t> </a:t>
            </a:r>
            <a:r>
              <a:rPr lang="en-US" altLang="zh-CN" sz="2000" dirty="0"/>
              <a:t>them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different-sized</a:t>
            </a:r>
            <a:r>
              <a:rPr lang="zh-CN" altLang="en-US" sz="2000" dirty="0"/>
              <a:t> </a:t>
            </a:r>
            <a:r>
              <a:rPr lang="en-US" altLang="zh-CN" sz="2000" dirty="0"/>
              <a:t>groups</a:t>
            </a:r>
            <a:r>
              <a:rPr lang="zh-CN" altLang="en-US" sz="2000" dirty="0"/>
              <a:t> </a:t>
            </a:r>
            <a:r>
              <a:rPr lang="en-US" altLang="zh-CN" sz="2000" dirty="0"/>
              <a:t>whose</a:t>
            </a:r>
            <a:r>
              <a:rPr lang="zh-CN" altLang="en-US" sz="2000" dirty="0"/>
              <a:t> </a:t>
            </a:r>
            <a:r>
              <a:rPr lang="en-US" altLang="zh-CN" sz="2000" dirty="0"/>
              <a:t>sizes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determined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sizes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true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clusters.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4139</a:t>
            </a:r>
            <a:r>
              <a:rPr lang="zh-CN" altLang="en-US" sz="2000" dirty="0"/>
              <a:t> </a:t>
            </a:r>
            <a:r>
              <a:rPr lang="en-US" altLang="zh-CN" sz="2000" dirty="0"/>
              <a:t>cells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total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7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types,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type</a:t>
            </a:r>
            <a:r>
              <a:rPr lang="zh-CN" altLang="en-US" sz="2000" dirty="0"/>
              <a:t> </a:t>
            </a:r>
            <a:r>
              <a:rPr lang="en-US" altLang="zh-CN" sz="2000" dirty="0"/>
              <a:t>group</a:t>
            </a:r>
            <a:r>
              <a:rPr lang="zh-CN" altLang="en-US" sz="2000" dirty="0"/>
              <a:t> </a:t>
            </a:r>
            <a:r>
              <a:rPr lang="en-US" altLang="zh-CN" sz="2000" dirty="0"/>
              <a:t>is:</a:t>
            </a:r>
            <a:r>
              <a:rPr lang="zh-CN" altLang="en-US" sz="2000" dirty="0"/>
              <a:t> </a:t>
            </a:r>
            <a:r>
              <a:rPr lang="en-US" altLang="zh-CN" sz="2000" dirty="0"/>
              <a:t>(2064,</a:t>
            </a:r>
            <a:r>
              <a:rPr lang="zh-CN" altLang="en-US" sz="2000" dirty="0"/>
              <a:t> </a:t>
            </a:r>
            <a:r>
              <a:rPr lang="en-US" altLang="zh-CN" sz="2000" dirty="0"/>
              <a:t>515,</a:t>
            </a:r>
            <a:r>
              <a:rPr lang="zh-CN" altLang="en-US" sz="2000" dirty="0"/>
              <a:t> </a:t>
            </a:r>
            <a:r>
              <a:rPr lang="en-US" altLang="zh-CN" sz="2000" dirty="0"/>
              <a:t>125,</a:t>
            </a:r>
            <a:r>
              <a:rPr lang="zh-CN" altLang="en-US" sz="2000" dirty="0"/>
              <a:t> </a:t>
            </a:r>
            <a:r>
              <a:rPr lang="en-US" altLang="zh-CN" sz="2000" dirty="0"/>
              <a:t>65,</a:t>
            </a:r>
            <a:r>
              <a:rPr lang="zh-CN" altLang="en-US" sz="2000" dirty="0"/>
              <a:t> </a:t>
            </a:r>
            <a:r>
              <a:rPr lang="en-US" altLang="zh-CN" sz="2000" dirty="0"/>
              <a:t>61,</a:t>
            </a:r>
            <a:r>
              <a:rPr lang="zh-CN" altLang="en-US" sz="2000" dirty="0"/>
              <a:t> </a:t>
            </a:r>
            <a:r>
              <a:rPr lang="en-US" altLang="zh-CN" sz="2000" dirty="0"/>
              <a:t>52,</a:t>
            </a:r>
            <a:r>
              <a:rPr lang="zh-CN" altLang="en-US" sz="2000" dirty="0"/>
              <a:t> </a:t>
            </a:r>
            <a:r>
              <a:rPr lang="en-US" altLang="zh-CN" sz="2000" dirty="0"/>
              <a:t>1257).</a:t>
            </a:r>
          </a:p>
          <a:p>
            <a:endParaRPr lang="en-US" altLang="zh-CN" sz="2000" dirty="0"/>
          </a:p>
          <a:p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group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cells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gene,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split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7</a:t>
            </a:r>
            <a:r>
              <a:rPr lang="zh-CN" altLang="en-US" sz="2000" dirty="0"/>
              <a:t> </a:t>
            </a:r>
            <a:r>
              <a:rPr lang="en-US" altLang="zh-CN" sz="2000" dirty="0"/>
              <a:t>groups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sizes</a:t>
            </a:r>
            <a:r>
              <a:rPr lang="zh-CN" altLang="en-US" sz="2000" dirty="0"/>
              <a:t> </a:t>
            </a:r>
            <a:r>
              <a:rPr lang="en-US" altLang="zh-CN" sz="2000" dirty="0"/>
              <a:t>indicated</a:t>
            </a:r>
            <a:r>
              <a:rPr lang="zh-CN" altLang="en-US" sz="2000" dirty="0"/>
              <a:t> </a:t>
            </a:r>
            <a:r>
              <a:rPr lang="en-US" altLang="zh-CN" sz="2000" dirty="0"/>
              <a:t>above.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However,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question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that: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do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order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groups?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other</a:t>
            </a:r>
            <a:r>
              <a:rPr lang="zh-CN" altLang="en-US" sz="2000" dirty="0"/>
              <a:t> </a:t>
            </a:r>
            <a:r>
              <a:rPr lang="en-US" altLang="zh-CN" sz="2000" dirty="0"/>
              <a:t>words,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quantile</a:t>
            </a:r>
            <a:r>
              <a:rPr lang="zh-CN" altLang="en-US" sz="2000" dirty="0"/>
              <a:t> </a:t>
            </a:r>
            <a:r>
              <a:rPr lang="en-US" altLang="zh-CN" sz="2000" dirty="0"/>
              <a:t>should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group</a:t>
            </a:r>
            <a:r>
              <a:rPr lang="zh-CN" altLang="en-US" sz="2000" dirty="0"/>
              <a:t> </a:t>
            </a:r>
            <a:r>
              <a:rPr lang="en-US" altLang="zh-CN" sz="2000" dirty="0"/>
              <a:t>correspond</a:t>
            </a:r>
            <a:r>
              <a:rPr lang="zh-CN" altLang="en-US" sz="2000" dirty="0"/>
              <a:t> </a:t>
            </a:r>
            <a:r>
              <a:rPr lang="en-US" altLang="zh-CN" sz="2000" dirty="0"/>
              <a:t>to?</a:t>
            </a:r>
          </a:p>
          <a:p>
            <a:r>
              <a:rPr lang="en-US" altLang="zh-CN" sz="2000" dirty="0"/>
              <a:t>E.g.</a:t>
            </a:r>
            <a:r>
              <a:rPr lang="zh-CN" altLang="en-US" sz="2000" dirty="0"/>
              <a:t> </a:t>
            </a:r>
            <a:r>
              <a:rPr lang="en-US" altLang="zh-CN" sz="1700" dirty="0"/>
              <a:t>(2064,</a:t>
            </a:r>
            <a:r>
              <a:rPr lang="zh-CN" altLang="en-US" sz="1700" dirty="0"/>
              <a:t> </a:t>
            </a:r>
            <a:r>
              <a:rPr lang="en-US" altLang="zh-CN" sz="1700" dirty="0"/>
              <a:t>515,</a:t>
            </a:r>
            <a:r>
              <a:rPr lang="zh-CN" altLang="en-US" sz="1700" dirty="0"/>
              <a:t> </a:t>
            </a:r>
            <a:r>
              <a:rPr lang="en-US" altLang="zh-CN" sz="1700" dirty="0"/>
              <a:t>125,</a:t>
            </a:r>
            <a:r>
              <a:rPr lang="zh-CN" altLang="en-US" sz="1700" dirty="0"/>
              <a:t> </a:t>
            </a:r>
            <a:r>
              <a:rPr lang="en-US" altLang="zh-CN" sz="1700" dirty="0"/>
              <a:t>65,</a:t>
            </a:r>
            <a:r>
              <a:rPr lang="zh-CN" altLang="en-US" sz="1700" dirty="0"/>
              <a:t> </a:t>
            </a:r>
            <a:r>
              <a:rPr lang="en-US" altLang="zh-CN" sz="1700" dirty="0"/>
              <a:t>61,</a:t>
            </a:r>
            <a:r>
              <a:rPr lang="zh-CN" altLang="en-US" sz="1700" dirty="0"/>
              <a:t> </a:t>
            </a:r>
            <a:r>
              <a:rPr lang="en-US" altLang="zh-CN" sz="1700" dirty="0"/>
              <a:t>52,</a:t>
            </a:r>
            <a:r>
              <a:rPr lang="zh-CN" altLang="en-US" sz="1700" dirty="0"/>
              <a:t> </a:t>
            </a:r>
            <a:r>
              <a:rPr lang="en-US" altLang="zh-CN" sz="1700" dirty="0"/>
              <a:t>1257)</a:t>
            </a:r>
            <a:r>
              <a:rPr lang="zh-CN" altLang="en-US" sz="1700" dirty="0"/>
              <a:t> </a:t>
            </a:r>
            <a:r>
              <a:rPr lang="en-US" altLang="zh-CN" sz="1700" dirty="0"/>
              <a:t>-&gt;</a:t>
            </a:r>
            <a:r>
              <a:rPr lang="zh-CN" altLang="en-US" sz="1700" dirty="0"/>
              <a:t> </a:t>
            </a:r>
            <a:r>
              <a:rPr lang="en-US" altLang="zh-CN" sz="1700" dirty="0"/>
              <a:t>(0%-50%,</a:t>
            </a:r>
            <a:r>
              <a:rPr lang="zh-CN" altLang="en-US" sz="1700" dirty="0"/>
              <a:t> </a:t>
            </a:r>
            <a:r>
              <a:rPr lang="en-US" altLang="zh-CN" sz="1700" dirty="0"/>
              <a:t>51%-62%, 63%-65%, 66%-67%, 68%-69%, 70%-71%, 72%-100%)</a:t>
            </a:r>
          </a:p>
          <a:p>
            <a:pPr marL="0" indent="0">
              <a:buNone/>
            </a:pPr>
            <a:r>
              <a:rPr lang="zh-CN" altLang="en-US" sz="1700" dirty="0"/>
              <a:t>     </a:t>
            </a:r>
            <a:r>
              <a:rPr lang="en-US" altLang="zh-CN" sz="1700" dirty="0"/>
              <a:t>  OR (515,</a:t>
            </a:r>
            <a:r>
              <a:rPr lang="zh-CN" altLang="en-US" sz="1700" dirty="0"/>
              <a:t> </a:t>
            </a:r>
            <a:r>
              <a:rPr lang="en-US" altLang="zh-CN" sz="1700" dirty="0"/>
              <a:t>2064,</a:t>
            </a:r>
            <a:r>
              <a:rPr lang="zh-CN" altLang="en-US" sz="1700" dirty="0"/>
              <a:t> </a:t>
            </a:r>
            <a:r>
              <a:rPr lang="en-US" altLang="zh-CN" sz="1700" dirty="0"/>
              <a:t>1257,</a:t>
            </a:r>
            <a:r>
              <a:rPr lang="zh-CN" altLang="en-US" sz="1700" dirty="0"/>
              <a:t> </a:t>
            </a:r>
            <a:r>
              <a:rPr lang="en-US" altLang="zh-CN" sz="1700" dirty="0"/>
              <a:t>65,</a:t>
            </a:r>
            <a:r>
              <a:rPr lang="zh-CN" altLang="en-US" sz="1700" dirty="0"/>
              <a:t> </a:t>
            </a:r>
            <a:r>
              <a:rPr lang="en-US" altLang="zh-CN" sz="1700" dirty="0"/>
              <a:t>61,</a:t>
            </a:r>
            <a:r>
              <a:rPr lang="zh-CN" altLang="en-US" sz="1700" dirty="0"/>
              <a:t> </a:t>
            </a:r>
            <a:r>
              <a:rPr lang="en-US" altLang="zh-CN" sz="1700" dirty="0"/>
              <a:t>52,</a:t>
            </a:r>
            <a:r>
              <a:rPr lang="zh-CN" altLang="en-US" sz="1700" dirty="0"/>
              <a:t> </a:t>
            </a:r>
            <a:r>
              <a:rPr lang="en-US" altLang="zh-CN" sz="1700" dirty="0"/>
              <a:t>125)</a:t>
            </a:r>
            <a:r>
              <a:rPr lang="zh-CN" altLang="en-US" sz="1700" dirty="0"/>
              <a:t> </a:t>
            </a:r>
            <a:r>
              <a:rPr lang="en-US" altLang="zh-CN" sz="1700" dirty="0"/>
              <a:t>-&gt;</a:t>
            </a:r>
            <a:r>
              <a:rPr lang="zh-CN" altLang="en-US" sz="1700" dirty="0"/>
              <a:t> </a:t>
            </a:r>
            <a:r>
              <a:rPr lang="en-US" altLang="zh-CN" sz="1700" dirty="0"/>
              <a:t>(0%-12%, 13%-62%, 63%-91%, 92%-93%, 94%-95%, 96%-97%, 98%-100%)?</a:t>
            </a:r>
          </a:p>
          <a:p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194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74AF-612F-0E4C-9A9A-301AA911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72" y="50611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Solution: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gene,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calculated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max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type</a:t>
            </a:r>
            <a:r>
              <a:rPr lang="zh-CN" altLang="en-US" sz="2000" dirty="0"/>
              <a:t> </a:t>
            </a:r>
            <a:r>
              <a:rPr lang="en-US" altLang="zh-CN" sz="2000" dirty="0"/>
              <a:t>group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used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metric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order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groups.</a:t>
            </a:r>
            <a:r>
              <a:rPr lang="zh-CN" altLang="en-US" sz="2000" dirty="0"/>
              <a:t> </a:t>
            </a:r>
            <a:r>
              <a:rPr lang="en-US" altLang="zh-CN" sz="2000" dirty="0"/>
              <a:t>(We</a:t>
            </a:r>
            <a:r>
              <a:rPr lang="zh-CN" altLang="en-US" sz="2000" dirty="0"/>
              <a:t> </a:t>
            </a:r>
            <a:r>
              <a:rPr lang="en-US" altLang="zh-CN" sz="2000" dirty="0"/>
              <a:t>didn’t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mean/median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metric</a:t>
            </a:r>
            <a:r>
              <a:rPr lang="zh-CN" altLang="en-US" sz="2000" dirty="0"/>
              <a:t> </a:t>
            </a:r>
            <a:r>
              <a:rPr lang="en-US" altLang="zh-CN" sz="2000" dirty="0"/>
              <a:t>because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high</a:t>
            </a:r>
            <a:r>
              <a:rPr lang="zh-CN" altLang="en-US" sz="2000" dirty="0"/>
              <a:t> </a:t>
            </a:r>
            <a:r>
              <a:rPr lang="en-US" altLang="zh-CN" sz="2000" dirty="0"/>
              <a:t>sparsity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may</a:t>
            </a:r>
            <a:r>
              <a:rPr lang="zh-CN" altLang="en-US" sz="2000" dirty="0"/>
              <a:t> </a:t>
            </a:r>
            <a:r>
              <a:rPr lang="en-US" altLang="zh-CN" sz="2000" dirty="0"/>
              <a:t>make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mean/median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0)</a:t>
            </a:r>
          </a:p>
          <a:p>
            <a:endParaRPr lang="en-US" altLang="zh-CN" sz="2000" dirty="0"/>
          </a:p>
          <a:p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example:</a:t>
            </a:r>
          </a:p>
          <a:p>
            <a:pPr marL="0" indent="0"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Suppose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order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groups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gene</a:t>
            </a:r>
            <a:r>
              <a:rPr lang="zh-CN" altLang="en-US" sz="2000" dirty="0"/>
              <a:t> </a:t>
            </a:r>
            <a:r>
              <a:rPr lang="en-US" altLang="zh-CN" sz="2000" dirty="0"/>
              <a:t>looks</a:t>
            </a:r>
            <a:r>
              <a:rPr lang="zh-CN" altLang="en-US" sz="2000" dirty="0"/>
              <a:t> </a:t>
            </a:r>
            <a:r>
              <a:rPr lang="en-US" altLang="zh-CN" sz="2000" dirty="0"/>
              <a:t>like:</a:t>
            </a:r>
            <a:r>
              <a:rPr lang="zh-CN" altLang="en-US" sz="2000" dirty="0"/>
              <a:t> </a:t>
            </a:r>
            <a:r>
              <a:rPr lang="en-US" altLang="zh-CN" sz="2000" dirty="0"/>
              <a:t>(515,</a:t>
            </a:r>
            <a:r>
              <a:rPr lang="zh-CN" altLang="en-US" sz="2000" dirty="0"/>
              <a:t> </a:t>
            </a:r>
            <a:r>
              <a:rPr lang="en-US" altLang="zh-CN" sz="2000" dirty="0"/>
              <a:t>2064,</a:t>
            </a:r>
            <a:r>
              <a:rPr lang="zh-CN" altLang="en-US" sz="2000" dirty="0"/>
              <a:t> </a:t>
            </a:r>
            <a:r>
              <a:rPr lang="en-US" altLang="zh-CN" sz="2000" dirty="0"/>
              <a:t>1257,</a:t>
            </a:r>
            <a:r>
              <a:rPr lang="zh-CN" altLang="en-US" sz="2000" dirty="0"/>
              <a:t> </a:t>
            </a:r>
            <a:r>
              <a:rPr lang="en-US" altLang="zh-CN" sz="2000" dirty="0"/>
              <a:t>65,</a:t>
            </a:r>
            <a:r>
              <a:rPr lang="zh-CN" altLang="en-US" sz="2000" dirty="0"/>
              <a:t> </a:t>
            </a:r>
            <a:r>
              <a:rPr lang="en-US" altLang="zh-CN" sz="2000" dirty="0"/>
              <a:t>61,</a:t>
            </a:r>
            <a:r>
              <a:rPr lang="zh-CN" altLang="en-US" sz="2000" dirty="0"/>
              <a:t> </a:t>
            </a:r>
            <a:r>
              <a:rPr lang="en-US" altLang="zh-CN" sz="2000" dirty="0"/>
              <a:t>52,</a:t>
            </a:r>
            <a:r>
              <a:rPr lang="zh-CN" altLang="en-US" sz="2000" dirty="0"/>
              <a:t> </a:t>
            </a:r>
            <a:r>
              <a:rPr lang="en-US" altLang="zh-CN" sz="2000" dirty="0"/>
              <a:t>125).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       </a:t>
            </a:r>
            <a:r>
              <a:rPr lang="en-US" altLang="zh-CN" sz="2000" dirty="0"/>
              <a:t>order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then</a:t>
            </a:r>
            <a:r>
              <a:rPr lang="zh-CN" altLang="en-US" sz="2000" dirty="0"/>
              <a:t> </a:t>
            </a:r>
            <a:r>
              <a:rPr lang="en-US" altLang="zh-CN" sz="2000" dirty="0"/>
              <a:t>take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first</a:t>
            </a:r>
            <a:r>
              <a:rPr lang="zh-CN" altLang="en-US" sz="2000" dirty="0"/>
              <a:t> </a:t>
            </a:r>
            <a:r>
              <a:rPr lang="en-US" altLang="zh-CN" sz="2000" dirty="0"/>
              <a:t>515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first</a:t>
            </a:r>
            <a:r>
              <a:rPr lang="zh-CN" altLang="en-US" sz="2000" dirty="0"/>
              <a:t> </a:t>
            </a:r>
            <a:r>
              <a:rPr lang="en-US" altLang="zh-CN" sz="2000" dirty="0"/>
              <a:t>group,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next</a:t>
            </a:r>
            <a:r>
              <a:rPr lang="zh-CN" altLang="en-US" sz="2000" dirty="0"/>
              <a:t> </a:t>
            </a:r>
            <a:r>
              <a:rPr lang="en-US" altLang="zh-CN" sz="2000" dirty="0"/>
              <a:t>2064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second</a:t>
            </a:r>
            <a:r>
              <a:rPr lang="zh-CN" altLang="en-US" sz="2000" dirty="0"/>
              <a:t> </a:t>
            </a:r>
            <a:r>
              <a:rPr lang="en-US" altLang="zh-CN" sz="2000" dirty="0"/>
              <a:t>group,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next</a:t>
            </a:r>
            <a:r>
              <a:rPr lang="zh-CN" altLang="en-US" sz="2000" dirty="0"/>
              <a:t> </a:t>
            </a:r>
            <a:r>
              <a:rPr lang="en-US" altLang="zh-CN" sz="2000" dirty="0"/>
              <a:t>1257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third</a:t>
            </a:r>
            <a:r>
              <a:rPr lang="zh-CN" altLang="en-US" sz="2000" dirty="0"/>
              <a:t> </a:t>
            </a:r>
            <a:r>
              <a:rPr lang="en-US" altLang="zh-CN" sz="2000" dirty="0"/>
              <a:t>group,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on.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Resulted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ARI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=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0.3809749</a:t>
            </a:r>
          </a:p>
          <a:p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much</a:t>
            </a:r>
            <a:r>
              <a:rPr lang="zh-CN" altLang="en-US" sz="2000" dirty="0"/>
              <a:t> </a:t>
            </a:r>
            <a:r>
              <a:rPr lang="en-US" altLang="zh-CN" sz="2000" dirty="0"/>
              <a:t>improvement.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inferred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reason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separate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7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types,</a:t>
            </a:r>
            <a:r>
              <a:rPr lang="zh-CN" altLang="en-US" sz="2000" dirty="0"/>
              <a:t> </a:t>
            </a:r>
            <a:r>
              <a:rPr lang="en-US" altLang="zh-CN" sz="2000" dirty="0"/>
              <a:t>so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may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advisable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make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groups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7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all</a:t>
            </a:r>
            <a:r>
              <a:rPr lang="zh-CN" altLang="en-US" sz="2000" dirty="0"/>
              <a:t> </a:t>
            </a:r>
            <a:r>
              <a:rPr lang="en-US" altLang="zh-CN" sz="2000" dirty="0"/>
              <a:t>genes.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24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0F7F-43EE-9E4A-A01B-0B924464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FC52F-F6B3-ED4B-A6BD-580CAF1A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(ARI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0.4561111</a:t>
            </a:r>
            <a:r>
              <a:rPr lang="en-US" altLang="zh-CN" dirty="0"/>
              <a:t>).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2.6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comparable</a:t>
            </a:r>
            <a:r>
              <a:rPr lang="zh-CN" altLang="en-US" dirty="0"/>
              <a:t> </a:t>
            </a:r>
            <a:r>
              <a:rPr lang="en-US" altLang="zh-CN" dirty="0"/>
              <a:t>(ARI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0.4436033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0’s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performing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gene’s</a:t>
            </a:r>
            <a:r>
              <a:rPr lang="zh-CN" altLang="en-US" dirty="0"/>
              <a:t> </a:t>
            </a:r>
            <a:r>
              <a:rPr lang="en-US" altLang="zh-CN" dirty="0"/>
              <a:t>expression</a:t>
            </a:r>
            <a:r>
              <a:rPr lang="zh-CN" altLang="en-US" dirty="0"/>
              <a:t> </a:t>
            </a:r>
            <a:r>
              <a:rPr lang="en-US" altLang="zh-CN" dirty="0"/>
              <a:t>levels.</a:t>
            </a:r>
            <a:r>
              <a:rPr lang="zh-CN" altLang="en-US" dirty="0"/>
              <a:t> </a:t>
            </a:r>
            <a:r>
              <a:rPr lang="en-US" altLang="zh-CN" dirty="0"/>
              <a:t>Thus,</a:t>
            </a:r>
            <a:r>
              <a:rPr lang="zh-CN" altLang="en-US" dirty="0"/>
              <a:t> </a:t>
            </a:r>
            <a:r>
              <a:rPr lang="en-US" altLang="zh-CN" dirty="0"/>
              <a:t>taking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sparsity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melanoma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necessary.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ARI</a:t>
            </a:r>
            <a:r>
              <a:rPr lang="zh-CN" altLang="en-US" dirty="0"/>
              <a:t> </a:t>
            </a:r>
            <a:r>
              <a:rPr lang="en-US" altLang="zh-CN" dirty="0"/>
              <a:t>achieved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SC</a:t>
            </a:r>
            <a:r>
              <a:rPr lang="zh-CN" altLang="en-US" dirty="0"/>
              <a:t> </a:t>
            </a:r>
            <a:r>
              <a:rPr lang="en-US" altLang="zh-CN" dirty="0"/>
              <a:t>Marker:</a:t>
            </a:r>
            <a:r>
              <a:rPr lang="zh-CN" altLang="en-US" dirty="0"/>
              <a:t> </a:t>
            </a:r>
            <a:r>
              <a:rPr lang="en-US" altLang="zh-CN" dirty="0"/>
              <a:t>0.37249,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improvement.</a:t>
            </a:r>
            <a:r>
              <a:rPr lang="zh-CN" altLang="en-US" dirty="0"/>
              <a:t> </a:t>
            </a: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supervised</a:t>
            </a:r>
            <a:r>
              <a:rPr lang="zh-CN" altLang="en-US" dirty="0"/>
              <a:t> </a:t>
            </a:r>
            <a:r>
              <a:rPr lang="en-US" altLang="zh-CN" dirty="0"/>
              <a:t>method,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improvement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significant.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reach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ARI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04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BE3A-29A2-124C-A8CB-D3060139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714"/>
            <a:ext cx="10515600" cy="4351338"/>
          </a:xfrm>
        </p:spPr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worked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“melanoma”</a:t>
            </a:r>
            <a:r>
              <a:rPr lang="zh-CN" altLang="en-US" dirty="0"/>
              <a:t> </a:t>
            </a:r>
            <a:r>
              <a:rPr lang="en-US" altLang="zh-CN" dirty="0"/>
              <a:t>dataset. </a:t>
            </a:r>
          </a:p>
          <a:p>
            <a:endParaRPr lang="en-US" altLang="zh-CN" dirty="0"/>
          </a:p>
          <a:p>
            <a:r>
              <a:rPr lang="en-US" altLang="zh-CN" dirty="0"/>
              <a:t>Since we know and use the true cells types, this is a supervised method.</a:t>
            </a:r>
          </a:p>
          <a:p>
            <a:endParaRPr lang="en-US" altLang="zh-CN" dirty="0"/>
          </a:p>
          <a:p>
            <a:r>
              <a:rPr lang="en-US" dirty="0"/>
              <a:t>Notice that we first removed the cells with unknown cell type, and the remaining dimension is: (23686 genes, 4139 cells)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6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79EE-ABEF-294C-A1C0-E2709E68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DE03-D515-E749-AB41-F38B04B9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Test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some</a:t>
            </a:r>
            <a:r>
              <a:rPr lang="zh-CN" altLang="en-US" sz="2000" dirty="0"/>
              <a:t> </a:t>
            </a:r>
            <a:r>
              <a:rPr lang="en-US" altLang="zh-CN" sz="2000" dirty="0"/>
              <a:t>other</a:t>
            </a:r>
            <a:r>
              <a:rPr lang="zh-CN" altLang="en-US" sz="2000" dirty="0"/>
              <a:t> </a:t>
            </a:r>
            <a:r>
              <a:rPr lang="en-US" altLang="zh-CN" sz="2000" dirty="0"/>
              <a:t>datasets,</a:t>
            </a:r>
            <a:r>
              <a:rPr lang="zh-CN" altLang="en-US" sz="2000" dirty="0"/>
              <a:t> </a:t>
            </a:r>
            <a:r>
              <a:rPr lang="en-US" altLang="zh-CN" sz="2000" dirty="0"/>
              <a:t>such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HNSCC</a:t>
            </a:r>
            <a:r>
              <a:rPr lang="zh-CN" altLang="en-US" sz="2000" dirty="0"/>
              <a:t> </a:t>
            </a:r>
            <a:r>
              <a:rPr lang="en-US" altLang="zh-CN" sz="2000" dirty="0"/>
              <a:t>dataset,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see</a:t>
            </a:r>
            <a:r>
              <a:rPr lang="zh-CN" altLang="en-US" sz="2000" dirty="0"/>
              <a:t>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result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consistent.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Try</a:t>
            </a:r>
            <a:r>
              <a:rPr lang="zh-CN" altLang="en-US" sz="2000" dirty="0"/>
              <a:t> </a:t>
            </a:r>
            <a:r>
              <a:rPr lang="en-US" altLang="zh-CN" sz="2000" dirty="0"/>
              <a:t>some</a:t>
            </a:r>
            <a:r>
              <a:rPr lang="zh-CN" altLang="en-US" sz="2000" dirty="0"/>
              <a:t> </a:t>
            </a:r>
            <a:r>
              <a:rPr lang="en-US" altLang="zh-CN" sz="2000" dirty="0"/>
              <a:t>other</a:t>
            </a:r>
            <a:r>
              <a:rPr lang="zh-CN" altLang="en-US" sz="2000" dirty="0"/>
              <a:t> </a:t>
            </a:r>
            <a:r>
              <a:rPr lang="en-US" altLang="zh-CN" sz="2000" dirty="0"/>
              <a:t>clustering</a:t>
            </a:r>
            <a:r>
              <a:rPr lang="zh-CN" altLang="en-US" sz="2000" dirty="0"/>
              <a:t> </a:t>
            </a:r>
            <a:r>
              <a:rPr lang="en-US" altLang="zh-CN" sz="2000" dirty="0"/>
              <a:t>algorithm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marker</a:t>
            </a:r>
            <a:r>
              <a:rPr lang="zh-CN" altLang="en-US" sz="2000" dirty="0"/>
              <a:t> </a:t>
            </a:r>
            <a:r>
              <a:rPr lang="en-US" altLang="zh-CN" sz="2000" dirty="0"/>
              <a:t>genes,</a:t>
            </a:r>
            <a:r>
              <a:rPr lang="zh-CN" altLang="en-US" sz="2000" dirty="0"/>
              <a:t> </a:t>
            </a:r>
            <a:r>
              <a:rPr lang="en-US" altLang="zh-CN" sz="2000" dirty="0"/>
              <a:t>such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K-means.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2.7,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could</a:t>
            </a:r>
            <a:r>
              <a:rPr lang="zh-CN" altLang="en-US" sz="2000" dirty="0"/>
              <a:t> </a:t>
            </a:r>
            <a:r>
              <a:rPr lang="en-US" altLang="zh-CN" sz="2000" dirty="0"/>
              <a:t>figure</a:t>
            </a:r>
            <a:r>
              <a:rPr lang="zh-CN" altLang="en-US" sz="2000" dirty="0"/>
              <a:t> </a:t>
            </a:r>
            <a:r>
              <a:rPr lang="en-US" altLang="zh-CN" sz="2000" dirty="0"/>
              <a:t>out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way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takes</a:t>
            </a:r>
            <a:r>
              <a:rPr lang="zh-CN" altLang="en-US" sz="2000" dirty="0"/>
              <a:t> </a:t>
            </a:r>
            <a:r>
              <a:rPr lang="en-US" altLang="zh-CN" sz="2000" dirty="0"/>
              <a:t>advantage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size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true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type</a:t>
            </a:r>
            <a:r>
              <a:rPr lang="zh-CN" altLang="en-US" sz="2000" dirty="0"/>
              <a:t> </a:t>
            </a:r>
            <a:r>
              <a:rPr lang="en-US" altLang="zh-CN" sz="2000" dirty="0"/>
              <a:t>clusters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doesn’t</a:t>
            </a:r>
            <a:r>
              <a:rPr lang="zh-CN" altLang="en-US" sz="2000" dirty="0"/>
              <a:t> </a:t>
            </a:r>
            <a:r>
              <a:rPr lang="en-US" altLang="zh-CN" sz="2000" dirty="0"/>
              <a:t>limit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groups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split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7.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Method</a:t>
            </a:r>
            <a:r>
              <a:rPr lang="zh-CN" altLang="en-US" sz="2000" dirty="0"/>
              <a:t> </a:t>
            </a:r>
            <a:r>
              <a:rPr lang="en-US" altLang="zh-CN" sz="2000" dirty="0"/>
              <a:t>2.2,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put</a:t>
            </a:r>
            <a:r>
              <a:rPr lang="zh-CN" altLang="en-US" sz="2000" dirty="0"/>
              <a:t> </a:t>
            </a:r>
            <a:r>
              <a:rPr lang="en-US" altLang="zh-CN" sz="2000" dirty="0"/>
              <a:t>0’s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one</a:t>
            </a:r>
            <a:r>
              <a:rPr lang="zh-CN" altLang="en-US" sz="2000" dirty="0"/>
              <a:t> </a:t>
            </a:r>
            <a:r>
              <a:rPr lang="en-US" altLang="zh-CN" sz="2000" dirty="0"/>
              <a:t>group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found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ARI</a:t>
            </a:r>
            <a:r>
              <a:rPr lang="zh-CN" altLang="en-US" sz="2000" dirty="0"/>
              <a:t> </a:t>
            </a:r>
            <a:r>
              <a:rPr lang="en-US" altLang="zh-CN" sz="2000" dirty="0"/>
              <a:t>remains</a:t>
            </a:r>
            <a:r>
              <a:rPr lang="zh-CN" altLang="en-US" sz="2000" dirty="0"/>
              <a:t> </a:t>
            </a:r>
            <a:r>
              <a:rPr lang="en-US" altLang="zh-CN" sz="2000" dirty="0"/>
              <a:t>almost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same</a:t>
            </a:r>
            <a:r>
              <a:rPr lang="zh-CN" altLang="en-US" sz="2000" dirty="0"/>
              <a:t> </a:t>
            </a:r>
            <a:r>
              <a:rPr lang="en-US" altLang="zh-CN" sz="2000" dirty="0"/>
              <a:t>regardless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groups</a:t>
            </a:r>
            <a:r>
              <a:rPr lang="zh-CN" altLang="en-US" sz="2000" dirty="0"/>
              <a:t> </a:t>
            </a:r>
            <a:r>
              <a:rPr lang="en-US" altLang="zh-CN" sz="2000" dirty="0"/>
              <a:t>split</a:t>
            </a:r>
            <a:r>
              <a:rPr lang="zh-CN" altLang="en-US" sz="2000" dirty="0"/>
              <a:t> </a:t>
            </a:r>
            <a:r>
              <a:rPr lang="en-US" altLang="zh-CN" sz="2000" dirty="0"/>
              <a:t>into.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check</a:t>
            </a:r>
            <a:r>
              <a:rPr lang="zh-CN" altLang="en-US" sz="2000" dirty="0"/>
              <a:t> </a:t>
            </a:r>
            <a:r>
              <a:rPr lang="en-US" altLang="zh-CN" sz="2000" dirty="0"/>
              <a:t>whether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marker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selected</a:t>
            </a:r>
            <a:r>
              <a:rPr lang="zh-CN" altLang="en-US" sz="2000" dirty="0"/>
              <a:t> </a:t>
            </a:r>
            <a:r>
              <a:rPr lang="en-US" altLang="zh-CN" sz="2000" dirty="0"/>
              <a:t>overlap</a:t>
            </a:r>
            <a:r>
              <a:rPr lang="zh-CN" altLang="en-US" sz="2000" dirty="0"/>
              <a:t> </a:t>
            </a:r>
            <a:r>
              <a:rPr lang="en-US" altLang="zh-CN" sz="2000" dirty="0"/>
              <a:t>much.</a:t>
            </a:r>
            <a:r>
              <a:rPr lang="zh-CN" altLang="en-US" sz="2000" dirty="0"/>
              <a:t>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they</a:t>
            </a:r>
            <a:r>
              <a:rPr lang="zh-CN" altLang="en-US" sz="2000" dirty="0"/>
              <a:t> </a:t>
            </a:r>
            <a:r>
              <a:rPr lang="en-US" altLang="zh-CN" sz="2000" dirty="0"/>
              <a:t>overlap</a:t>
            </a:r>
            <a:r>
              <a:rPr lang="zh-CN" altLang="en-US" sz="2000" dirty="0"/>
              <a:t> </a:t>
            </a:r>
            <a:r>
              <a:rPr lang="en-US" altLang="zh-CN" sz="2000" dirty="0"/>
              <a:t>much,</a:t>
            </a:r>
            <a:r>
              <a:rPr lang="zh-CN" altLang="en-US" sz="2000" dirty="0"/>
              <a:t> </a:t>
            </a:r>
            <a:r>
              <a:rPr lang="en-US" altLang="zh-CN" sz="2000" dirty="0"/>
              <a:t>then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group</a:t>
            </a:r>
            <a:r>
              <a:rPr lang="zh-CN" altLang="en-US" sz="2000" dirty="0"/>
              <a:t> </a:t>
            </a:r>
            <a:r>
              <a:rPr lang="en-US" altLang="zh-CN" sz="2000" dirty="0"/>
              <a:t>composed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0’s</a:t>
            </a:r>
            <a:r>
              <a:rPr lang="zh-CN" altLang="en-US" sz="2000" dirty="0"/>
              <a:t> </a:t>
            </a:r>
            <a:r>
              <a:rPr lang="en-US" altLang="zh-CN" sz="2000" dirty="0"/>
              <a:t>should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dominating</a:t>
            </a:r>
            <a:r>
              <a:rPr lang="zh-CN" altLang="en-US" sz="2000" dirty="0"/>
              <a:t> </a:t>
            </a:r>
            <a:r>
              <a:rPr lang="en-US" altLang="zh-CN" sz="2000" dirty="0"/>
              <a:t>effect,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confirms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necessity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taking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account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sparsity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dataset.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688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8E52-23A1-3642-9B27-F3432B5C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1CFD-7353-C04F-BB20-CE0C50EC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For each gene, divide its expressions levels into several clusters. Then use this calculated clustering and the true clustering to assign an ARI value to each gene: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FF0000"/>
                </a:solidFill>
              </a:rPr>
              <a:t>ARI(calculated clustering, true clustering)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Now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have</a:t>
            </a:r>
            <a:r>
              <a:rPr lang="zh-CN" altLang="en-US" sz="2000" dirty="0"/>
              <a:t> </a:t>
            </a:r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ARI</a:t>
            </a:r>
            <a:r>
              <a:rPr lang="zh-CN" altLang="en-US" sz="2000" dirty="0"/>
              <a:t> </a:t>
            </a:r>
            <a:r>
              <a:rPr lang="en-US" altLang="zh-CN" sz="2000" dirty="0"/>
              <a:t>value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gene,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rank</a:t>
            </a:r>
            <a:r>
              <a:rPr lang="zh-CN" altLang="en-US" sz="2000" dirty="0"/>
              <a:t> </a:t>
            </a:r>
            <a:r>
              <a:rPr lang="en-US" altLang="zh-CN" sz="2000" dirty="0"/>
              <a:t>them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choose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associated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largest</a:t>
            </a:r>
            <a:r>
              <a:rPr lang="zh-CN" altLang="en-US" sz="2000" dirty="0"/>
              <a:t> </a:t>
            </a:r>
            <a:r>
              <a:rPr lang="en-US" altLang="zh-CN" sz="2000" dirty="0"/>
              <a:t>902</a:t>
            </a:r>
            <a:r>
              <a:rPr lang="zh-CN" altLang="en-US" sz="2000" dirty="0"/>
              <a:t> </a:t>
            </a:r>
            <a:r>
              <a:rPr lang="en-US" altLang="zh-CN" sz="2000" dirty="0"/>
              <a:t>ARI values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b="1" dirty="0"/>
              <a:t>markers</a:t>
            </a:r>
            <a:r>
              <a:rPr lang="zh-CN" altLang="en-US" sz="2000" dirty="0"/>
              <a:t> </a:t>
            </a:r>
            <a:r>
              <a:rPr lang="en-US" altLang="zh-CN" sz="2000" dirty="0"/>
              <a:t>(902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consistent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markers</a:t>
            </a:r>
            <a:r>
              <a:rPr lang="zh-CN" altLang="en-US" sz="2000" dirty="0"/>
              <a:t> </a:t>
            </a:r>
            <a:r>
              <a:rPr lang="en-US" altLang="zh-CN" sz="2000" dirty="0"/>
              <a:t>selected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SC</a:t>
            </a:r>
            <a:r>
              <a:rPr lang="zh-CN" altLang="en-US" sz="2000" dirty="0"/>
              <a:t> </a:t>
            </a:r>
            <a:r>
              <a:rPr lang="en-US" altLang="zh-CN" sz="2000" dirty="0"/>
              <a:t>Marker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fair</a:t>
            </a:r>
            <a:r>
              <a:rPr lang="zh-CN" altLang="en-US" sz="2000" dirty="0"/>
              <a:t> </a:t>
            </a:r>
            <a:r>
              <a:rPr lang="en-US" altLang="zh-CN" sz="2000" dirty="0"/>
              <a:t>comparison)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Then we use “Seurat” package to cluster cells based on the markers selected (by SC Marker and by our method). The</a:t>
            </a:r>
            <a:r>
              <a:rPr lang="zh-CN" altLang="en-US" sz="2000" dirty="0"/>
              <a:t> </a:t>
            </a:r>
            <a:r>
              <a:rPr lang="en-US" altLang="zh-CN" sz="2000" dirty="0"/>
              <a:t>clustering</a:t>
            </a:r>
            <a:r>
              <a:rPr lang="zh-CN" altLang="en-US" sz="2000" dirty="0"/>
              <a:t> </a:t>
            </a:r>
            <a:r>
              <a:rPr lang="en-US" altLang="zh-CN" sz="2000" dirty="0"/>
              <a:t>involves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first</a:t>
            </a:r>
            <a:r>
              <a:rPr lang="zh-CN" altLang="en-US" sz="2000" dirty="0"/>
              <a:t> </a:t>
            </a:r>
            <a:r>
              <a:rPr lang="en-US" altLang="zh-CN" sz="2000" dirty="0"/>
              <a:t>step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using</a:t>
            </a:r>
            <a:r>
              <a:rPr lang="zh-CN" altLang="en-US" sz="2000" dirty="0"/>
              <a:t> </a:t>
            </a:r>
            <a:r>
              <a:rPr lang="en-US" altLang="zh-CN" sz="2000" dirty="0"/>
              <a:t>PCA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second</a:t>
            </a:r>
            <a:r>
              <a:rPr lang="zh-CN" altLang="en-US" sz="2000" dirty="0"/>
              <a:t> </a:t>
            </a:r>
            <a:r>
              <a:rPr lang="en-US" altLang="zh-CN" sz="2000" dirty="0"/>
              <a:t>step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performing</a:t>
            </a:r>
            <a:r>
              <a:rPr lang="zh-CN" altLang="en-US" sz="2000" dirty="0"/>
              <a:t> </a:t>
            </a:r>
            <a:r>
              <a:rPr lang="en-US" altLang="zh-CN" sz="2000" dirty="0" err="1"/>
              <a:t>Louvian</a:t>
            </a:r>
            <a:r>
              <a:rPr lang="zh-CN" altLang="en-US" sz="2000" dirty="0"/>
              <a:t> </a:t>
            </a:r>
            <a:r>
              <a:rPr lang="en-US" altLang="zh-CN" sz="2000" dirty="0"/>
              <a:t>clustering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first</a:t>
            </a:r>
            <a:r>
              <a:rPr lang="zh-CN" altLang="en-US" sz="2000" dirty="0"/>
              <a:t> </a:t>
            </a:r>
            <a:r>
              <a:rPr lang="en-US" altLang="zh-CN" sz="2000" dirty="0"/>
              <a:t>50</a:t>
            </a:r>
            <a:r>
              <a:rPr lang="zh-CN" altLang="en-US" sz="2000" dirty="0"/>
              <a:t> </a:t>
            </a:r>
            <a:r>
              <a:rPr lang="en-US" altLang="zh-CN" sz="2000" dirty="0"/>
              <a:t>PCs.</a:t>
            </a:r>
            <a:r>
              <a:rPr lang="zh-CN" altLang="en-US" sz="2000" dirty="0"/>
              <a:t> </a:t>
            </a:r>
            <a:r>
              <a:rPr lang="en-US" altLang="zh-CN" sz="2000" dirty="0"/>
              <a:t>We compare the results using ARI as the metrics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clustering:</a:t>
            </a:r>
          </a:p>
          <a:p>
            <a:pPr marL="0" indent="0">
              <a:buNone/>
            </a:pPr>
            <a:r>
              <a:rPr lang="en-US" altLang="zh-CN" sz="2000" dirty="0"/>
              <a:t>ARI for SC Marker: 0.37249</a:t>
            </a:r>
          </a:p>
          <a:p>
            <a:pPr marL="0" indent="0">
              <a:buNone/>
            </a:pPr>
            <a:r>
              <a:rPr lang="en-US" altLang="zh-CN" sz="2000" dirty="0"/>
              <a:t>ARI for our method: (to be discussed later)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9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698FC-59BD-2948-8C97-7F21545B2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3" y="2506662"/>
            <a:ext cx="10515600" cy="4351338"/>
          </a:xfrm>
        </p:spPr>
        <p:txBody>
          <a:bodyPr/>
          <a:lstStyle/>
          <a:p>
            <a:r>
              <a:rPr lang="en-US" dirty="0"/>
              <a:t>How do we divide expression levels of each gene into several groups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ARI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gene?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2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7B40-0D5E-4B48-A98B-208ECBCE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</a:t>
            </a:r>
            <a:r>
              <a:rPr lang="en-US" altLang="zh-CN" dirty="0"/>
              <a:t>.1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305B-2083-B341-B753-D28B5553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000" dirty="0"/>
              <a:t>Motivation: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SC</a:t>
            </a:r>
            <a:r>
              <a:rPr lang="zh-CN" altLang="en-US" sz="2000" dirty="0"/>
              <a:t> </a:t>
            </a:r>
            <a:r>
              <a:rPr lang="en-US" altLang="zh-CN" sz="2000" dirty="0"/>
              <a:t>Marker</a:t>
            </a:r>
            <a:r>
              <a:rPr lang="zh-CN" altLang="en-US" sz="2000" dirty="0"/>
              <a:t> </a:t>
            </a:r>
            <a:r>
              <a:rPr lang="en-US" altLang="zh-CN" sz="2000" dirty="0"/>
              <a:t>paper,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says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they</a:t>
            </a:r>
            <a:r>
              <a:rPr lang="zh-CN" altLang="en-US" sz="2000" dirty="0"/>
              <a:t> </a:t>
            </a:r>
            <a:r>
              <a:rPr lang="en-US" altLang="zh-CN" sz="2000" dirty="0"/>
              <a:t>didn’t</a:t>
            </a:r>
            <a:r>
              <a:rPr lang="zh-CN" altLang="en-US" sz="2000" dirty="0"/>
              <a:t> </a:t>
            </a:r>
            <a:r>
              <a:rPr lang="en-US" altLang="zh-CN" sz="2000" dirty="0"/>
              <a:t>use</a:t>
            </a:r>
            <a:r>
              <a:rPr lang="zh-CN" altLang="en-US" sz="2000" dirty="0"/>
              <a:t> </a:t>
            </a:r>
            <a:r>
              <a:rPr lang="en-US" altLang="zh-CN" sz="2000" dirty="0"/>
              <a:t>Gaussian</a:t>
            </a:r>
            <a:r>
              <a:rPr lang="zh-CN" altLang="en-US" sz="2000" dirty="0"/>
              <a:t> </a:t>
            </a:r>
            <a:r>
              <a:rPr lang="en-US" altLang="zh-CN" sz="2000" dirty="0"/>
              <a:t>Mixture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because</a:t>
            </a:r>
            <a:r>
              <a:rPr lang="zh-CN" altLang="en-US" sz="2000" dirty="0"/>
              <a:t> </a:t>
            </a:r>
            <a:r>
              <a:rPr lang="en-US" altLang="zh-CN" sz="2000" dirty="0"/>
              <a:t>they</a:t>
            </a:r>
            <a:r>
              <a:rPr lang="zh-CN" altLang="en-US" sz="2000" dirty="0"/>
              <a:t> </a:t>
            </a:r>
            <a:r>
              <a:rPr lang="en-US" altLang="zh-CN" sz="2000" dirty="0"/>
              <a:t>didn’t</a:t>
            </a:r>
            <a:r>
              <a:rPr lang="zh-CN" altLang="en-US" sz="2000" dirty="0"/>
              <a:t> </a:t>
            </a:r>
            <a:r>
              <a:rPr lang="en-US" altLang="zh-CN" sz="2000" dirty="0"/>
              <a:t>know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mixture</a:t>
            </a:r>
            <a:r>
              <a:rPr lang="zh-CN" altLang="en-US" sz="2000" dirty="0"/>
              <a:t> </a:t>
            </a:r>
            <a:r>
              <a:rPr lang="en-US" altLang="zh-CN" sz="2000" dirty="0"/>
              <a:t>components.</a:t>
            </a:r>
            <a:r>
              <a:rPr lang="zh-CN" altLang="en-US" sz="2000" dirty="0"/>
              <a:t> </a:t>
            </a:r>
            <a:r>
              <a:rPr lang="en-US" altLang="zh-CN" sz="2000" dirty="0"/>
              <a:t>But</a:t>
            </a:r>
            <a:r>
              <a:rPr lang="zh-CN" altLang="en-US" sz="2000" dirty="0"/>
              <a:t> </a:t>
            </a:r>
            <a:r>
              <a:rPr lang="en-US" altLang="zh-CN" sz="2000" dirty="0"/>
              <a:t>since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know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true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types,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think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might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possible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apply</a:t>
            </a:r>
            <a:r>
              <a:rPr lang="zh-CN" altLang="en-US" sz="2000" dirty="0"/>
              <a:t> </a:t>
            </a:r>
            <a:r>
              <a:rPr lang="en-US" altLang="zh-CN" sz="2000" dirty="0"/>
              <a:t>GMM.</a:t>
            </a:r>
          </a:p>
          <a:p>
            <a:endParaRPr lang="en-US" altLang="zh-CN" sz="2000" dirty="0"/>
          </a:p>
          <a:p>
            <a:r>
              <a:rPr lang="en-US" altLang="zh-CN" sz="2000" dirty="0"/>
              <a:t>For each gene, we</a:t>
            </a:r>
            <a:r>
              <a:rPr lang="zh-CN" altLang="en-US" sz="2000" dirty="0"/>
              <a:t> </a:t>
            </a:r>
            <a:r>
              <a:rPr lang="en-US" altLang="zh-CN" sz="2000" dirty="0"/>
              <a:t>applied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parameterized</a:t>
            </a:r>
            <a:r>
              <a:rPr lang="zh-CN" altLang="en-US" sz="2000" dirty="0"/>
              <a:t> </a:t>
            </a:r>
            <a:r>
              <a:rPr lang="en-US" altLang="zh-CN" sz="2000" dirty="0"/>
              <a:t>finite</a:t>
            </a:r>
            <a:r>
              <a:rPr lang="zh-CN" altLang="en-US" sz="2000" dirty="0"/>
              <a:t> </a:t>
            </a:r>
            <a:r>
              <a:rPr lang="en-US" altLang="zh-CN" sz="2000" dirty="0"/>
              <a:t>Gaussian</a:t>
            </a:r>
            <a:r>
              <a:rPr lang="zh-CN" altLang="en-US" sz="2000" dirty="0"/>
              <a:t> </a:t>
            </a:r>
            <a:r>
              <a:rPr lang="en-US" altLang="zh-CN" sz="2000" dirty="0"/>
              <a:t>mixture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its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form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clustering.</a:t>
            </a:r>
            <a:r>
              <a:rPr lang="zh-CN" altLang="en-US" sz="2000" dirty="0"/>
              <a:t> </a:t>
            </a:r>
            <a:r>
              <a:rPr lang="en-US" altLang="zh-CN" sz="2000" dirty="0"/>
              <a:t>(This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implemented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‘</a:t>
            </a:r>
            <a:r>
              <a:rPr lang="en-US" altLang="zh-CN" sz="2000" dirty="0" err="1"/>
              <a:t>mclust</a:t>
            </a:r>
            <a:r>
              <a:rPr lang="en-US" altLang="zh-CN" sz="2000" dirty="0"/>
              <a:t>’</a:t>
            </a:r>
            <a:r>
              <a:rPr lang="zh-CN" altLang="en-US" sz="2000" dirty="0"/>
              <a:t> </a:t>
            </a:r>
            <a:r>
              <a:rPr lang="en-US" altLang="zh-CN" sz="2000" dirty="0"/>
              <a:t>package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R)</a:t>
            </a:r>
          </a:p>
          <a:p>
            <a:endParaRPr lang="en-US" altLang="zh-CN" sz="2000" dirty="0"/>
          </a:p>
          <a:p>
            <a:r>
              <a:rPr lang="en-US" altLang="zh-CN" sz="2000" dirty="0"/>
              <a:t>Since fitting the Gaussian mixture model is slow, we first removed genes</a:t>
            </a:r>
            <a:r>
              <a:rPr lang="zh-CN" altLang="en-US" sz="2000" dirty="0"/>
              <a:t> </a:t>
            </a:r>
            <a:r>
              <a:rPr lang="en-US" altLang="zh-CN" sz="2000" dirty="0"/>
              <a:t>whose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0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more</a:t>
            </a:r>
            <a:r>
              <a:rPr lang="zh-CN" altLang="en-US" sz="2000" dirty="0"/>
              <a:t> </a:t>
            </a:r>
            <a:r>
              <a:rPr lang="en-US" altLang="zh-CN" sz="2000" dirty="0"/>
              <a:t>than</a:t>
            </a:r>
            <a:r>
              <a:rPr lang="zh-CN" altLang="en-US" sz="2000" dirty="0"/>
              <a:t> </a:t>
            </a:r>
            <a:r>
              <a:rPr lang="en-US" altLang="zh-CN" sz="2000" dirty="0"/>
              <a:t>95%</a:t>
            </a:r>
            <a:r>
              <a:rPr lang="zh-CN" altLang="en-US" sz="2000" dirty="0"/>
              <a:t> </a:t>
            </a:r>
            <a:r>
              <a:rPr lang="en-US" altLang="zh-CN" sz="2000" dirty="0"/>
              <a:t>cells. The remaining dimension is: (13315 genes, 4139 cells)</a:t>
            </a:r>
          </a:p>
          <a:p>
            <a:endParaRPr lang="en-US" altLang="zh-CN" sz="2000" dirty="0"/>
          </a:p>
          <a:p>
            <a:r>
              <a:rPr lang="en-US" sz="2000" dirty="0">
                <a:solidFill>
                  <a:srgbClr val="FF0000"/>
                </a:solidFill>
              </a:rPr>
              <a:t> Resulted ARI = 0.4262677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000" dirty="0"/>
          </a:p>
          <a:p>
            <a:pPr marL="0" indent="0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3657600" lvl="8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1127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19BC-96EC-C44A-9E89-0764E2C4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altLang="zh-CN" dirty="0"/>
              <a:t>1.</a:t>
            </a:r>
            <a:r>
              <a:rPr lang="en-US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E195-5F7C-AE49-99E1-4E1321246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Motivation: Since the melanoma dataset has high sparsity, we decide</a:t>
            </a:r>
            <a:r>
              <a:rPr lang="en-US" altLang="zh-CN" sz="2000" dirty="0"/>
              <a:t>d</a:t>
            </a:r>
            <a:r>
              <a:rPr lang="en-US" sz="2000" dirty="0"/>
              <a:t> to put cells whose expression level is 0 into 1 </a:t>
            </a:r>
            <a:r>
              <a:rPr lang="en-US" altLang="zh-CN" sz="2000" dirty="0"/>
              <a:t>group</a:t>
            </a:r>
            <a:r>
              <a:rPr lang="en-US" sz="2000" dirty="0"/>
              <a:t> and cluster the remaining cells with gaussian mixture model.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Resulted ARI = 0.3606822</a:t>
            </a:r>
          </a:p>
          <a:p>
            <a:r>
              <a:rPr lang="en-US" altLang="zh-CN" sz="2000" dirty="0"/>
              <a:t>This</a:t>
            </a:r>
            <a:r>
              <a:rPr lang="zh-CN" altLang="en-US" sz="2000" dirty="0"/>
              <a:t> </a:t>
            </a:r>
            <a:r>
              <a:rPr lang="en-US" altLang="zh-CN" sz="2000" dirty="0"/>
              <a:t>result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actually</a:t>
            </a:r>
            <a:r>
              <a:rPr lang="zh-CN" altLang="en-US" sz="2000" dirty="0"/>
              <a:t> </a:t>
            </a:r>
            <a:r>
              <a:rPr lang="en-US" altLang="zh-CN" sz="2000" dirty="0"/>
              <a:t>worse</a:t>
            </a:r>
            <a:r>
              <a:rPr lang="zh-CN" altLang="en-US" sz="2000" dirty="0"/>
              <a:t> </a:t>
            </a:r>
            <a:r>
              <a:rPr lang="en-US" altLang="zh-CN" sz="2000" dirty="0"/>
              <a:t>than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SC</a:t>
            </a:r>
            <a:r>
              <a:rPr lang="zh-CN" altLang="en-US" sz="2000" dirty="0"/>
              <a:t> </a:t>
            </a:r>
            <a:r>
              <a:rPr lang="en-US" altLang="zh-CN" sz="2000" dirty="0"/>
              <a:t>Marker.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139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B0D7-41CB-6341-B827-ED5DFCDF6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32420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 the previous 2 methods, we let the ‘</a:t>
            </a:r>
            <a:r>
              <a:rPr lang="en-US" sz="2000" dirty="0" err="1"/>
              <a:t>mclust</a:t>
            </a:r>
            <a:r>
              <a:rPr lang="en-US" sz="2000" dirty="0"/>
              <a:t>()’ function itself decide the number of gaussian models to fit. </a:t>
            </a:r>
          </a:p>
          <a:p>
            <a:endParaRPr lang="en-US" sz="2000" dirty="0"/>
          </a:p>
          <a:p>
            <a:r>
              <a:rPr lang="en-US" sz="2000" dirty="0"/>
              <a:t>Then we tried adjusting the number of gaussian models to fit on our own</a:t>
            </a:r>
            <a:r>
              <a:rPr lang="zh-CN" altLang="en-US" sz="2000" dirty="0"/>
              <a:t> </a:t>
            </a:r>
            <a:r>
              <a:rPr lang="en-US" altLang="zh-CN" sz="2000" dirty="0"/>
              <a:t>(e.g.</a:t>
            </a:r>
            <a:r>
              <a:rPr lang="zh-CN" altLang="en-US" sz="2000" dirty="0"/>
              <a:t> </a:t>
            </a:r>
            <a:r>
              <a:rPr lang="en-US" altLang="zh-CN" sz="2000" dirty="0"/>
              <a:t>7</a:t>
            </a:r>
            <a:r>
              <a:rPr lang="zh-CN" altLang="en-US" sz="2000" dirty="0"/>
              <a:t> </a:t>
            </a:r>
            <a:r>
              <a:rPr lang="en-US" altLang="zh-CN" sz="2000" dirty="0"/>
              <a:t>because</a:t>
            </a:r>
            <a:r>
              <a:rPr lang="zh-CN" altLang="en-US" sz="2000" dirty="0"/>
              <a:t> </a:t>
            </a:r>
            <a:r>
              <a:rPr lang="en-US" altLang="zh-CN" sz="2000" dirty="0"/>
              <a:t>there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7</a:t>
            </a:r>
            <a:r>
              <a:rPr lang="zh-CN" altLang="en-US" sz="2000" dirty="0"/>
              <a:t> </a:t>
            </a:r>
            <a:r>
              <a:rPr lang="en-US" altLang="zh-CN" sz="2000" dirty="0"/>
              <a:t>true</a:t>
            </a:r>
            <a:r>
              <a:rPr lang="zh-CN" altLang="en-US" sz="2000" dirty="0"/>
              <a:t> </a:t>
            </a:r>
            <a:r>
              <a:rPr lang="en-US" altLang="zh-CN" sz="2000" dirty="0"/>
              <a:t>cell</a:t>
            </a:r>
            <a:r>
              <a:rPr lang="zh-CN" altLang="en-US" sz="2000" dirty="0"/>
              <a:t> </a:t>
            </a:r>
            <a:r>
              <a:rPr lang="en-US" altLang="zh-CN" sz="2000" dirty="0"/>
              <a:t>types)</a:t>
            </a:r>
            <a:r>
              <a:rPr lang="en-US" sz="2000" dirty="0"/>
              <a:t>, but didn’t get a </a:t>
            </a:r>
            <a:r>
              <a:rPr lang="en-US" altLang="zh-CN" sz="2000" dirty="0"/>
              <a:t>much</a:t>
            </a:r>
            <a:r>
              <a:rPr lang="zh-CN" altLang="en-US" sz="2000" dirty="0"/>
              <a:t> </a:t>
            </a:r>
            <a:r>
              <a:rPr lang="en-US" sz="2000" dirty="0"/>
              <a:t>better result.</a:t>
            </a:r>
          </a:p>
          <a:p>
            <a:endParaRPr lang="en-US" sz="2000" dirty="0"/>
          </a:p>
          <a:p>
            <a:r>
              <a:rPr lang="en-US" sz="2000" dirty="0"/>
              <a:t>By fitting gaussian mixture model, we didn’t get a much better result than SC Marker.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inferred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reason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</a:t>
            </a:r>
            <a:r>
              <a:rPr lang="zh-CN" altLang="en-US" sz="2000" dirty="0"/>
              <a:t> </a:t>
            </a:r>
            <a:r>
              <a:rPr lang="en-US" altLang="zh-CN" sz="2000" dirty="0"/>
              <a:t>that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might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fit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assumption</a:t>
            </a:r>
            <a:r>
              <a:rPr lang="zh-CN" altLang="en-US" sz="2000" dirty="0"/>
              <a:t> </a:t>
            </a:r>
            <a:r>
              <a:rPr lang="en-US" altLang="zh-CN" sz="2000" dirty="0"/>
              <a:t>well.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looked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histograms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bunch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genes’</a:t>
            </a:r>
            <a:r>
              <a:rPr lang="zh-CN" altLang="en-US" sz="2000" dirty="0"/>
              <a:t> </a:t>
            </a:r>
            <a:r>
              <a:rPr lang="en-US" altLang="zh-CN" sz="2000" dirty="0"/>
              <a:t>expression</a:t>
            </a:r>
            <a:r>
              <a:rPr lang="zh-CN" altLang="en-US" sz="2000" dirty="0"/>
              <a:t> </a:t>
            </a:r>
            <a:r>
              <a:rPr lang="en-US" altLang="zh-CN" sz="2000" dirty="0"/>
              <a:t>levels</a:t>
            </a:r>
            <a:r>
              <a:rPr lang="zh-CN" altLang="en-US" sz="2000" dirty="0"/>
              <a:t> </a:t>
            </a:r>
            <a:r>
              <a:rPr lang="en-US" altLang="zh-CN" sz="2000" dirty="0"/>
              <a:t>(either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without</a:t>
            </a:r>
            <a:r>
              <a:rPr lang="zh-CN" altLang="en-US" sz="2000" dirty="0"/>
              <a:t> </a:t>
            </a:r>
            <a:r>
              <a:rPr lang="en-US" altLang="zh-CN" sz="2000" dirty="0"/>
              <a:t>0’s),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we</a:t>
            </a:r>
            <a:r>
              <a:rPr lang="zh-CN" altLang="en-US" sz="2000" dirty="0"/>
              <a:t> </a:t>
            </a:r>
            <a:r>
              <a:rPr lang="en-US" altLang="zh-CN" sz="2000" dirty="0"/>
              <a:t>found</a:t>
            </a:r>
            <a:r>
              <a:rPr lang="zh-CN" altLang="en-US" sz="2000" dirty="0"/>
              <a:t> </a:t>
            </a:r>
            <a:r>
              <a:rPr lang="en-US" altLang="zh-CN" sz="2000" dirty="0"/>
              <a:t>many</a:t>
            </a:r>
            <a:r>
              <a:rPr lang="zh-CN" altLang="en-US" sz="2000" dirty="0"/>
              <a:t> 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them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look</a:t>
            </a:r>
            <a:r>
              <a:rPr lang="zh-CN" altLang="en-US" sz="2000" dirty="0"/>
              <a:t> </a:t>
            </a:r>
            <a:r>
              <a:rPr lang="en-US" altLang="zh-CN" sz="2000" dirty="0"/>
              <a:t>like</a:t>
            </a:r>
            <a:r>
              <a:rPr lang="zh-CN" altLang="en-US" sz="2000" dirty="0"/>
              <a:t> </a:t>
            </a:r>
            <a:r>
              <a:rPr lang="en-US" altLang="zh-CN" sz="2000" dirty="0"/>
              <a:t>mixture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gaussian</a:t>
            </a:r>
            <a:r>
              <a:rPr lang="zh-CN" altLang="en-US" sz="2000" dirty="0"/>
              <a:t> </a:t>
            </a:r>
            <a:r>
              <a:rPr lang="en-US" altLang="zh-CN" sz="2000" dirty="0"/>
              <a:t>models.</a:t>
            </a:r>
            <a:r>
              <a:rPr lang="zh-CN" altLang="en-US" sz="2000" dirty="0"/>
              <a:t> </a:t>
            </a: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E4A5C-8680-0549-A269-497A97A5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28" y="3750910"/>
            <a:ext cx="3554873" cy="2514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7352D-08BA-FE48-888C-93016CA7B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992" y="3750909"/>
            <a:ext cx="3483594" cy="2514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FACC15-CB1E-BD40-818C-D80D0C851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4984" y="3939907"/>
            <a:ext cx="2919589" cy="213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8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4E49-2AB6-CE4A-A32B-404CB3ED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altLang="zh-CN" dirty="0"/>
              <a:t>2.1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9C545-58C0-2A44-80FE-6A96FBB7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each gene, we split its expression levels into same-sized </a:t>
            </a:r>
            <a:r>
              <a:rPr lang="en-US" altLang="zh-CN" sz="2000" dirty="0"/>
              <a:t>groups</a:t>
            </a:r>
            <a:r>
              <a:rPr lang="en-US" sz="2000" dirty="0"/>
              <a:t> based on the quantiles. i.e. we put cells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quantiles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sz="2000" dirty="0"/>
              <a:t>one </a:t>
            </a:r>
            <a:r>
              <a:rPr lang="en-US" altLang="zh-CN" sz="2000" dirty="0"/>
              <a:t>group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It’s implemented with ‘</a:t>
            </a:r>
            <a:r>
              <a:rPr lang="en-US" sz="2000" dirty="0" err="1"/>
              <a:t>ntile</a:t>
            </a:r>
            <a:r>
              <a:rPr lang="en-US" sz="2000" dirty="0"/>
              <a:t>()’ function in R.</a:t>
            </a:r>
          </a:p>
          <a:p>
            <a:r>
              <a:rPr lang="en-US" sz="2000" dirty="0"/>
              <a:t>Since </a:t>
            </a:r>
            <a:r>
              <a:rPr lang="en-US" sz="2000" dirty="0" err="1"/>
              <a:t>ntile</a:t>
            </a:r>
            <a:r>
              <a:rPr lang="en-US" sz="2000" dirty="0"/>
              <a:t>() function is much faster than </a:t>
            </a:r>
            <a:r>
              <a:rPr lang="en-US" sz="2000" dirty="0" err="1"/>
              <a:t>Mclust</a:t>
            </a:r>
            <a:r>
              <a:rPr lang="en-US" sz="2000" dirty="0"/>
              <a:t>() function, we kept all the genes.</a:t>
            </a:r>
          </a:p>
          <a:p>
            <a:endParaRPr lang="en-US" sz="2000" dirty="0"/>
          </a:p>
          <a:p>
            <a:r>
              <a:rPr lang="en-US" sz="2000" dirty="0"/>
              <a:t>We first tried splitting into 7 </a:t>
            </a:r>
            <a:r>
              <a:rPr lang="en-US" altLang="zh-CN" sz="2000" dirty="0"/>
              <a:t>groups</a:t>
            </a:r>
            <a:r>
              <a:rPr lang="en-US" sz="2000" dirty="0"/>
              <a:t>, because there are 7 cell types in true labeling.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Resulted ARI = 0.3795651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38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58C51-5AA7-ED43-BC2D-B40B140B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9" y="595539"/>
            <a:ext cx="10515600" cy="577260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Since this result is still no better than SC Marker’s, we adjusted the number of </a:t>
            </a:r>
            <a:r>
              <a:rPr lang="en-US" altLang="zh-CN" sz="2000" dirty="0"/>
              <a:t>groups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en-US" sz="2000" dirty="0"/>
              <a:t> split into. We tried number of </a:t>
            </a:r>
            <a:r>
              <a:rPr lang="en-US" altLang="zh-CN" sz="2000" dirty="0"/>
              <a:t>groups</a:t>
            </a:r>
            <a:r>
              <a:rPr lang="en-US" sz="2000" dirty="0"/>
              <a:t> = 7,6,5,4,3,2. And we want to see if there’s any relation between the number of </a:t>
            </a:r>
            <a:r>
              <a:rPr lang="en-US" altLang="zh-CN" sz="2000" dirty="0"/>
              <a:t>groups</a:t>
            </a:r>
            <a:r>
              <a:rPr lang="en-US" sz="2000" dirty="0"/>
              <a:t> and the resulted ARI.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Unluckily, there’s no clear pattern as indicated in the table above, because the resulted ARI fluctuates as the number of </a:t>
            </a:r>
            <a:r>
              <a:rPr lang="en-US" altLang="zh-CN" sz="2000" dirty="0"/>
              <a:t>groups</a:t>
            </a:r>
            <a:r>
              <a:rPr lang="en-US" sz="2000" dirty="0"/>
              <a:t> decreases.</a:t>
            </a:r>
          </a:p>
          <a:p>
            <a:endParaRPr lang="en-US" sz="2000" dirty="0"/>
          </a:p>
          <a:p>
            <a:r>
              <a:rPr lang="en-US" sz="2000" dirty="0"/>
              <a:t>Notice that </a:t>
            </a:r>
            <a:r>
              <a:rPr lang="en-US" altLang="zh-CN" sz="2000" dirty="0"/>
              <a:t>when</a:t>
            </a:r>
            <a:r>
              <a:rPr lang="zh-CN" altLang="en-US" sz="2000" dirty="0"/>
              <a:t> </a:t>
            </a:r>
            <a:r>
              <a:rPr lang="en-US" sz="2000" dirty="0"/>
              <a:t>number of </a:t>
            </a:r>
            <a:r>
              <a:rPr lang="en-US" altLang="zh-CN" sz="2000" dirty="0"/>
              <a:t>groups</a:t>
            </a:r>
            <a:r>
              <a:rPr lang="en-US" sz="2000" dirty="0"/>
              <a:t> is 5, the resulted ARI is relatively high (0.4410636). However, we can’t find any plausible explanation for it so that might just be a coincidence.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EA1D38-64A8-DD41-A104-644A4CC7D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77166"/>
              </p:ext>
            </p:extLst>
          </p:nvPr>
        </p:nvGraphicFramePr>
        <p:xfrm>
          <a:off x="943429" y="1658325"/>
          <a:ext cx="590368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843">
                  <a:extLst>
                    <a:ext uri="{9D8B030D-6E8A-4147-A177-3AD203B41FA5}">
                      <a16:colId xmlns:a16="http://schemas.microsoft.com/office/drawing/2014/main" val="1598840108"/>
                    </a:ext>
                  </a:extLst>
                </a:gridCol>
                <a:gridCol w="2951843">
                  <a:extLst>
                    <a:ext uri="{9D8B030D-6E8A-4147-A177-3AD203B41FA5}">
                      <a16:colId xmlns:a16="http://schemas.microsoft.com/office/drawing/2014/main" val="1793966994"/>
                    </a:ext>
                  </a:extLst>
                </a:gridCol>
              </a:tblGrid>
              <a:tr h="277835">
                <a:tc>
                  <a:txBody>
                    <a:bodyPr/>
                    <a:lstStyle/>
                    <a:p>
                      <a:r>
                        <a:rPr lang="en-US" dirty="0"/>
                        <a:t>Number of clusters split into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Resulted 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72426"/>
                  </a:ext>
                </a:extLst>
              </a:tr>
              <a:tr h="27783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0.3795651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433514"/>
                  </a:ext>
                </a:extLst>
              </a:tr>
              <a:tr h="27783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0.3586774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23942"/>
                  </a:ext>
                </a:extLst>
              </a:tr>
              <a:tr h="27783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0.4410636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892661"/>
                  </a:ext>
                </a:extLst>
              </a:tr>
              <a:tr h="27783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0.4240791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702107"/>
                  </a:ext>
                </a:extLst>
              </a:tr>
              <a:tr h="27783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0.4065269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805356"/>
                  </a:ext>
                </a:extLst>
              </a:tr>
              <a:tr h="27783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0.3450305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81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20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1991</Words>
  <Application>Microsoft Macintosh PowerPoint</Application>
  <PresentationFormat>Widescreen</PresentationFormat>
  <Paragraphs>182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Office Theme</vt:lpstr>
      <vt:lpstr>Marker Gene Selection with ARI Method</vt:lpstr>
      <vt:lpstr>PowerPoint Presentation</vt:lpstr>
      <vt:lpstr>Basic Idea</vt:lpstr>
      <vt:lpstr>PowerPoint Presentation</vt:lpstr>
      <vt:lpstr>Method 1.1</vt:lpstr>
      <vt:lpstr>Method 1.2</vt:lpstr>
      <vt:lpstr>PowerPoint Presentation</vt:lpstr>
      <vt:lpstr>Method 2.1</vt:lpstr>
      <vt:lpstr>PowerPoint Presentation</vt:lpstr>
      <vt:lpstr>Method 2.2</vt:lpstr>
      <vt:lpstr>PowerPoint Presentation</vt:lpstr>
      <vt:lpstr>Method 2.3</vt:lpstr>
      <vt:lpstr>Method 2.4</vt:lpstr>
      <vt:lpstr>Method 2.5</vt:lpstr>
      <vt:lpstr>PowerPoint Presentation</vt:lpstr>
      <vt:lpstr>Method 2.6</vt:lpstr>
      <vt:lpstr>Method 2.7</vt:lpstr>
      <vt:lpstr>PowerPoint Presentation</vt:lpstr>
      <vt:lpstr>Conclusion</vt:lpstr>
      <vt:lpstr>Future steps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Marker Gene Selection with ARI Method</dc:title>
  <dc:creator>jeffery99412@gmail.com</dc:creator>
  <cp:lastModifiedBy>jeffery99412@gmail.com</cp:lastModifiedBy>
  <cp:revision>44</cp:revision>
  <dcterms:created xsi:type="dcterms:W3CDTF">2020-10-26T00:46:29Z</dcterms:created>
  <dcterms:modified xsi:type="dcterms:W3CDTF">2020-10-28T01:55:48Z</dcterms:modified>
</cp:coreProperties>
</file>