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4"/>
  </p:sldMasterIdLst>
  <p:notesMasterIdLst>
    <p:notesMasterId r:id="rId24"/>
  </p:notesMasterIdLst>
  <p:handoutMasterIdLst>
    <p:handoutMasterId r:id="rId25"/>
  </p:handoutMasterIdLst>
  <p:sldIdLst>
    <p:sldId id="376" r:id="rId5"/>
    <p:sldId id="378" r:id="rId6"/>
    <p:sldId id="339" r:id="rId7"/>
    <p:sldId id="371" r:id="rId8"/>
    <p:sldId id="373" r:id="rId9"/>
    <p:sldId id="374" r:id="rId10"/>
    <p:sldId id="375" r:id="rId11"/>
    <p:sldId id="354" r:id="rId12"/>
    <p:sldId id="355" r:id="rId13"/>
    <p:sldId id="363" r:id="rId14"/>
    <p:sldId id="365" r:id="rId15"/>
    <p:sldId id="364" r:id="rId16"/>
    <p:sldId id="366" r:id="rId17"/>
    <p:sldId id="367" r:id="rId18"/>
    <p:sldId id="368" r:id="rId19"/>
    <p:sldId id="369" r:id="rId20"/>
    <p:sldId id="370" r:id="rId21"/>
    <p:sldId id="372" r:id="rId22"/>
    <p:sldId id="377" r:id="rId23"/>
  </p:sldIdLst>
  <p:sldSz cx="9144000" cy="6858000" type="screen4x3"/>
  <p:notesSz cx="7023100" cy="92694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9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4" autoAdjust="0"/>
    <p:restoredTop sz="95294" autoAdjust="0"/>
  </p:normalViewPr>
  <p:slideViewPr>
    <p:cSldViewPr>
      <p:cViewPr varScale="1">
        <p:scale>
          <a:sx n="71" d="100"/>
          <a:sy n="71" d="100"/>
        </p:scale>
        <p:origin x="127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06"/>
    </p:cViewPr>
  </p:sorterViewPr>
  <p:notesViewPr>
    <p:cSldViewPr>
      <p:cViewPr varScale="1">
        <p:scale>
          <a:sx n="66" d="100"/>
          <a:sy n="66" d="100"/>
        </p:scale>
        <p:origin x="-2784" y="-114"/>
      </p:cViewPr>
      <p:guideLst>
        <p:guide orient="horz" pos="2919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9863" y="0"/>
            <a:ext cx="30432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5863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9863" y="8805863"/>
            <a:ext cx="30432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cs typeface="+mn-cs"/>
              </a:defRPr>
            </a:lvl1pPr>
          </a:lstStyle>
          <a:p>
            <a:pPr>
              <a:defRPr/>
            </a:pPr>
            <a:fld id="{CDB40EF8-AFFC-4201-B992-59A1BB3331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57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275" y="0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38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03725"/>
            <a:ext cx="5619750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4275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275" y="8804275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E9CCA132-7E9E-43DE-BE57-0F44236B78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406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5325"/>
            <a:ext cx="4635500" cy="3476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0784B2-2719-4046-BE64-ACEC00A6621E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8103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5325"/>
            <a:ext cx="4635500" cy="3476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0784B2-2719-4046-BE64-ACEC00A6621E}" type="slidenum">
              <a:rPr lang="es-ES" smtClean="0"/>
              <a:pPr>
                <a:defRPr/>
              </a:pPr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8103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2"/>
            <a:ext cx="9144000" cy="6857999"/>
            <a:chOff x="0" y="-1"/>
            <a:chExt cx="10972800" cy="617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28" b="9530"/>
            <a:stretch/>
          </p:blipFill>
          <p:spPr>
            <a:xfrm>
              <a:off x="0" y="-1"/>
              <a:ext cx="10972800" cy="6172199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0" y="-1"/>
              <a:ext cx="10972800" cy="6172199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80961" fontAlgn="base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</a:endParaRPr>
            </a:p>
          </p:txBody>
        </p:sp>
      </p:grpSp>
      <p:sp>
        <p:nvSpPr>
          <p:cNvPr id="1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16869" y="5331503"/>
            <a:ext cx="7241055" cy="338491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777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5" name="Title 304"/>
          <p:cNvSpPr>
            <a:spLocks noGrp="1"/>
          </p:cNvSpPr>
          <p:nvPr>
            <p:ph type="title"/>
          </p:nvPr>
        </p:nvSpPr>
        <p:spPr>
          <a:xfrm>
            <a:off x="1495360" y="4777569"/>
            <a:ext cx="7252400" cy="553934"/>
          </a:xfrm>
        </p:spPr>
        <p:txBody>
          <a:bodyPr anchor="b"/>
          <a:lstStyle>
            <a:lvl1pPr marL="0" indent="0" algn="l">
              <a:lnSpc>
                <a:spcPct val="90000"/>
              </a:lnSpc>
              <a:spcBef>
                <a:spcPts val="0"/>
              </a:spcBef>
              <a:defRPr sz="3333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-1" y="832054"/>
            <a:ext cx="9144001" cy="1985041"/>
            <a:chOff x="0" y="748845"/>
            <a:chExt cx="6356036" cy="137981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3"/>
            <a:srcRect l="12327"/>
            <a:stretch/>
          </p:blipFill>
          <p:spPr>
            <a:xfrm>
              <a:off x="0" y="748845"/>
              <a:ext cx="3105001" cy="76038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380" y="937806"/>
              <a:ext cx="2073674" cy="38246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477"/>
            <a:stretch/>
          </p:blipFill>
          <p:spPr>
            <a:xfrm>
              <a:off x="1039432" y="1561775"/>
              <a:ext cx="5316604" cy="566881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/>
          </p:nvGrpSpPr>
          <p:grpSpPr>
            <a:xfrm>
              <a:off x="1643784" y="1708498"/>
              <a:ext cx="1170069" cy="272357"/>
              <a:chOff x="4100403" y="1765746"/>
              <a:chExt cx="3118543" cy="725905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00403" y="1765746"/>
                <a:ext cx="561259" cy="725905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8124" y="1905033"/>
                <a:ext cx="2380822" cy="581350"/>
              </a:xfrm>
              <a:prstGeom prst="rect">
                <a:avLst/>
              </a:prstGeom>
            </p:spPr>
          </p:pic>
        </p:grpSp>
      </p:grpSp>
      <p:sp>
        <p:nvSpPr>
          <p:cNvPr id="14" name="Subtitle 11"/>
          <p:cNvSpPr txBox="1">
            <a:spLocks/>
          </p:cNvSpPr>
          <p:nvPr/>
        </p:nvSpPr>
        <p:spPr bwMode="auto">
          <a:xfrm>
            <a:off x="5500128" y="1405311"/>
            <a:ext cx="3230771" cy="2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600" tIns="50800" rIns="101600" bIns="5080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346459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Tx/>
              <a:buNone/>
              <a:defRPr sz="1600" b="0" baseline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30238" indent="-2286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4863" indent="-2032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1066" indent="-17144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bg1"/>
                </a:solidFill>
                <a:latin typeface="+mn-lt"/>
              </a:defRPr>
            </a:lvl4pPr>
            <a:lvl5pPr marL="1588230" indent="-17144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5pPr>
            <a:lvl6pPr marL="1931117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6pPr>
            <a:lvl7pPr marL="2274003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7pPr>
            <a:lvl8pPr marL="2616890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8pPr>
            <a:lvl9pPr marL="2959775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sz="1400" kern="0" dirty="0" smtClean="0"/>
              <a:t>Accelerated Computing</a:t>
            </a:r>
            <a:endParaRPr lang="en-US" sz="1400" kern="0" dirty="0"/>
          </a:p>
        </p:txBody>
      </p:sp>
      <p:sp>
        <p:nvSpPr>
          <p:cNvPr id="15" name="Title 10"/>
          <p:cNvSpPr txBox="1">
            <a:spLocks/>
          </p:cNvSpPr>
          <p:nvPr/>
        </p:nvSpPr>
        <p:spPr bwMode="auto">
          <a:xfrm>
            <a:off x="5481280" y="994816"/>
            <a:ext cx="3235833" cy="410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600" tIns="50800" rIns="101600" bIns="50800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sz="30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5pPr>
            <a:lvl6pPr marL="34288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6pPr>
            <a:lvl7pPr marL="68577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7pPr>
            <a:lvl8pPr marL="1028659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8pPr>
            <a:lvl9pPr marL="137154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1015935"/>
            <a:r>
              <a:rPr lang="en-US" sz="2223" kern="0" dirty="0"/>
              <a:t>GPU Teaching Kit</a:t>
            </a:r>
          </a:p>
        </p:txBody>
      </p:sp>
    </p:spTree>
    <p:extLst>
      <p:ext uri="{BB962C8B-B14F-4D97-AF65-F5344CB8AC3E}">
        <p14:creationId xmlns:p14="http://schemas.microsoft.com/office/powerpoint/2010/main" val="1926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" y="0"/>
            <a:ext cx="913587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4"/>
            <a:ext cx="8382000" cy="512761"/>
          </a:xfrm>
        </p:spPr>
        <p:txBody>
          <a:bodyPr>
            <a:normAutofit/>
          </a:bodyPr>
          <a:lstStyle>
            <a:lvl1pPr algn="r">
              <a:defRPr sz="2400">
                <a:solidFill>
                  <a:schemeClr val="accent2">
                    <a:lumMod val="75000"/>
                  </a:schemeClr>
                </a:solidFill>
                <a:latin typeface="Akzidenz-Grotesk Extended BQ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990600"/>
            <a:ext cx="5638800" cy="1524000"/>
          </a:xfrm>
        </p:spPr>
        <p:txBody>
          <a:bodyPr>
            <a:normAutofit/>
          </a:bodyPr>
          <a:lstStyle>
            <a:lvl1pPr>
              <a:defRPr sz="1800"/>
            </a:lvl1pPr>
            <a:lvl2pPr marL="742932" indent="-285744">
              <a:buFont typeface="Arial" pitchFamily="34" charset="0"/>
              <a:buChar char="•"/>
              <a:defRPr sz="1800">
                <a:latin typeface="AkzidenzGrotesk" pitchFamily="50" charset="0"/>
              </a:defRPr>
            </a:lvl2pPr>
            <a:lvl3pPr>
              <a:defRPr sz="1800">
                <a:latin typeface="AkzidenzGrotesk" pitchFamily="50" charset="0"/>
              </a:defRPr>
            </a:lvl3pPr>
            <a:lvl4pPr marL="1371566" indent="0">
              <a:buFont typeface="Arial" pitchFamily="34" charset="0"/>
              <a:buNone/>
              <a:defRPr sz="1800">
                <a:latin typeface="AkzidenzGrotesk" pitchFamily="50" charset="0"/>
              </a:defRPr>
            </a:lvl4pPr>
            <a:lvl5pPr marL="2057349" indent="-228594">
              <a:buFont typeface="Arial" pitchFamily="34" charset="0"/>
              <a:buChar char="•"/>
              <a:defRPr sz="1800">
                <a:latin typeface="AkzidenzGrotesk" pitchFamily="50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200400" y="2717800"/>
            <a:ext cx="5638800" cy="34544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Sentinel Medium" pitchFamily="50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19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207C-5D23-45BF-9C83-C8A6D9277DFE}" type="datetime1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5B-537F-42EB-8390-2010A7F9C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98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923213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9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923213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7923213" cy="22082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884613"/>
            <a:ext cx="7923213" cy="2209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43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4076700" cy="4572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14900" y="1524000"/>
            <a:ext cx="4076700" cy="4572000"/>
          </a:xfrm>
        </p:spPr>
        <p:txBody>
          <a:bodyPr/>
          <a:lstStyle/>
          <a:p>
            <a:pPr lvl="0"/>
            <a:r>
              <a:rPr lang="en-US" noProof="0" smtClean="0"/>
              <a:t>Click icon to add online image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xfrm>
            <a:off x="382588" y="6553200"/>
            <a:ext cx="51054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©Wen-mei W. Hwu and David Kirk/NVIDIA, Urbana, August 13-17, 2012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xfrm>
            <a:off x="7010400" y="6248400"/>
            <a:ext cx="1903413" cy="4556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93A17-F2C4-45BA-8F89-D47B86954F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86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171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1" y="386081"/>
            <a:ext cx="8313420" cy="55393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504" y="1079505"/>
            <a:ext cx="8290560" cy="53652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5716" marR="0" indent="-315716" algn="l" defTabSz="384929" rtl="0" eaLnBrk="1" fontAlgn="base" latinLnBrk="0" hangingPunct="1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2000" dirty="0" smtClean="0"/>
            </a:lvl1pPr>
            <a:lvl2pPr marL="700218" marR="0" indent="-253983" algn="l" defTabSz="384929" rtl="0" eaLnBrk="1" fontAlgn="base" latinLnBrk="0" hangingPunct="1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56" dirty="0" smtClean="0"/>
            </a:lvl2pPr>
            <a:lvl3pPr marL="894234" marR="0" indent="-225764" algn="l" defTabSz="384929" rtl="0" eaLnBrk="1" fontAlgn="base" latinLnBrk="0" hangingPunct="1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56" dirty="0" smtClean="0"/>
            </a:lvl3pPr>
          </a:lstStyle>
          <a:p>
            <a:pPr marL="315716" marR="0" lvl="0" indent="-315716" algn="l" defTabSz="384929" rtl="0" eaLnBrk="1" fontAlgn="base" latinLnBrk="0" hangingPunct="1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23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315716" marR="0" lvl="1" indent="-315716" algn="l" defTabSz="384929" rtl="0" eaLnBrk="1" fontAlgn="base" latinLnBrk="0" hangingPunct="1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23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315716" marR="0" lvl="2" indent="-315716" algn="l" defTabSz="384929" rtl="0" eaLnBrk="1" fontAlgn="base" latinLnBrk="0" hangingPunct="1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23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980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branding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1" y="386081"/>
            <a:ext cx="8313420" cy="55393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504" y="1083033"/>
            <a:ext cx="8290560" cy="53617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5716" marR="0" indent="-315716" algn="l" defTabSz="384929" rtl="0" eaLnBrk="1" fontAlgn="base" latinLnBrk="0" hangingPunct="1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2000" dirty="0" smtClean="0"/>
            </a:lvl1pPr>
            <a:lvl2pPr marL="700218" marR="0" indent="-253983" algn="l" defTabSz="384929" rtl="0" eaLnBrk="1" fontAlgn="base" latinLnBrk="0" hangingPunct="1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777" dirty="0" smtClean="0"/>
            </a:lvl2pPr>
            <a:lvl3pPr marL="894234" marR="0" indent="-225764" algn="l" defTabSz="384929" rtl="0" eaLnBrk="1" fontAlgn="base" latinLnBrk="0" hangingPunct="1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56" dirty="0" smtClean="0"/>
            </a:lvl3pPr>
          </a:lstStyle>
          <a:p>
            <a:pPr marL="315716" marR="0" lvl="0" indent="-315716" algn="l" defTabSz="384929" rtl="0" eaLnBrk="1" fontAlgn="base" latinLnBrk="0" hangingPunct="1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23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315716" marR="0" lvl="1" indent="-315716" algn="l" defTabSz="384929" rtl="0" eaLnBrk="1" fontAlgn="base" latinLnBrk="0" hangingPunct="1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23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315716" marR="0" lvl="2" indent="-315716" algn="l" defTabSz="384929" rtl="0" eaLnBrk="1" fontAlgn="base" latinLnBrk="0" hangingPunct="1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23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74896"/>
            <a:ext cx="9144000" cy="2872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80961" fontAlgn="base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599" y="6723951"/>
            <a:ext cx="267524" cy="8553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380961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556" smtClean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380961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556" cap="none" dirty="0" smtClean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742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1" y="386081"/>
            <a:ext cx="8313420" cy="55393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504" y="1079500"/>
            <a:ext cx="8290560" cy="532555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000" dirty="0" smtClean="0"/>
            </a:lvl1pPr>
            <a:lvl2pPr>
              <a:defRPr lang="en-US" sz="1556" dirty="0" smtClean="0"/>
            </a:lvl2pPr>
            <a:lvl3pPr>
              <a:defRPr lang="en-US" sz="1556" dirty="0" smtClean="0"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3975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1" y="386081"/>
            <a:ext cx="8313420" cy="55393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0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entered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1" y="386081"/>
            <a:ext cx="8313420" cy="55393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7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" y="0"/>
            <a:ext cx="913587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4"/>
            <a:ext cx="8382000" cy="512761"/>
          </a:xfrm>
        </p:spPr>
        <p:txBody>
          <a:bodyPr>
            <a:normAutofit/>
          </a:bodyPr>
          <a:lstStyle>
            <a:lvl1pPr algn="r">
              <a:defRPr sz="2400">
                <a:solidFill>
                  <a:schemeClr val="accent2">
                    <a:lumMod val="75000"/>
                  </a:schemeClr>
                </a:solidFill>
                <a:latin typeface="Akzidenz-Grotesk Extended BQ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990600"/>
            <a:ext cx="5638800" cy="1524000"/>
          </a:xfrm>
        </p:spPr>
        <p:txBody>
          <a:bodyPr>
            <a:normAutofit/>
          </a:bodyPr>
          <a:lstStyle>
            <a:lvl1pPr>
              <a:defRPr sz="1800"/>
            </a:lvl1pPr>
            <a:lvl2pPr marL="742932" indent="-285744">
              <a:buFont typeface="Arial" pitchFamily="34" charset="0"/>
              <a:buChar char="•"/>
              <a:defRPr sz="1800">
                <a:latin typeface="AkzidenzGrotesk" pitchFamily="50" charset="0"/>
              </a:defRPr>
            </a:lvl2pPr>
            <a:lvl3pPr>
              <a:defRPr sz="1800">
                <a:latin typeface="AkzidenzGrotesk" pitchFamily="50" charset="0"/>
              </a:defRPr>
            </a:lvl3pPr>
            <a:lvl4pPr marL="1371566" indent="0">
              <a:buFont typeface="Arial" pitchFamily="34" charset="0"/>
              <a:buNone/>
              <a:defRPr sz="1800">
                <a:latin typeface="AkzidenzGrotesk" pitchFamily="50" charset="0"/>
              </a:defRPr>
            </a:lvl4pPr>
            <a:lvl5pPr marL="2057349" indent="-228594">
              <a:buFont typeface="Arial" pitchFamily="34" charset="0"/>
              <a:buChar char="•"/>
              <a:defRPr sz="1800">
                <a:latin typeface="AkzidenzGrotesk" pitchFamily="50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200400" y="2717800"/>
            <a:ext cx="5638800" cy="34544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Sentinel Medium" pitchFamily="50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" y="0"/>
            <a:ext cx="91358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4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" y="0"/>
            <a:ext cx="913587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4"/>
            <a:ext cx="8382000" cy="512761"/>
          </a:xfrm>
        </p:spPr>
        <p:txBody>
          <a:bodyPr>
            <a:normAutofit/>
          </a:bodyPr>
          <a:lstStyle>
            <a:lvl1pPr algn="r">
              <a:defRPr sz="2400">
                <a:solidFill>
                  <a:schemeClr val="accent2">
                    <a:lumMod val="75000"/>
                  </a:schemeClr>
                </a:solidFill>
                <a:latin typeface="Akzidenz-Grotesk Extended BQ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990600"/>
            <a:ext cx="5638800" cy="5283200"/>
          </a:xfrm>
        </p:spPr>
        <p:txBody>
          <a:bodyPr>
            <a:normAutofit/>
          </a:bodyPr>
          <a:lstStyle>
            <a:lvl1pPr>
              <a:defRPr sz="1800"/>
            </a:lvl1pPr>
            <a:lvl2pPr marL="742932" indent="-285744">
              <a:buFont typeface="Arial" pitchFamily="34" charset="0"/>
              <a:buChar char="•"/>
              <a:defRPr sz="1800">
                <a:latin typeface="AkzidenzGrotesk" pitchFamily="50" charset="0"/>
              </a:defRPr>
            </a:lvl2pPr>
            <a:lvl3pPr>
              <a:defRPr sz="1800">
                <a:latin typeface="AkzidenzGrotesk" pitchFamily="50" charset="0"/>
              </a:defRPr>
            </a:lvl3pPr>
            <a:lvl4pPr marL="1600160" indent="-228594">
              <a:buFont typeface="Arial" pitchFamily="34" charset="0"/>
              <a:buChar char="•"/>
              <a:defRPr sz="1800">
                <a:latin typeface="AkzidenzGrotesk" pitchFamily="50" charset="0"/>
              </a:defRPr>
            </a:lvl4pPr>
            <a:lvl5pPr marL="2057349" indent="-228594">
              <a:buFont typeface="Arial" pitchFamily="34" charset="0"/>
              <a:buChar char="•"/>
              <a:defRPr sz="1800">
                <a:latin typeface="AkzidenzGrotesk" pitchFamily="50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2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97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5669" y="388835"/>
            <a:ext cx="8246783" cy="553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6456" y="1480459"/>
            <a:ext cx="8226619" cy="4833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" y="6653119"/>
            <a:ext cx="9146619" cy="211524"/>
            <a:chOff x="0" y="5987804"/>
            <a:chExt cx="8231957" cy="190372"/>
          </a:xfrm>
        </p:grpSpPr>
        <p:sp>
          <p:nvSpPr>
            <p:cNvPr id="36" name="Parallelogram 35"/>
            <p:cNvSpPr/>
            <p:nvPr/>
          </p:nvSpPr>
          <p:spPr>
            <a:xfrm>
              <a:off x="7178479" y="6000375"/>
              <a:ext cx="819901" cy="171825"/>
            </a:xfrm>
            <a:prstGeom prst="parallelogram">
              <a:avLst>
                <a:gd name="adj" fmla="val 36300"/>
              </a:avLst>
            </a:prstGeom>
            <a:solidFill>
              <a:srgbClr val="FA63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159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37" name="Parallelogram 36"/>
            <p:cNvSpPr/>
            <p:nvPr/>
          </p:nvSpPr>
          <p:spPr>
            <a:xfrm>
              <a:off x="6394206" y="6000375"/>
              <a:ext cx="819901" cy="171825"/>
            </a:xfrm>
            <a:prstGeom prst="parallelogram">
              <a:avLst>
                <a:gd name="adj" fmla="val 36300"/>
              </a:avLst>
            </a:prstGeom>
            <a:solidFill>
              <a:srgbClr val="76B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159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17"/>
            <a:srcRect t="-6317" r="97921" b="17099"/>
            <a:stretch/>
          </p:blipFill>
          <p:spPr>
            <a:xfrm>
              <a:off x="7947899" y="5987804"/>
              <a:ext cx="284058" cy="190372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 rotWithShape="1">
            <a:blip r:embed="rId18"/>
            <a:srcRect l="52877" t="1978" r="-1" b="17095"/>
            <a:stretch/>
          </p:blipFill>
          <p:spPr>
            <a:xfrm>
              <a:off x="0" y="6002009"/>
              <a:ext cx="6433059" cy="172676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531914" y="6712090"/>
            <a:ext cx="267524" cy="10265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380961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556" smtClean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380961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667" cap="none" dirty="0" smtClean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-8951" y="6657547"/>
            <a:ext cx="91643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969" y="6710167"/>
            <a:ext cx="550131" cy="101464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8199880" y="6704606"/>
            <a:ext cx="483709" cy="112593"/>
            <a:chOff x="4100403" y="1765746"/>
            <a:chExt cx="3118543" cy="725905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0403" y="1765746"/>
              <a:ext cx="561259" cy="725905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124" y="1905033"/>
              <a:ext cx="2380822" cy="581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728441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33" b="0" cap="none" baseline="0">
          <a:solidFill>
            <a:srgbClr val="33333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rgbClr val="73B9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rgbClr val="73B9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rgbClr val="73B9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rgbClr val="73B900"/>
          </a:solidFill>
          <a:latin typeface="Arial" charset="0"/>
        </a:defRPr>
      </a:lvl5pPr>
      <a:lvl6pPr marL="380961" algn="l" rtl="0" eaLnBrk="1" fontAlgn="base" hangingPunct="1">
        <a:spcBef>
          <a:spcPct val="0"/>
        </a:spcBef>
        <a:spcAft>
          <a:spcPct val="0"/>
        </a:spcAft>
        <a:defRPr sz="2667" b="1">
          <a:solidFill>
            <a:srgbClr val="73B900"/>
          </a:solidFill>
          <a:latin typeface="Arial" charset="0"/>
        </a:defRPr>
      </a:lvl6pPr>
      <a:lvl7pPr marL="761921" algn="l" rtl="0" eaLnBrk="1" fontAlgn="base" hangingPunct="1">
        <a:spcBef>
          <a:spcPct val="0"/>
        </a:spcBef>
        <a:spcAft>
          <a:spcPct val="0"/>
        </a:spcAft>
        <a:defRPr sz="2667" b="1">
          <a:solidFill>
            <a:srgbClr val="73B900"/>
          </a:solidFill>
          <a:latin typeface="Arial" charset="0"/>
        </a:defRPr>
      </a:lvl7pPr>
      <a:lvl8pPr marL="1142881" algn="l" rtl="0" eaLnBrk="1" fontAlgn="base" hangingPunct="1">
        <a:spcBef>
          <a:spcPct val="0"/>
        </a:spcBef>
        <a:spcAft>
          <a:spcPct val="0"/>
        </a:spcAft>
        <a:defRPr sz="2667" b="1">
          <a:solidFill>
            <a:srgbClr val="73B900"/>
          </a:solidFill>
          <a:latin typeface="Arial" charset="0"/>
        </a:defRPr>
      </a:lvl8pPr>
      <a:lvl9pPr marL="1523839" algn="l" rtl="0" eaLnBrk="1" fontAlgn="base" hangingPunct="1">
        <a:spcBef>
          <a:spcPct val="0"/>
        </a:spcBef>
        <a:spcAft>
          <a:spcPct val="0"/>
        </a:spcAft>
        <a:defRPr sz="2667" b="1">
          <a:solidFill>
            <a:srgbClr val="73B900"/>
          </a:solidFill>
          <a:latin typeface="Arial" charset="0"/>
        </a:defRPr>
      </a:lvl9pPr>
    </p:titleStyle>
    <p:bodyStyle>
      <a:lvl1pPr marL="315716" indent="-315716" algn="l" defTabSz="384929" rtl="0" eaLnBrk="1" fontAlgn="base" hangingPunct="1">
        <a:lnSpc>
          <a:spcPct val="90000"/>
        </a:lnSpc>
        <a:spcBef>
          <a:spcPts val="249"/>
        </a:spcBef>
        <a:spcAft>
          <a:spcPts val="249"/>
        </a:spcAft>
        <a:buClr>
          <a:srgbClr val="6F6F6F"/>
        </a:buClr>
        <a:buSzPct val="100000"/>
        <a:buFont typeface="Arial" panose="020B0604020202020204" pitchFamily="34" charset="0"/>
        <a:buChar char="–"/>
        <a:defRPr sz="2000" b="0" baseline="0">
          <a:solidFill>
            <a:srgbClr val="6F6F6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00218" indent="-253983" algn="l" defTabSz="384929" rtl="0" eaLnBrk="1" fontAlgn="base" hangingPunct="1">
        <a:lnSpc>
          <a:spcPct val="90000"/>
        </a:lnSpc>
        <a:spcBef>
          <a:spcPts val="249"/>
        </a:spcBef>
        <a:spcAft>
          <a:spcPts val="249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556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894234" indent="-225764" algn="l" defTabSz="384929" rtl="0" eaLnBrk="1" fontAlgn="base" hangingPunct="1">
        <a:lnSpc>
          <a:spcPct val="90000"/>
        </a:lnSpc>
        <a:spcBef>
          <a:spcPts val="249"/>
        </a:spcBef>
        <a:spcAft>
          <a:spcPts val="249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556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478866" indent="-190479" algn="l" rtl="0" eaLnBrk="1" fontAlgn="base" hangingPunct="1">
        <a:spcBef>
          <a:spcPct val="20000"/>
        </a:spcBef>
        <a:spcAft>
          <a:spcPct val="0"/>
        </a:spcAft>
        <a:buChar char="–"/>
        <a:defRPr sz="1667">
          <a:solidFill>
            <a:schemeClr val="bg1"/>
          </a:solidFill>
          <a:latin typeface="+mn-lt"/>
        </a:defRPr>
      </a:lvl4pPr>
      <a:lvl5pPr marL="1764585" indent="-190479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bg1"/>
          </a:solidFill>
          <a:latin typeface="+mn-lt"/>
        </a:defRPr>
      </a:lvl5pPr>
      <a:lvl6pPr marL="2145546" indent="-190479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bg1"/>
          </a:solidFill>
          <a:latin typeface="+mn-lt"/>
        </a:defRPr>
      </a:lvl6pPr>
      <a:lvl7pPr marL="2526506" indent="-190479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bg1"/>
          </a:solidFill>
          <a:latin typeface="+mn-lt"/>
        </a:defRPr>
      </a:lvl7pPr>
      <a:lvl8pPr marL="2907466" indent="-190479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bg1"/>
          </a:solidFill>
          <a:latin typeface="+mn-lt"/>
        </a:defRPr>
      </a:lvl8pPr>
      <a:lvl9pPr marL="3288426" indent="-190479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76192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61" algn="l" defTabSz="76192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21" algn="l" defTabSz="76192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881" algn="l" defTabSz="76192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839" algn="l" defTabSz="76192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800" algn="l" defTabSz="76192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760" algn="l" defTabSz="76192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720" algn="l" defTabSz="76192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680" algn="l" defTabSz="76192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creativecommons.org/licenses/by-nc/4.0/legalcod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16869" y="5331503"/>
            <a:ext cx="7241055" cy="369332"/>
          </a:xfrm>
        </p:spPr>
        <p:txBody>
          <a:bodyPr/>
          <a:lstStyle/>
          <a:p>
            <a:r>
              <a:rPr lang="en-US" sz="2000" dirty="0" smtClean="0"/>
              <a:t>Lecture 18.3 – Overlapping Computation with Communication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95360" y="4906771"/>
            <a:ext cx="7252400" cy="424732"/>
          </a:xfrm>
        </p:spPr>
        <p:txBody>
          <a:bodyPr/>
          <a:lstStyle/>
          <a:p>
            <a:r>
              <a:rPr lang="en-US" sz="2400" dirty="0"/>
              <a:t>Module </a:t>
            </a:r>
            <a:r>
              <a:rPr lang="en-US" sz="2400" dirty="0" smtClean="0"/>
              <a:t>18 </a:t>
            </a:r>
            <a:r>
              <a:rPr lang="en-US" sz="2400" dirty="0"/>
              <a:t>– Related Programming Models: MPI</a:t>
            </a:r>
          </a:p>
        </p:txBody>
      </p:sp>
    </p:spTree>
    <p:extLst>
      <p:ext uri="{BB962C8B-B14F-4D97-AF65-F5344CB8AC3E}">
        <p14:creationId xmlns:p14="http://schemas.microsoft.com/office/powerpoint/2010/main" val="177513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Compute Process Code (II)</a:t>
            </a:r>
            <a:endParaRPr lang="en-US" dirty="0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0" y="1066800"/>
            <a:ext cx="9144000" cy="37548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h_output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NULL, 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NULL, 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d_vsq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defTabSz="457200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float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h_output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(float *)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num_bytes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457200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cudaMalloc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((void **)&amp;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num_bytes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defTabSz="457200"/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float *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h_left_boundary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NULL, *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h_right_boundary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NULL;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float 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h_left_halo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NULL, 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h_right_halo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defTabSz="457200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host memory for halo data */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cudaHostAlloc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**)&amp;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h_left_boundary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num_halo_bytes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cudaHostAllocDefault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cudaHostAlloc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**)&amp;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h_right_boundary,num_halo_bytes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cudaHostAllocDefault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cudaHostAlloc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**)&amp;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h_left_halo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num_halo_bytes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cudaHostAllocDefault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cudaHostAlloc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**)&amp;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h_right_halo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num_halo_bytes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cudaHostAllocDefault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457200"/>
            <a:endParaRPr lang="en-US" sz="14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/* 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streams used for stencil computation 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cudaStream_t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stream0, stream1;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cudaStreamCreate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stream0);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cudaStreamCreate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stream1);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88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15291" y="386081"/>
            <a:ext cx="8313420" cy="867930"/>
          </a:xfrm>
        </p:spPr>
        <p:txBody>
          <a:bodyPr/>
          <a:lstStyle/>
          <a:p>
            <a:r>
              <a:rPr lang="en-US" sz="2800" dirty="0" smtClean="0"/>
              <a:t>Device Memory Offsets Used for</a:t>
            </a:r>
            <a:br>
              <a:rPr lang="en-US" sz="2800" dirty="0" smtClean="0"/>
            </a:br>
            <a:r>
              <a:rPr lang="en-US" sz="2800" dirty="0" smtClean="0"/>
              <a:t>Data Exchange with Neighbors</a:t>
            </a:r>
            <a:endParaRPr lang="en-US" sz="2800" dirty="0"/>
          </a:p>
        </p:txBody>
      </p:sp>
      <p:sp>
        <p:nvSpPr>
          <p:cNvPr id="35845" name="Cube 5"/>
          <p:cNvSpPr>
            <a:spLocks noChangeArrowheads="1"/>
          </p:cNvSpPr>
          <p:nvPr/>
        </p:nvSpPr>
        <p:spPr bwMode="auto">
          <a:xfrm>
            <a:off x="4207417" y="2490980"/>
            <a:ext cx="1247924" cy="1734592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 dirty="0"/>
          </a:p>
        </p:txBody>
      </p:sp>
      <p:sp>
        <p:nvSpPr>
          <p:cNvPr id="35847" name="TextBox 10"/>
          <p:cNvSpPr txBox="1">
            <a:spLocks noChangeArrowheads="1"/>
          </p:cNvSpPr>
          <p:nvPr/>
        </p:nvSpPr>
        <p:spPr bwMode="auto">
          <a:xfrm>
            <a:off x="1392332" y="2676271"/>
            <a:ext cx="288852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>
            <a:spAutoFit/>
          </a:bodyPr>
          <a:lstStyle/>
          <a:p>
            <a:r>
              <a:rPr lang="en-US" dirty="0">
                <a:latin typeface="Calibri" pitchFamily="34" charset="0"/>
              </a:rPr>
              <a:t>y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717149" y="2785660"/>
            <a:ext cx="575965" cy="1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1466002" y="3036807"/>
            <a:ext cx="504527" cy="2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850" name="TextBox 9"/>
          <p:cNvSpPr txBox="1">
            <a:spLocks noChangeArrowheads="1"/>
          </p:cNvSpPr>
          <p:nvPr/>
        </p:nvSpPr>
        <p:spPr bwMode="auto">
          <a:xfrm>
            <a:off x="1921417" y="2676271"/>
            <a:ext cx="276028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>
            <a:spAutoFit/>
          </a:bodyPr>
          <a:lstStyle/>
          <a:p>
            <a:r>
              <a:rPr lang="en-US" dirty="0">
                <a:latin typeface="Calibri" pitchFamily="34" charset="0"/>
              </a:rPr>
              <a:t>z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719382" y="2490980"/>
            <a:ext cx="353839" cy="2935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852" name="TextBox 9"/>
          <p:cNvSpPr txBox="1">
            <a:spLocks noChangeArrowheads="1"/>
          </p:cNvSpPr>
          <p:nvPr/>
        </p:nvSpPr>
        <p:spPr bwMode="auto">
          <a:xfrm>
            <a:off x="1617807" y="2157233"/>
            <a:ext cx="284042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>
            <a:spAutoFit/>
          </a:bodyPr>
          <a:lstStyle/>
          <a:p>
            <a:r>
              <a:rPr lang="en-US" dirty="0">
                <a:latin typeface="Calibri" pitchFamily="34" charset="0"/>
              </a:rPr>
              <a:t>x</a:t>
            </a:r>
          </a:p>
        </p:txBody>
      </p:sp>
      <p:sp>
        <p:nvSpPr>
          <p:cNvPr id="35854" name="Cube 4"/>
          <p:cNvSpPr>
            <a:spLocks noChangeAspect="1"/>
          </p:cNvSpPr>
          <p:nvPr/>
        </p:nvSpPr>
        <p:spPr bwMode="auto">
          <a:xfrm>
            <a:off x="4090215" y="2490980"/>
            <a:ext cx="552524" cy="1734592"/>
          </a:xfrm>
          <a:prstGeom prst="cube">
            <a:avLst>
              <a:gd name="adj" fmla="val 56014"/>
            </a:avLst>
          </a:prstGeom>
          <a:noFill/>
          <a:ln w="25400" algn="ctr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 dirty="0"/>
          </a:p>
        </p:txBody>
      </p:sp>
      <p:sp>
        <p:nvSpPr>
          <p:cNvPr id="35855" name="Cube 17"/>
          <p:cNvSpPr>
            <a:spLocks noChangeAspect="1"/>
          </p:cNvSpPr>
          <p:nvPr/>
        </p:nvSpPr>
        <p:spPr bwMode="auto">
          <a:xfrm>
            <a:off x="5030065" y="2490980"/>
            <a:ext cx="551408" cy="1734592"/>
          </a:xfrm>
          <a:prstGeom prst="cube">
            <a:avLst>
              <a:gd name="adj" fmla="val 56014"/>
            </a:avLst>
          </a:prstGeom>
          <a:noFill/>
          <a:ln w="25400" algn="ctr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 dirty="0"/>
          </a:p>
        </p:txBody>
      </p:sp>
      <p:sp>
        <p:nvSpPr>
          <p:cNvPr id="35858" name="Cube 21"/>
          <p:cNvSpPr>
            <a:spLocks noChangeAspect="1"/>
          </p:cNvSpPr>
          <p:nvPr/>
        </p:nvSpPr>
        <p:spPr bwMode="auto">
          <a:xfrm>
            <a:off x="4207417" y="2490980"/>
            <a:ext cx="306958" cy="1734592"/>
          </a:xfrm>
          <a:prstGeom prst="cube">
            <a:avLst>
              <a:gd name="adj" fmla="val 100000"/>
            </a:avLst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 dirty="0"/>
          </a:p>
        </p:txBody>
      </p:sp>
      <p:sp>
        <p:nvSpPr>
          <p:cNvPr id="35861" name="Cube 24"/>
          <p:cNvSpPr>
            <a:spLocks noChangeAspect="1"/>
          </p:cNvSpPr>
          <p:nvPr/>
        </p:nvSpPr>
        <p:spPr bwMode="auto">
          <a:xfrm>
            <a:off x="5148382" y="2490980"/>
            <a:ext cx="306958" cy="1734592"/>
          </a:xfrm>
          <a:prstGeom prst="cube">
            <a:avLst>
              <a:gd name="adj" fmla="val 100000"/>
            </a:avLst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 dirty="0"/>
          </a:p>
        </p:txBody>
      </p:sp>
      <p:sp>
        <p:nvSpPr>
          <p:cNvPr id="35" name="Cube 26"/>
          <p:cNvSpPr>
            <a:spLocks noChangeAspect="1"/>
          </p:cNvSpPr>
          <p:nvPr/>
        </p:nvSpPr>
        <p:spPr bwMode="auto">
          <a:xfrm>
            <a:off x="4514374" y="2490980"/>
            <a:ext cx="940966" cy="1426518"/>
          </a:xfrm>
          <a:prstGeom prst="cube">
            <a:avLst>
              <a:gd name="adj" fmla="val 0"/>
            </a:avLst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368872" y="2136285"/>
            <a:ext cx="16687" cy="3693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86864" y="1787901"/>
            <a:ext cx="2314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Left halo offset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438654" y="2237762"/>
            <a:ext cx="16687" cy="2887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121650" y="1938847"/>
            <a:ext cx="221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 halo offset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104547" y="4225089"/>
            <a:ext cx="0" cy="2219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67662" y="4356240"/>
            <a:ext cx="180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eft stage 1 offset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933126" y="4225089"/>
            <a:ext cx="0" cy="37487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849522" y="4538841"/>
            <a:ext cx="193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 stage 1 offset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6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46314" y="1061621"/>
            <a:ext cx="8697686" cy="52629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457200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MPI_Status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status;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left_neighbor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=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?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- 1) : MPI_PROC_NULL;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right_neighbor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?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+ 1) : MPI_PROC_NULL;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Upload stencil </a:t>
            </a:r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cofficients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en-US" sz="1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upload_coefficients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coeff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5);</a:t>
            </a:r>
          </a:p>
          <a:p>
            <a:pPr defTabSz="457200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left_halo_offset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= 0;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right_halo_offset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(4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dimz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left_stage1_offset  = 0;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right_stage1_offset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dimz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- 4);</a:t>
            </a:r>
          </a:p>
          <a:p>
            <a:pPr defTabSz="457200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stage2_offset      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num_halo_points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457200"/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MPI_Barrier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MPI_COMM_WORLD );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nreps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lvl="1"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Compute 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boundary values 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needed by other nodes first */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launch_kernel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left_stage1_offset, 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d_input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left_stage1_offset,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12,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stream0);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launch_kernel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right_stage1_offset,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d_input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right_stage1_offset,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12,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stream0);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Compute the remaining points */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launch_kernel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stage2_offset,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d_input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stage2_offset,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dimz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stream1);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Compute Process Code (III)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9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Compute Process Code (IV) </a:t>
            </a:r>
            <a:endParaRPr lang="en-US" dirty="0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15290" y="1155918"/>
            <a:ext cx="8576309" cy="20621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457200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Copy the data needed by other nodes to the host */</a:t>
            </a:r>
            <a:endParaRPr lang="en-US" sz="16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cudaMemcpyAsync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h_left_boundary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d_output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num_halo_points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457200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num_halo_bytes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cudaMemcpyDeviceToHost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stream0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cudaMemcpyAsync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h_right_boundary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d_output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right_stage1_offset +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num_halo_points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num_halo_bytes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cudaMemcpyDeviceToHost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stream0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cudaStreamSynchronize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(stream0);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63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Syntax for MPI_Sendrecv()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 MPI_Sendrecv(void *sendbuf, int sendcount, MPI_Datatype sendtype, int dest, int sendtag, void *recvbuf, int recvcount, MPI_Datatype recvtype, int source, int recvtag, MPI_Comm comm, MPI_Status *status)</a:t>
            </a:r>
          </a:p>
          <a:p>
            <a:pPr lvl="1"/>
            <a:r>
              <a:rPr lang="en-US" smtClean="0"/>
              <a:t>Sendbuf:	Initial address of send buffer (choice) </a:t>
            </a:r>
          </a:p>
          <a:p>
            <a:pPr lvl="1"/>
            <a:r>
              <a:rPr lang="en-US" smtClean="0"/>
              <a:t>Sendcount: Number of elements in send buffer (integer) </a:t>
            </a:r>
          </a:p>
          <a:p>
            <a:pPr lvl="1"/>
            <a:r>
              <a:rPr lang="en-US" smtClean="0"/>
              <a:t>Sendtype: Type of elements in send buffer (handle) </a:t>
            </a:r>
          </a:p>
          <a:p>
            <a:pPr lvl="1"/>
            <a:r>
              <a:rPr lang="en-US" smtClean="0"/>
              <a:t>Dest: Rank of destination (integer) </a:t>
            </a:r>
          </a:p>
          <a:p>
            <a:pPr lvl="1"/>
            <a:r>
              <a:rPr lang="en-US" smtClean="0"/>
              <a:t>Sendtag: Send tag (integer) </a:t>
            </a:r>
          </a:p>
          <a:p>
            <a:pPr lvl="1"/>
            <a:r>
              <a:rPr lang="en-US" smtClean="0"/>
              <a:t>Recvcount: Number of elements in receive buffer (integer) </a:t>
            </a:r>
          </a:p>
          <a:p>
            <a:pPr lvl="1"/>
            <a:r>
              <a:rPr lang="en-US" smtClean="0"/>
              <a:t>Recvtype: Type of elements in receive buffer (handle) </a:t>
            </a:r>
          </a:p>
          <a:p>
            <a:pPr lvl="1"/>
            <a:r>
              <a:rPr lang="en-US" smtClean="0"/>
              <a:t>Source: Rank of source (integer) </a:t>
            </a:r>
          </a:p>
          <a:p>
            <a:pPr lvl="1"/>
            <a:r>
              <a:rPr lang="en-US" smtClean="0"/>
              <a:t>Recvtag: Receive tag (integer) </a:t>
            </a:r>
          </a:p>
          <a:p>
            <a:pPr lvl="1"/>
            <a:r>
              <a:rPr lang="en-US" smtClean="0"/>
              <a:t>Comm: Communicator (handle) </a:t>
            </a:r>
          </a:p>
          <a:p>
            <a:pPr lvl="1"/>
            <a:r>
              <a:rPr lang="en-US" smtClean="0"/>
              <a:t>Recvbuf: Initial address of receive buffer (choice) </a:t>
            </a:r>
          </a:p>
          <a:p>
            <a:pPr lvl="1"/>
            <a:r>
              <a:rPr lang="en-US" smtClean="0"/>
              <a:t>Status: Status object (Status). This refers to the receive operation. 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429375"/>
            <a:ext cx="4191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© David Kirk/NVIDIA and Wen-mei W. Hwu  ECE408/CS483/ECE498al, University of Illinois, 2007-2012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A6FE50F2-1933-4704-B64F-C447B3E025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9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Compute Process Code (V)</a:t>
            </a:r>
            <a:endParaRPr lang="en-US" dirty="0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4012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Send data to left, get data from right */</a:t>
            </a:r>
            <a:endParaRPr lang="en-US" sz="14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MPI_Sendrecv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h_left_boundary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num_halo_points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MPI_FLOAT,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left_neighbor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h_right_halo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num_halo_points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MPI_FLOAT,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right_neighbor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MPI_COMM_WORLD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&amp;status );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Send data to right, get data from left */</a:t>
            </a:r>
            <a:endParaRPr lang="en-US" sz="14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MPI_Sendrecv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h_right_boundary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num_halo_points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MPI_FLOAT,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right_neighbor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h_left_halo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num_halo_points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MPI_FLOAT,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left_neighbor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MPI_COMM_WORLD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&amp;status );</a:t>
            </a:r>
          </a:p>
          <a:p>
            <a:pPr defTabSz="457200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cudaMemcpyAsync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d_output+left_halo_offset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h_left_halo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num_halo_bytes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cudaMemcpyHostToDevice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stream0);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cudaMemcpyAsync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d_output+right_ghost_offset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h_right_ghost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num_halo_bytes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cudaMemcpyHostToDevice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stream0 );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cudaDeviceSynchronize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float *temp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d_input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d_input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temp;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43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Compute Process Code (VI) </a:t>
            </a:r>
            <a:endParaRPr lang="en-US" dirty="0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42686" y="1143000"/>
            <a:ext cx="8701314" cy="52629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457200"/>
            <a:r>
              <a:rPr lang="en-US" sz="1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Wait for previous communications */</a:t>
            </a:r>
          </a:p>
          <a:p>
            <a:pPr defTabSz="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MPI_Barrier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(MPI_COMM_WORLD);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*temp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d_input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d_input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temp;</a:t>
            </a:r>
          </a:p>
          <a:p>
            <a:pPr defTabSz="457200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 the output, skipping halo points */</a:t>
            </a:r>
          </a:p>
          <a:p>
            <a:pPr defTabSz="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cudaMemcpy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h_output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num_bytes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</a:p>
          <a:p>
            <a:pPr defTabSz="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cudaMemcpyDeviceToHost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send_address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h_output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num_ghost_points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defTabSz="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send_address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dimz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MPI_REAL,</a:t>
            </a:r>
          </a:p>
          <a:p>
            <a:pPr defTabSz="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server_process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DATA_COLLECT,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MPI_COMM_WORLD);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MPI_Barrier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(MPI_COMM_WORLD);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Release resources */</a:t>
            </a:r>
            <a:endParaRPr lang="en-US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h_input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free(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h_output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cudaFreeHost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h_left_ghost_own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cudaFreeHost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h_right_ghost_own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457200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cudaFreeHost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h_left_ghost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cudaFreeHost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h_right_ghost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457200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cudaFree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d_input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cudaFree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d_output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defTabSz="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ea typeface="Lucida Console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86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Server Code (III)</a:t>
            </a:r>
            <a:endParaRPr lang="en-US" dirty="0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685800" y="1066800"/>
            <a:ext cx="8229600" cy="4278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Wait for nodes to compute */</a:t>
            </a:r>
            <a:endParaRPr lang="en-US" sz="16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MPI_Barrier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(MPI_COMM_WORLD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457200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Collect output data */</a:t>
            </a:r>
          </a:p>
          <a:p>
            <a:pPr defTabSz="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status;</a:t>
            </a:r>
          </a:p>
          <a:p>
            <a:pPr defTabSz="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 = 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 &lt;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num_comp_nodes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process++)</a:t>
            </a:r>
          </a:p>
          <a:p>
            <a:pPr defTabSz="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(output + process *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num_points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num_comp_nodes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num_points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num_comp_nodes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MPI_REAL,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process,</a:t>
            </a:r>
          </a:p>
          <a:p>
            <a:pPr defTabSz="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DATA_COLLECT, MPI_COMM_WORLD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&amp;status );</a:t>
            </a:r>
          </a:p>
          <a:p>
            <a:pPr defTabSz="457200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Store output data */</a:t>
            </a:r>
          </a:p>
          <a:p>
            <a:pPr defTabSz="457200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store_output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(output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dimz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457200"/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Release resources */</a:t>
            </a:r>
            <a:endParaRPr lang="en-US" sz="16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free(input);</a:t>
            </a:r>
          </a:p>
          <a:p>
            <a:pPr defTabSz="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free(output);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ea typeface="Lucida Console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6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MPI </a:t>
            </a:r>
            <a:r>
              <a:rPr lang="en-US" dirty="0" smtClean="0"/>
              <a:t>Message Types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Point-to-point communication</a:t>
            </a:r>
          </a:p>
          <a:p>
            <a:pPr lvl="1"/>
            <a:r>
              <a:rPr lang="en-US" smtClean="0"/>
              <a:t>Send and Receive</a:t>
            </a:r>
          </a:p>
          <a:p>
            <a:r>
              <a:rPr lang="en-US" smtClean="0"/>
              <a:t>Collective communication</a:t>
            </a:r>
          </a:p>
          <a:p>
            <a:pPr lvl="1"/>
            <a:r>
              <a:rPr lang="en-US" smtClean="0"/>
              <a:t>Barrier</a:t>
            </a:r>
          </a:p>
          <a:p>
            <a:pPr lvl="1"/>
            <a:r>
              <a:rPr lang="en-US" smtClean="0"/>
              <a:t>Broadcast</a:t>
            </a:r>
          </a:p>
          <a:p>
            <a:pPr lvl="1"/>
            <a:r>
              <a:rPr lang="en-US" smtClean="0"/>
              <a:t>Reduce</a:t>
            </a:r>
          </a:p>
          <a:p>
            <a:pPr lvl="1"/>
            <a:r>
              <a:rPr lang="en-US" smtClean="0"/>
              <a:t>Gather</a:t>
            </a:r>
            <a:r>
              <a:rPr lang="es-ES" smtClean="0"/>
              <a:t> and Scatter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9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1"/>
          <p:cNvSpPr>
            <a:spLocks noGrp="1"/>
          </p:cNvSpPr>
          <p:nvPr>
            <p:ph type="subTitle" idx="1"/>
          </p:nvPr>
        </p:nvSpPr>
        <p:spPr>
          <a:xfrm>
            <a:off x="375665" y="4733857"/>
            <a:ext cx="8382257" cy="584647"/>
          </a:xfrm>
        </p:spPr>
        <p:txBody>
          <a:bodyPr/>
          <a:lstStyle/>
          <a:p>
            <a:r>
              <a:rPr lang="en-US" dirty="0" smtClean="0"/>
              <a:t>The GPU Teaching Kit is licensed by NVIDIA and the University </a:t>
            </a:r>
            <a:r>
              <a:rPr lang="en-US" dirty="0"/>
              <a:t>of Illinois under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92D050"/>
                </a:solidFill>
                <a:hlinkClick r:id="rId2"/>
              </a:rPr>
              <a:t>Creative </a:t>
            </a:r>
            <a:r>
              <a:rPr lang="en-US" dirty="0">
                <a:solidFill>
                  <a:srgbClr val="92D050"/>
                </a:solidFill>
                <a:hlinkClick r:id="rId2"/>
              </a:rPr>
              <a:t>Commons Attribution-</a:t>
            </a:r>
            <a:r>
              <a:rPr lang="en-US" dirty="0" err="1">
                <a:solidFill>
                  <a:srgbClr val="92D050"/>
                </a:solidFill>
                <a:hlinkClick r:id="rId2"/>
              </a:rPr>
              <a:t>NonCommercial</a:t>
            </a:r>
            <a:r>
              <a:rPr lang="en-US" dirty="0">
                <a:solidFill>
                  <a:srgbClr val="92D050"/>
                </a:solidFill>
                <a:hlinkClick r:id="rId2"/>
              </a:rPr>
              <a:t> 4.0 International License.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1026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0" y="4241801"/>
            <a:ext cx="1117600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56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85">
        <p:fade/>
      </p:transition>
    </mc:Choice>
    <mc:Fallback xmlns="">
      <p:transition spd="med" advTm="748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learn how to overlap computation with communication in a MPI+CUDA application</a:t>
            </a:r>
          </a:p>
          <a:p>
            <a:pPr lvl="1"/>
            <a:r>
              <a:rPr lang="en-US" sz="1800" dirty="0" smtClean="0"/>
              <a:t>Stencil example</a:t>
            </a:r>
          </a:p>
          <a:p>
            <a:pPr lvl="1"/>
            <a:r>
              <a:rPr lang="en-US" sz="1800" dirty="0" smtClean="0"/>
              <a:t>CUDA Stream as an enabler of overlap</a:t>
            </a:r>
          </a:p>
          <a:p>
            <a:pPr lvl="1"/>
            <a:r>
              <a:rPr lang="en-US" sz="1800" dirty="0" err="1" smtClean="0"/>
              <a:t>MPI_SendRecv</a:t>
            </a:r>
            <a:r>
              <a:rPr lang="en-US" sz="1800" dirty="0" smtClean="0"/>
              <a:t>() function</a:t>
            </a:r>
          </a:p>
          <a:p>
            <a:pPr lvl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29122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Stencil Domain Decomposition</a:t>
            </a:r>
            <a:endParaRPr lang="en-US" dirty="0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Volumes are split into tiles (along the Z-axis)</a:t>
            </a:r>
          </a:p>
          <a:p>
            <a:pPr lvl="1"/>
            <a:r>
              <a:rPr lang="en-US" smtClean="0"/>
              <a:t>3D-Stencil introduces data dependencies</a:t>
            </a:r>
          </a:p>
          <a:p>
            <a:endParaRPr lang="en-US" dirty="0" smtClean="0"/>
          </a:p>
        </p:txBody>
      </p:sp>
      <p:sp>
        <p:nvSpPr>
          <p:cNvPr id="35844" name="Cube 3"/>
          <p:cNvSpPr>
            <a:spLocks noChangeArrowheads="1"/>
          </p:cNvSpPr>
          <p:nvPr/>
        </p:nvSpPr>
        <p:spPr bwMode="auto">
          <a:xfrm>
            <a:off x="3169519" y="3156440"/>
            <a:ext cx="1247924" cy="1734592"/>
          </a:xfrm>
          <a:prstGeom prst="cube">
            <a:avLst>
              <a:gd name="adj" fmla="val 25000"/>
            </a:avLst>
          </a:prstGeom>
          <a:solidFill>
            <a:srgbClr val="CF5731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  <p:sp>
        <p:nvSpPr>
          <p:cNvPr id="35845" name="Cube 5"/>
          <p:cNvSpPr>
            <a:spLocks noChangeArrowheads="1"/>
          </p:cNvSpPr>
          <p:nvPr/>
        </p:nvSpPr>
        <p:spPr bwMode="auto">
          <a:xfrm>
            <a:off x="4110485" y="3156440"/>
            <a:ext cx="1247924" cy="1734592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  <p:sp>
        <p:nvSpPr>
          <p:cNvPr id="35846" name="Cube 6"/>
          <p:cNvSpPr>
            <a:spLocks noChangeArrowheads="1"/>
          </p:cNvSpPr>
          <p:nvPr/>
        </p:nvSpPr>
        <p:spPr bwMode="auto">
          <a:xfrm>
            <a:off x="5045869" y="3156440"/>
            <a:ext cx="1246808" cy="1734592"/>
          </a:xfrm>
          <a:prstGeom prst="cube">
            <a:avLst>
              <a:gd name="adj" fmla="val 25000"/>
            </a:avLst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  <p:sp>
        <p:nvSpPr>
          <p:cNvPr id="35847" name="TextBox 10"/>
          <p:cNvSpPr txBox="1">
            <a:spLocks noChangeArrowheads="1"/>
          </p:cNvSpPr>
          <p:nvPr/>
        </p:nvSpPr>
        <p:spPr bwMode="auto">
          <a:xfrm>
            <a:off x="1295400" y="3341731"/>
            <a:ext cx="288852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>
            <a:spAutoFit/>
          </a:bodyPr>
          <a:lstStyle/>
          <a:p>
            <a:r>
              <a:rPr lang="en-US">
                <a:latin typeface="Calibri" pitchFamily="34" charset="0"/>
              </a:rPr>
              <a:t>y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20217" y="3451120"/>
            <a:ext cx="575965" cy="1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1369070" y="3702267"/>
            <a:ext cx="504527" cy="2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850" name="TextBox 9"/>
          <p:cNvSpPr txBox="1">
            <a:spLocks noChangeArrowheads="1"/>
          </p:cNvSpPr>
          <p:nvPr/>
        </p:nvSpPr>
        <p:spPr bwMode="auto">
          <a:xfrm>
            <a:off x="1824485" y="3341731"/>
            <a:ext cx="276028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>
            <a:spAutoFit/>
          </a:bodyPr>
          <a:lstStyle/>
          <a:p>
            <a:r>
              <a:rPr lang="en-US">
                <a:latin typeface="Calibri" pitchFamily="34" charset="0"/>
              </a:rPr>
              <a:t>z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622450" y="3156440"/>
            <a:ext cx="353839" cy="2935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852" name="TextBox 9"/>
          <p:cNvSpPr txBox="1">
            <a:spLocks noChangeArrowheads="1"/>
          </p:cNvSpPr>
          <p:nvPr/>
        </p:nvSpPr>
        <p:spPr bwMode="auto">
          <a:xfrm>
            <a:off x="1520875" y="2822693"/>
            <a:ext cx="284042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>
            <a:spAutoFit/>
          </a:bodyPr>
          <a:lstStyle/>
          <a:p>
            <a:r>
              <a:rPr lang="en-US">
                <a:latin typeface="Calibri" pitchFamily="34" charset="0"/>
              </a:rPr>
              <a:t>x</a:t>
            </a:r>
          </a:p>
        </p:txBody>
      </p:sp>
      <p:sp>
        <p:nvSpPr>
          <p:cNvPr id="15" name="Cube 14"/>
          <p:cNvSpPr/>
          <p:nvPr/>
        </p:nvSpPr>
        <p:spPr bwMode="auto">
          <a:xfrm>
            <a:off x="5987042" y="3155957"/>
            <a:ext cx="1247924" cy="1734592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  <a:defRPr/>
            </a:pPr>
            <a:endParaRPr lang="en-US">
              <a:latin typeface="Gill Sans" pitchFamily="34" charset="0"/>
            </a:endParaRPr>
          </a:p>
        </p:txBody>
      </p:sp>
      <p:sp>
        <p:nvSpPr>
          <p:cNvPr id="35854" name="Cube 4"/>
          <p:cNvSpPr>
            <a:spLocks noChangeAspect="1"/>
          </p:cNvSpPr>
          <p:nvPr/>
        </p:nvSpPr>
        <p:spPr bwMode="auto">
          <a:xfrm>
            <a:off x="3993283" y="3156440"/>
            <a:ext cx="552524" cy="1734592"/>
          </a:xfrm>
          <a:prstGeom prst="cube">
            <a:avLst>
              <a:gd name="adj" fmla="val 56014"/>
            </a:avLst>
          </a:prstGeom>
          <a:noFill/>
          <a:ln w="25400" algn="ctr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  <p:sp>
        <p:nvSpPr>
          <p:cNvPr id="35855" name="Cube 17"/>
          <p:cNvSpPr>
            <a:spLocks noChangeAspect="1"/>
          </p:cNvSpPr>
          <p:nvPr/>
        </p:nvSpPr>
        <p:spPr bwMode="auto">
          <a:xfrm>
            <a:off x="4933133" y="3156440"/>
            <a:ext cx="551408" cy="1734592"/>
          </a:xfrm>
          <a:prstGeom prst="cube">
            <a:avLst>
              <a:gd name="adj" fmla="val 56014"/>
            </a:avLst>
          </a:prstGeom>
          <a:noFill/>
          <a:ln w="25400" algn="ctr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  <p:sp>
        <p:nvSpPr>
          <p:cNvPr id="35856" name="Cube 18"/>
          <p:cNvSpPr>
            <a:spLocks noChangeAspect="1"/>
          </p:cNvSpPr>
          <p:nvPr/>
        </p:nvSpPr>
        <p:spPr bwMode="auto">
          <a:xfrm>
            <a:off x="5857355" y="3156440"/>
            <a:ext cx="551408" cy="1734592"/>
          </a:xfrm>
          <a:prstGeom prst="cube">
            <a:avLst>
              <a:gd name="adj" fmla="val 56014"/>
            </a:avLst>
          </a:prstGeom>
          <a:noFill/>
          <a:ln w="25400" algn="ctr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  <p:sp>
        <p:nvSpPr>
          <p:cNvPr id="35857" name="Cube 20"/>
          <p:cNvSpPr>
            <a:spLocks noChangeAspect="1"/>
          </p:cNvSpPr>
          <p:nvPr/>
        </p:nvSpPr>
        <p:spPr bwMode="auto">
          <a:xfrm>
            <a:off x="3169519" y="3156440"/>
            <a:ext cx="306958" cy="1734592"/>
          </a:xfrm>
          <a:prstGeom prst="cube">
            <a:avLst>
              <a:gd name="adj" fmla="val 100000"/>
            </a:avLst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  <p:sp>
        <p:nvSpPr>
          <p:cNvPr id="35858" name="Cube 21"/>
          <p:cNvSpPr>
            <a:spLocks noChangeAspect="1"/>
          </p:cNvSpPr>
          <p:nvPr/>
        </p:nvSpPr>
        <p:spPr bwMode="auto">
          <a:xfrm>
            <a:off x="4110485" y="3156440"/>
            <a:ext cx="306958" cy="1734592"/>
          </a:xfrm>
          <a:prstGeom prst="cube">
            <a:avLst>
              <a:gd name="adj" fmla="val 100000"/>
            </a:avLst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  <p:sp>
        <p:nvSpPr>
          <p:cNvPr id="35859" name="Cube 22"/>
          <p:cNvSpPr>
            <a:spLocks noChangeAspect="1"/>
          </p:cNvSpPr>
          <p:nvPr/>
        </p:nvSpPr>
        <p:spPr bwMode="auto">
          <a:xfrm>
            <a:off x="6915523" y="3156440"/>
            <a:ext cx="306958" cy="1734592"/>
          </a:xfrm>
          <a:prstGeom prst="cube">
            <a:avLst>
              <a:gd name="adj" fmla="val 100000"/>
            </a:avLst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  <p:sp>
        <p:nvSpPr>
          <p:cNvPr id="35860" name="Cube 23"/>
          <p:cNvSpPr>
            <a:spLocks noChangeAspect="1"/>
          </p:cNvSpPr>
          <p:nvPr/>
        </p:nvSpPr>
        <p:spPr bwMode="auto">
          <a:xfrm>
            <a:off x="5985719" y="3156440"/>
            <a:ext cx="306958" cy="1734592"/>
          </a:xfrm>
          <a:prstGeom prst="cube">
            <a:avLst>
              <a:gd name="adj" fmla="val 100000"/>
            </a:avLst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  <p:sp>
        <p:nvSpPr>
          <p:cNvPr id="35861" name="Cube 24"/>
          <p:cNvSpPr>
            <a:spLocks noChangeAspect="1"/>
          </p:cNvSpPr>
          <p:nvPr/>
        </p:nvSpPr>
        <p:spPr bwMode="auto">
          <a:xfrm>
            <a:off x="5051450" y="3156440"/>
            <a:ext cx="306958" cy="1734592"/>
          </a:xfrm>
          <a:prstGeom prst="cube">
            <a:avLst>
              <a:gd name="adj" fmla="val 100000"/>
            </a:avLst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  <p:sp>
        <p:nvSpPr>
          <p:cNvPr id="35862" name="Cube 26"/>
          <p:cNvSpPr>
            <a:spLocks noChangeAspect="1"/>
          </p:cNvSpPr>
          <p:nvPr/>
        </p:nvSpPr>
        <p:spPr bwMode="auto">
          <a:xfrm>
            <a:off x="3476477" y="3156440"/>
            <a:ext cx="940966" cy="1426518"/>
          </a:xfrm>
          <a:prstGeom prst="cube">
            <a:avLst>
              <a:gd name="adj" fmla="val 0"/>
            </a:avLst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  <p:sp>
        <p:nvSpPr>
          <p:cNvPr id="30" name="Left Brace 29"/>
          <p:cNvSpPr/>
          <p:nvPr/>
        </p:nvSpPr>
        <p:spPr bwMode="auto">
          <a:xfrm>
            <a:off x="3572487" y="4683199"/>
            <a:ext cx="191076" cy="1124194"/>
          </a:xfrm>
          <a:prstGeom prst="leftBrac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  <a:defRPr/>
            </a:pPr>
            <a:endParaRPr lang="en-US">
              <a:latin typeface="Gill Sans" pitchFamily="34" charset="0"/>
            </a:endParaRPr>
          </a:p>
        </p:txBody>
      </p:sp>
      <p:sp>
        <p:nvSpPr>
          <p:cNvPr id="31" name="Left Brace 30"/>
          <p:cNvSpPr/>
          <p:nvPr/>
        </p:nvSpPr>
        <p:spPr bwMode="auto">
          <a:xfrm>
            <a:off x="6611004" y="2384298"/>
            <a:ext cx="191076" cy="1124194"/>
          </a:xfrm>
          <a:prstGeom prst="leftBrac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  <a:defRPr/>
            </a:pPr>
            <a:endParaRPr lang="en-US">
              <a:latin typeface="Gill Sans" pitchFamily="34" charset="0"/>
            </a:endParaRPr>
          </a:p>
        </p:txBody>
      </p:sp>
      <p:sp>
        <p:nvSpPr>
          <p:cNvPr id="32" name="Left Brace 31"/>
          <p:cNvSpPr/>
          <p:nvPr/>
        </p:nvSpPr>
        <p:spPr bwMode="auto">
          <a:xfrm>
            <a:off x="4800575" y="2328104"/>
            <a:ext cx="191076" cy="1240396"/>
          </a:xfrm>
          <a:prstGeom prst="leftBrac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  <a:defRPr/>
            </a:pPr>
            <a:endParaRPr lang="en-US">
              <a:latin typeface="Gill Sans" pitchFamily="34" charset="0"/>
            </a:endParaRPr>
          </a:p>
        </p:txBody>
      </p:sp>
      <p:sp>
        <p:nvSpPr>
          <p:cNvPr id="33" name="Left Brace 32"/>
          <p:cNvSpPr/>
          <p:nvPr/>
        </p:nvSpPr>
        <p:spPr bwMode="auto">
          <a:xfrm>
            <a:off x="5432583" y="4627004"/>
            <a:ext cx="191076" cy="1240396"/>
          </a:xfrm>
          <a:prstGeom prst="leftBrac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  <a:defRPr/>
            </a:pPr>
            <a:endParaRPr lang="en-US">
              <a:latin typeface="Gill Sans" pitchFamily="34" charset="0"/>
            </a:endParaRPr>
          </a:p>
        </p:txBody>
      </p:sp>
      <p:sp>
        <p:nvSpPr>
          <p:cNvPr id="35867" name="TextBox 9"/>
          <p:cNvSpPr txBox="1">
            <a:spLocks noChangeArrowheads="1"/>
          </p:cNvSpPr>
          <p:nvPr/>
        </p:nvSpPr>
        <p:spPr bwMode="auto">
          <a:xfrm>
            <a:off x="3408388" y="5209152"/>
            <a:ext cx="508992" cy="438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>
            <a:spAutoFit/>
          </a:bodyPr>
          <a:lstStyle/>
          <a:p>
            <a:r>
              <a:rPr lang="en-US" sz="2200" b="1">
                <a:latin typeface="Calibri" pitchFamily="34" charset="0"/>
              </a:rPr>
              <a:t>D1</a:t>
            </a:r>
          </a:p>
        </p:txBody>
      </p:sp>
      <p:sp>
        <p:nvSpPr>
          <p:cNvPr id="35868" name="TextBox 9"/>
          <p:cNvSpPr txBox="1">
            <a:spLocks noChangeArrowheads="1"/>
          </p:cNvSpPr>
          <p:nvPr/>
        </p:nvSpPr>
        <p:spPr bwMode="auto">
          <a:xfrm>
            <a:off x="4651847" y="2385138"/>
            <a:ext cx="512340" cy="437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>
            <a:spAutoFit/>
          </a:bodyPr>
          <a:lstStyle/>
          <a:p>
            <a:r>
              <a:rPr lang="en-US" sz="2200" b="1">
                <a:latin typeface="Calibri" pitchFamily="34" charset="0"/>
              </a:rPr>
              <a:t>D2</a:t>
            </a:r>
          </a:p>
        </p:txBody>
      </p:sp>
      <p:sp>
        <p:nvSpPr>
          <p:cNvPr id="35869" name="TextBox 9"/>
          <p:cNvSpPr txBox="1">
            <a:spLocks noChangeArrowheads="1"/>
          </p:cNvSpPr>
          <p:nvPr/>
        </p:nvSpPr>
        <p:spPr bwMode="auto">
          <a:xfrm>
            <a:off x="5271344" y="5209152"/>
            <a:ext cx="512341" cy="438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>
            <a:spAutoFit/>
          </a:bodyPr>
          <a:lstStyle/>
          <a:p>
            <a:r>
              <a:rPr lang="en-US" sz="2200" b="1">
                <a:latin typeface="Calibri" pitchFamily="34" charset="0"/>
              </a:rPr>
              <a:t>D3</a:t>
            </a:r>
          </a:p>
        </p:txBody>
      </p:sp>
      <p:sp>
        <p:nvSpPr>
          <p:cNvPr id="35870" name="TextBox 9"/>
          <p:cNvSpPr txBox="1">
            <a:spLocks noChangeArrowheads="1"/>
          </p:cNvSpPr>
          <p:nvPr/>
        </p:nvSpPr>
        <p:spPr bwMode="auto">
          <a:xfrm>
            <a:off x="6436668" y="2384022"/>
            <a:ext cx="512341" cy="438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>
            <a:spAutoFit/>
          </a:bodyPr>
          <a:lstStyle/>
          <a:p>
            <a:r>
              <a:rPr lang="en-US" sz="2200" b="1">
                <a:latin typeface="Calibri" pitchFamily="34" charset="0"/>
              </a:rPr>
              <a:t>D4</a:t>
            </a:r>
          </a:p>
        </p:txBody>
      </p:sp>
      <p:sp>
        <p:nvSpPr>
          <p:cNvPr id="35" name="Cube 26"/>
          <p:cNvSpPr>
            <a:spLocks noChangeAspect="1"/>
          </p:cNvSpPr>
          <p:nvPr/>
        </p:nvSpPr>
        <p:spPr bwMode="auto">
          <a:xfrm>
            <a:off x="4417442" y="3156440"/>
            <a:ext cx="940966" cy="1426518"/>
          </a:xfrm>
          <a:prstGeom prst="cube">
            <a:avLst>
              <a:gd name="adj" fmla="val 0"/>
            </a:avLst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  <p:sp>
        <p:nvSpPr>
          <p:cNvPr id="36" name="Cube 26"/>
          <p:cNvSpPr>
            <a:spLocks noChangeAspect="1"/>
          </p:cNvSpPr>
          <p:nvPr/>
        </p:nvSpPr>
        <p:spPr bwMode="auto">
          <a:xfrm>
            <a:off x="5358409" y="3156440"/>
            <a:ext cx="940966" cy="1426518"/>
          </a:xfrm>
          <a:prstGeom prst="cube">
            <a:avLst>
              <a:gd name="adj" fmla="val 0"/>
            </a:avLst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  <p:sp>
        <p:nvSpPr>
          <p:cNvPr id="37" name="Cube 26"/>
          <p:cNvSpPr>
            <a:spLocks noChangeAspect="1"/>
          </p:cNvSpPr>
          <p:nvPr/>
        </p:nvSpPr>
        <p:spPr bwMode="auto">
          <a:xfrm>
            <a:off x="6292678" y="3155957"/>
            <a:ext cx="940966" cy="1426518"/>
          </a:xfrm>
          <a:prstGeom prst="cube">
            <a:avLst>
              <a:gd name="adj" fmla="val 0"/>
            </a:avLst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750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and MPI Communication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Source MPI process:</a:t>
            </a:r>
          </a:p>
          <a:p>
            <a:pPr lvl="1"/>
            <a:r>
              <a:rPr lang="en-US" smtClean="0"/>
              <a:t>cudaMemcpy(tmp,src, cudaMemcpyDeviceToHost)</a:t>
            </a:r>
          </a:p>
          <a:p>
            <a:pPr lvl="1"/>
            <a:r>
              <a:rPr lang="en-US" smtClean="0"/>
              <a:t>MPI_Send()</a:t>
            </a:r>
          </a:p>
          <a:p>
            <a:r>
              <a:rPr lang="en-US" smtClean="0"/>
              <a:t>Destination MPI process:</a:t>
            </a:r>
          </a:p>
          <a:p>
            <a:pPr lvl="1"/>
            <a:r>
              <a:rPr lang="en-US" smtClean="0"/>
              <a:t>MPI_Recv()</a:t>
            </a:r>
          </a:p>
          <a:p>
            <a:pPr lvl="1"/>
            <a:r>
              <a:rPr lang="en-US" smtClean="0"/>
              <a:t>cudaMemcpy(dst, src, cudaMemcpyDeviceToDevice)</a:t>
            </a: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6045200" y="3781333"/>
            <a:ext cx="1041400" cy="7447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 0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045200" y="5105400"/>
            <a:ext cx="1041400" cy="7447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 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298950" y="3810577"/>
            <a:ext cx="1562100" cy="6862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Device Memory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98950" y="5134643"/>
            <a:ext cx="1562100" cy="6862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Device Memory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1"/>
            <a:endCxn id="6" idx="3"/>
          </p:cNvCxnSpPr>
          <p:nvPr/>
        </p:nvCxnSpPr>
        <p:spPr>
          <a:xfrm flipH="1">
            <a:off x="5861050" y="4153693"/>
            <a:ext cx="18415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1"/>
            <a:endCxn id="7" idx="3"/>
          </p:cNvCxnSpPr>
          <p:nvPr/>
        </p:nvCxnSpPr>
        <p:spPr>
          <a:xfrm flipH="1">
            <a:off x="5861050" y="5477760"/>
            <a:ext cx="1841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loud 9"/>
          <p:cNvSpPr/>
          <p:nvPr/>
        </p:nvSpPr>
        <p:spPr>
          <a:xfrm>
            <a:off x="1390650" y="3581400"/>
            <a:ext cx="2450353" cy="100140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MPI Process N</a:t>
            </a:r>
            <a:endParaRPr lang="en-US" dirty="0"/>
          </a:p>
        </p:txBody>
      </p:sp>
      <p:sp>
        <p:nvSpPr>
          <p:cNvPr id="11" name="Cloud 10"/>
          <p:cNvSpPr/>
          <p:nvPr/>
        </p:nvSpPr>
        <p:spPr>
          <a:xfrm>
            <a:off x="1390650" y="4876800"/>
            <a:ext cx="2440473" cy="97331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MPI Process N + 1</a:t>
            </a:r>
            <a:endParaRPr lang="en-US" dirty="0"/>
          </a:p>
        </p:txBody>
      </p:sp>
      <p:cxnSp>
        <p:nvCxnSpPr>
          <p:cNvPr id="27" name="Curved Connector 26"/>
          <p:cNvCxnSpPr>
            <a:stCxn id="6" idx="0"/>
            <a:endCxn id="10" idx="3"/>
          </p:cNvCxnSpPr>
          <p:nvPr/>
        </p:nvCxnSpPr>
        <p:spPr>
          <a:xfrm rot="16200000" flipV="1">
            <a:off x="3761954" y="2492530"/>
            <a:ext cx="171921" cy="2464173"/>
          </a:xfrm>
          <a:prstGeom prst="curvedConnector3">
            <a:avLst>
              <a:gd name="adj1" fmla="val 266272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0" idx="2"/>
            <a:endCxn id="11" idx="2"/>
          </p:cNvCxnSpPr>
          <p:nvPr/>
        </p:nvCxnSpPr>
        <p:spPr>
          <a:xfrm rot="10800000" flipV="1">
            <a:off x="1398221" y="4082102"/>
            <a:ext cx="31" cy="1281357"/>
          </a:xfrm>
          <a:prstGeom prst="curvedConnector3">
            <a:avLst>
              <a:gd name="adj1" fmla="val 76193871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1" idx="1"/>
            <a:endCxn id="7" idx="2"/>
          </p:cNvCxnSpPr>
          <p:nvPr/>
        </p:nvCxnSpPr>
        <p:spPr>
          <a:xfrm rot="5400000" flipH="1" flipV="1">
            <a:off x="3831339" y="4600423"/>
            <a:ext cx="28207" cy="2469113"/>
          </a:xfrm>
          <a:prstGeom prst="curvedConnector3">
            <a:avLst>
              <a:gd name="adj1" fmla="val -81411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07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61718" y="1143000"/>
            <a:ext cx="8229600" cy="48320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/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data_server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dimz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nreps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np, </a:t>
            </a:r>
          </a:p>
          <a:p>
            <a:pPr defTabSz="457200"/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MPI Communication Size */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MPI_Comm_size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(MPI_COMM_WORLD, &amp;np);</a:t>
            </a:r>
          </a:p>
          <a:p>
            <a:pPr defTabSz="457200"/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num_comp_nodes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np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 1,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first_node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last_node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np - 2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sz="14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num_points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dimz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sz="14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num_bytes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num_points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*input=0, *output=0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457200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Allocate input data */</a:t>
            </a:r>
            <a:endParaRPr lang="en-US" sz="1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input = (</a:t>
            </a:r>
            <a:r>
              <a:rPr lang="en-US" sz="14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num_bytes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output = (</a:t>
            </a:r>
            <a:r>
              <a:rPr lang="en-US" sz="14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num_bytes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(input == NULL || output == NULL) 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("server couldn't allocate memory\n");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MPI_Abort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MPI_COMM_WORLD, 1 );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Initialize input data */</a:t>
            </a:r>
            <a:endParaRPr lang="en-US" sz="1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random_data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dimz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Calculate number of shared points */</a:t>
            </a:r>
            <a:endParaRPr lang="en-US" sz="1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edge_num_points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dimz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num_comp_nodes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+ 4);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int_num_points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dimz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num_comp_nodes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+ 8);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send_address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input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Server Process </a:t>
            </a:r>
            <a:r>
              <a:rPr lang="en-US" dirty="0" smtClean="0"/>
              <a:t>Code </a:t>
            </a:r>
            <a:r>
              <a:rPr lang="en-US" dirty="0" smtClean="0"/>
              <a:t>(I)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5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Server Process Code (II) </a:t>
            </a:r>
            <a:endParaRPr lang="en-US" dirty="0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511629" y="1143000"/>
            <a:ext cx="8229600" cy="3785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/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to the first compute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*/</a:t>
            </a:r>
            <a:endParaRPr lang="en-US" sz="16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send_address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edge_num_points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MPI_FLOAT,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first_node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MPI_COMM_WORLD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457200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send_address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dimz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num_comp_nodes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- 4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to "internal" compute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 */</a:t>
            </a:r>
            <a:endParaRPr lang="en-US" sz="16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 = 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 &lt;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last_node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process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send_address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int_num_points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MPI_FLOAT, process,</a:t>
            </a:r>
          </a:p>
          <a:p>
            <a:pPr defTabSz="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MPI_COMM_WORLD);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send_address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dimz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num_comp_nodes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defTabSz="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457200"/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to the last compute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*/</a:t>
            </a:r>
            <a:endParaRPr lang="en-US" sz="16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send_address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edge_num_points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MPI_FLOAT,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last_node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4572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MPI_COMM_WORLD);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53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609600" y="1066800"/>
            <a:ext cx="8229600" cy="44012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compute_node_stencil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dimz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nreps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MPI_Comm_rank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(MPI_COMM_WORLD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MPI_Comm_size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(MPI_COMM_WORLD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np);</a:t>
            </a:r>
          </a:p>
          <a:p>
            <a:pPr defTabSz="457200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server_process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np - 1;</a:t>
            </a:r>
          </a:p>
          <a:p>
            <a:pPr defTabSz="457200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unsigned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num_points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dimz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+ 8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unsigned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num_bytes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num_points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(float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unsigned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num_halo_points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*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unsigned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num_halo_bytes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num_halo_points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(float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457200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host memory */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*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h_input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num_bytes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/* </a:t>
            </a:r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device memory for input and output data 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defTabSz="457200"/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*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d_input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  <a:endParaRPr lang="en-US" sz="1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cudaMalloc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**)&amp;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d_input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num_bytes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rcv_address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h_input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num_halo_points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(0 ==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rcv_address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num_points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MPI_FLOAT,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server_process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MPI_ANY_TAG, MPI_COMM_WORLD, &amp;status );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cudaMemcpy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d_input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h_input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num_bytes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cudaMemcpyHostToDevice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Compute Process Code (I).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Stencil Code: Kernel Launch</a:t>
            </a:r>
            <a:endParaRPr lang="en-US" dirty="0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57200" y="1205925"/>
            <a:ext cx="8229600" cy="3323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launch_kernel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(float *next,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*in,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float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*velocity, 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dimz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457200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dim3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457200"/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Vd.x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Vd.y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Vd.z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dimz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457200"/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Bd.x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BLOCK_DIM_X;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Bd.y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BLOCK_DIM_Y;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Bd.z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BLOCK_DIM_Z;</a:t>
            </a:r>
          </a:p>
          <a:p>
            <a:pPr defTabSz="457200"/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Gd.x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Bd.x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 1) /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Bd.x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Gd.y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Bd.y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 1) /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Bd.y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Gd.z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dimz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Bd.z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 1) /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Bd.z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457200"/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wave_propagation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&lt;&lt;&lt;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&gt;&gt;&gt;(next, in,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velocity,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618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MPI Sending and Receiving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 MPI_Sendrecv(void *sendbuf, int sendcount, MPI_Datatype sendtype, int dest, int sendtag, void *recvbuf, int recvcount, MPI_Datatype recvtype, int source, int recvtag, MPI_Comm comm, MPI_Status *status)</a:t>
            </a:r>
          </a:p>
          <a:p>
            <a:pPr lvl="1"/>
            <a:r>
              <a:rPr lang="en-US" smtClean="0"/>
              <a:t>Sendbuf:	Initial address of send buffer (choice) </a:t>
            </a:r>
          </a:p>
          <a:p>
            <a:pPr lvl="1"/>
            <a:r>
              <a:rPr lang="en-US" smtClean="0"/>
              <a:t>Sendcount: Number of elements in send buffer (integer) </a:t>
            </a:r>
          </a:p>
          <a:p>
            <a:pPr lvl="1"/>
            <a:r>
              <a:rPr lang="en-US" smtClean="0"/>
              <a:t>Sendtype: Type of elements in send buffer (handle) </a:t>
            </a:r>
          </a:p>
          <a:p>
            <a:pPr lvl="1"/>
            <a:r>
              <a:rPr lang="en-US" smtClean="0"/>
              <a:t>Dest: Rank of destination (integer) </a:t>
            </a:r>
          </a:p>
          <a:p>
            <a:pPr lvl="1"/>
            <a:r>
              <a:rPr lang="en-US" smtClean="0"/>
              <a:t>Sendtag: Send tag (integer) </a:t>
            </a:r>
          </a:p>
          <a:p>
            <a:pPr lvl="1"/>
            <a:r>
              <a:rPr lang="en-US" smtClean="0"/>
              <a:t>Recvcount: Number of elements in receive buffer (integer) </a:t>
            </a:r>
          </a:p>
          <a:p>
            <a:pPr lvl="1"/>
            <a:r>
              <a:rPr lang="en-US" smtClean="0"/>
              <a:t>Recvtype: Type of elements in receive buffer (handle) </a:t>
            </a:r>
          </a:p>
          <a:p>
            <a:pPr lvl="1"/>
            <a:r>
              <a:rPr lang="en-US" smtClean="0"/>
              <a:t>Source: Rank of source (integer) </a:t>
            </a:r>
          </a:p>
          <a:p>
            <a:pPr lvl="1"/>
            <a:r>
              <a:rPr lang="en-US" smtClean="0"/>
              <a:t>Recvtag: Receive tag (integer) </a:t>
            </a:r>
          </a:p>
          <a:p>
            <a:pPr lvl="1"/>
            <a:r>
              <a:rPr lang="en-US" smtClean="0"/>
              <a:t>Comm: Communicator (handle) </a:t>
            </a:r>
          </a:p>
          <a:p>
            <a:pPr lvl="1"/>
            <a:r>
              <a:rPr lang="en-US" smtClean="0"/>
              <a:t>Recvbuf: Initial address of receive buffer (choice) </a:t>
            </a:r>
          </a:p>
          <a:p>
            <a:pPr lvl="1"/>
            <a:r>
              <a:rPr lang="en-US" smtClean="0"/>
              <a:t>Status: Status object (Status). This refers to the receive operation.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50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itle &amp; Bullet ">
  <a:themeElements>
    <a:clrScheme name="NVIDIA + University of Illinois 2015 Template">
      <a:dk1>
        <a:srgbClr val="6F6F6F"/>
      </a:dk1>
      <a:lt1>
        <a:srgbClr val="FFFFFF"/>
      </a:lt1>
      <a:dk2>
        <a:srgbClr val="000000"/>
      </a:dk2>
      <a:lt2>
        <a:srgbClr val="333333"/>
      </a:lt2>
      <a:accent1>
        <a:srgbClr val="76B900"/>
      </a:accent1>
      <a:accent2>
        <a:srgbClr val="FA6300"/>
      </a:accent2>
      <a:accent3>
        <a:srgbClr val="007A43"/>
      </a:accent3>
      <a:accent4>
        <a:srgbClr val="2F426B"/>
      </a:accent4>
      <a:accent5>
        <a:srgbClr val="990366"/>
      </a:accent5>
      <a:accent6>
        <a:srgbClr val="006A9A"/>
      </a:accent6>
      <a:hlink>
        <a:srgbClr val="76B900"/>
      </a:hlink>
      <a:folHlink>
        <a:srgbClr val="004831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-8-1-convolution-2015" id="{607ADF4E-4A54-4E1B-9B26-78CDD6CE8D21}" vid="{CFEF926C-2786-4CBB-BC45-0BD2794A6D7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1956f548-e1c6-4bad-9b00-9434a603b471" xsi:nil="true"/>
    <Order0 xmlns="1956f548-e1c6-4bad-9b00-9434a603b471">19.23</Order0>
    <Test_x0020_Field xmlns="1956f548-e1c6-4bad-9b00-9434a603b471">Slides</Test_x0020_Field>
    <Chapter xmlns="1956f548-e1c6-4bad-9b00-9434a603b471" xsi:nil="true"/>
    <Kit_x0020_Version xmlns="1956f548-e1c6-4bad-9b00-9434a603b471">Eval Kit</Kit_x0020_Version>
    <Quizzes xmlns="1956f548-e1c6-4bad-9b00-9434a603b471">N/A</Quizzes>
    <Labs xmlns="1956f548-e1c6-4bad-9b00-9434a603b471">N/A</Labs>
    <Lectures xmlns="1956f548-e1c6-4bad-9b00-9434a603b471">N/A</Lecture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B0370999F4D641B163DEC6FC797108" ma:contentTypeVersion="17" ma:contentTypeDescription="Create a new document." ma:contentTypeScope="" ma:versionID="7939aa0d029907ca2f60185f7fcbb4b3">
  <xsd:schema xmlns:xsd="http://www.w3.org/2001/XMLSchema" xmlns:xs="http://www.w3.org/2001/XMLSchema" xmlns:p="http://schemas.microsoft.com/office/2006/metadata/properties" xmlns:ns2="1956f548-e1c6-4bad-9b00-9434a603b471" targetNamespace="http://schemas.microsoft.com/office/2006/metadata/properties" ma:root="true" ma:fieldsID="f3011372e976e3b5ec1f02bb487973b2" ns2:_="">
    <xsd:import namespace="1956f548-e1c6-4bad-9b00-9434a603b471"/>
    <xsd:element name="properties">
      <xsd:complexType>
        <xsd:sequence>
          <xsd:element name="documentManagement">
            <xsd:complexType>
              <xsd:all>
                <xsd:element ref="ns2:Test_x0020_Field" minOccurs="0"/>
                <xsd:element ref="ns2:Order0" minOccurs="0"/>
                <xsd:element ref="ns2:Description0" minOccurs="0"/>
                <xsd:element ref="ns2:Chapter" minOccurs="0"/>
                <xsd:element ref="ns2:Lectures" minOccurs="0"/>
                <xsd:element ref="ns2:Labs" minOccurs="0"/>
                <xsd:element ref="ns2:Quizzes" minOccurs="0"/>
                <xsd:element ref="ns2:Kit_x0020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56f548-e1c6-4bad-9b00-9434a603b471" elementFormDefault="qualified">
    <xsd:import namespace="http://schemas.microsoft.com/office/2006/documentManagement/types"/>
    <xsd:import namespace="http://schemas.microsoft.com/office/infopath/2007/PartnerControls"/>
    <xsd:element name="Test_x0020_Field" ma:index="8" nillable="true" ma:displayName="Content Type" ma:default="Quiz Questions and Answers" ma:format="RadioButtons" ma:internalName="Test_x0020_Field">
      <xsd:simpleType>
        <xsd:restriction base="dms:Choice">
          <xsd:enumeration value="Quiz Questions and Answers"/>
          <xsd:enumeration value="Labs &amp; Solutions"/>
          <xsd:enumeration value="Slides"/>
          <xsd:enumeration value="Videos"/>
          <xsd:enumeration value="EBook Chapter"/>
          <xsd:enumeration value="Project"/>
          <xsd:enumeration value="Base Files"/>
          <xsd:enumeration value="Resource"/>
        </xsd:restriction>
      </xsd:simpleType>
    </xsd:element>
    <xsd:element name="Order0" ma:index="9" nillable="true" ma:displayName="Order" ma:decimals="3" ma:internalName="Order0" ma:percentage="FALSE">
      <xsd:simpleType>
        <xsd:restriction base="dms:Number"/>
      </xsd:simpleType>
    </xsd:element>
    <xsd:element name="Description0" ma:index="10" nillable="true" ma:displayName="Description" ma:internalName="Description0">
      <xsd:simpleType>
        <xsd:restriction base="dms:Text">
          <xsd:maxLength value="255"/>
        </xsd:restriction>
      </xsd:simpleType>
    </xsd:element>
    <xsd:element name="Chapter" ma:index="11" nillable="true" ma:displayName="Chapter" ma:internalName="Chapter">
      <xsd:simpleType>
        <xsd:restriction base="dms:Text">
          <xsd:maxLength value="255"/>
        </xsd:restriction>
      </xsd:simpleType>
    </xsd:element>
    <xsd:element name="Lectures" ma:index="12" nillable="true" ma:displayName="Lectures" ma:default="N/A" ma:format="Dropdown" ma:internalName="Lecture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Labs" ma:index="13" nillable="true" ma:displayName="Labs" ma:default="N/A" ma:format="Dropdown" ma:internalName="Lab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Quizzes" ma:index="14" nillable="true" ma:displayName="Quizzes" ma:default="N/A" ma:format="Dropdown" ma:internalName="Quizze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Kit_x0020_Version" ma:index="15" nillable="true" ma:displayName="Kit Version" ma:default="Eval Kit" ma:format="Dropdown" ma:internalName="Kit_x0020_Version">
      <xsd:simpleType>
        <xsd:restriction base="dms:Choice">
          <xsd:enumeration value="Eval Kit"/>
          <xsd:enumeration value="Release 1.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A5EE37-7636-48C1-A629-E332645BD8D9}">
  <ds:schemaRefs>
    <ds:schemaRef ds:uri="http://schemas.microsoft.com/office/2006/documentManagement/types"/>
    <ds:schemaRef ds:uri="http://schemas.microsoft.com/office/infopath/2007/PartnerControls"/>
    <ds:schemaRef ds:uri="1956f548-e1c6-4bad-9b00-9434a603b471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D8CF700-ADF8-49F3-9927-8D6D4AC5D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2B8814-F57B-4F0E-A1E3-8F68021B97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56f548-e1c6-4bad-9b00-9434a603b4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Teaching_Kit_Theme</Template>
  <TotalTime>29777</TotalTime>
  <Words>385</Words>
  <Application>Microsoft Office PowerPoint</Application>
  <PresentationFormat>On-screen Show (4:3)</PresentationFormat>
  <Paragraphs>267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ＭＳ Ｐゴシック</vt:lpstr>
      <vt:lpstr>ＭＳ Ｐゴシック</vt:lpstr>
      <vt:lpstr>AkzidenzGrotesk</vt:lpstr>
      <vt:lpstr>Akzidenz-Grotesk Extended BQ</vt:lpstr>
      <vt:lpstr>Arial</vt:lpstr>
      <vt:lpstr>Calibri</vt:lpstr>
      <vt:lpstr>Courier New</vt:lpstr>
      <vt:lpstr>Gill Sans</vt:lpstr>
      <vt:lpstr>Lucida Console</vt:lpstr>
      <vt:lpstr>Sentinel Medium</vt:lpstr>
      <vt:lpstr>Times New Roman</vt:lpstr>
      <vt:lpstr>Trebuchet MS</vt:lpstr>
      <vt:lpstr>2_Title &amp; Bullet </vt:lpstr>
      <vt:lpstr>Module 18 – Related Programming Models: MPI</vt:lpstr>
      <vt:lpstr>Ojective</vt:lpstr>
      <vt:lpstr>Stencil Domain Decomposition</vt:lpstr>
      <vt:lpstr>CUDA and MPI Communication</vt:lpstr>
      <vt:lpstr>Data Server Process Code (I)</vt:lpstr>
      <vt:lpstr>Data Server Process Code (II) </vt:lpstr>
      <vt:lpstr>Compute Process Code (I). </vt:lpstr>
      <vt:lpstr>Stencil Code: Kernel Launch</vt:lpstr>
      <vt:lpstr>MPI Sending and Receiving Data</vt:lpstr>
      <vt:lpstr>Compute Process Code (II)</vt:lpstr>
      <vt:lpstr>Device Memory Offsets Used for Data Exchange with Neighbors</vt:lpstr>
      <vt:lpstr>Compute Process Code (III)</vt:lpstr>
      <vt:lpstr>Compute Process Code (IV) </vt:lpstr>
      <vt:lpstr>Syntax for MPI_Sendrecv()</vt:lpstr>
      <vt:lpstr>Compute Process Code (V)</vt:lpstr>
      <vt:lpstr>Compute Process Code (VI) </vt:lpstr>
      <vt:lpstr>Data Server Code (III)</vt:lpstr>
      <vt:lpstr>More on MPI Message Types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19 - Related Programming Models: MPI</dc:title>
  <dc:creator>Hwu</dc:creator>
  <cp:lastModifiedBy>Wen-Mei Hwu</cp:lastModifiedBy>
  <cp:revision>179</cp:revision>
  <dcterms:created xsi:type="dcterms:W3CDTF">1601-01-01T00:00:00Z</dcterms:created>
  <dcterms:modified xsi:type="dcterms:W3CDTF">2016-04-03T16:15:19Z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0x0101006BB0370999F4D641B163DEC6FC797108</vt:lpwstr>
  </property>
  <property fmtid="{D5CDD505-2E9C-101B-9397-08002B2CF9AE}" pid="3" name="Evaluation Kit Module">
    <vt:bool>false</vt:bool>
  </property>
</Properties>
</file>