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26"/>
  </p:notesMasterIdLst>
  <p:sldIdLst>
    <p:sldId id="314" r:id="rId5"/>
    <p:sldId id="326" r:id="rId6"/>
    <p:sldId id="316" r:id="rId7"/>
    <p:sldId id="319" r:id="rId8"/>
    <p:sldId id="318" r:id="rId9"/>
    <p:sldId id="320" r:id="rId10"/>
    <p:sldId id="321" r:id="rId11"/>
    <p:sldId id="293" r:id="rId12"/>
    <p:sldId id="297" r:id="rId13"/>
    <p:sldId id="322" r:id="rId14"/>
    <p:sldId id="323" r:id="rId15"/>
    <p:sldId id="324" r:id="rId16"/>
    <p:sldId id="325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15" r:id="rId25"/>
  </p:sldIdLst>
  <p:sldSz cx="6858000" cy="5143500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152" y="-72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812E3-CD6B-4133-86C9-069243F2B4A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C6969-631E-44AD-A2DE-BE8C2C93A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27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just compute – main</a:t>
            </a:r>
            <a:r>
              <a:rPr lang="en-US" baseline="0" dirty="0" smtClean="0"/>
              <a:t> memory (1.6PB); Disk (26PB); near line (300PB)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AE556-229C-4942-9878-E00B33DAF5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18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2"/>
            <a:ext cx="6858000" cy="5143499"/>
            <a:chOff x="0" y="-1"/>
            <a:chExt cx="10972800" cy="617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8" b="9530"/>
            <a:stretch/>
          </p:blipFill>
          <p:spPr>
            <a:xfrm>
              <a:off x="0" y="-1"/>
              <a:ext cx="10972800" cy="6172199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0" y="-1"/>
              <a:ext cx="10972800" cy="6172199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85721" fontAlgn="base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</a:endParaRPr>
            </a:p>
          </p:txBody>
        </p:sp>
      </p:grpSp>
      <p:sp>
        <p:nvSpPr>
          <p:cNvPr id="1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7652" y="3998628"/>
            <a:ext cx="5430791" cy="276935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33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5" name="Title 304"/>
          <p:cNvSpPr>
            <a:spLocks noGrp="1"/>
          </p:cNvSpPr>
          <p:nvPr>
            <p:ph type="title"/>
          </p:nvPr>
        </p:nvSpPr>
        <p:spPr>
          <a:xfrm>
            <a:off x="1121520" y="3560045"/>
            <a:ext cx="5439300" cy="438582"/>
          </a:xfrm>
        </p:spPr>
        <p:txBody>
          <a:bodyPr anchor="b"/>
          <a:lstStyle>
            <a:lvl1pPr marL="0" indent="0" algn="l">
              <a:lnSpc>
                <a:spcPct val="90000"/>
              </a:lnSpc>
              <a:spcBef>
                <a:spcPts val="0"/>
              </a:spcBef>
              <a:defRPr sz="25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-1" y="624041"/>
            <a:ext cx="6858001" cy="1488781"/>
            <a:chOff x="0" y="748845"/>
            <a:chExt cx="6356036" cy="137981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/>
            <a:srcRect l="12327"/>
            <a:stretch/>
          </p:blipFill>
          <p:spPr>
            <a:xfrm>
              <a:off x="0" y="748845"/>
              <a:ext cx="3105001" cy="76038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380" y="937806"/>
              <a:ext cx="2073674" cy="38246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477"/>
            <a:stretch/>
          </p:blipFill>
          <p:spPr>
            <a:xfrm>
              <a:off x="1039432" y="1561775"/>
              <a:ext cx="5316604" cy="566881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1643784" y="1708498"/>
              <a:ext cx="1170069" cy="272357"/>
              <a:chOff x="4100403" y="1765746"/>
              <a:chExt cx="3118543" cy="725905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0403" y="1765746"/>
                <a:ext cx="561259" cy="725905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8124" y="1905033"/>
                <a:ext cx="2380822" cy="581350"/>
              </a:xfrm>
              <a:prstGeom prst="rect">
                <a:avLst/>
              </a:prstGeom>
            </p:spPr>
          </p:pic>
        </p:grpSp>
      </p:grpSp>
      <p:sp>
        <p:nvSpPr>
          <p:cNvPr id="14" name="Subtitle 11"/>
          <p:cNvSpPr txBox="1">
            <a:spLocks/>
          </p:cNvSpPr>
          <p:nvPr/>
        </p:nvSpPr>
        <p:spPr bwMode="auto">
          <a:xfrm>
            <a:off x="4125097" y="1053984"/>
            <a:ext cx="2423078" cy="22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346459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Tx/>
              <a:buNone/>
              <a:defRPr sz="1600" b="0" baseline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0238" indent="-2286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4863" indent="-2032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1066" indent="-17144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bg1"/>
                </a:solidFill>
                <a:latin typeface="+mn-lt"/>
              </a:defRPr>
            </a:lvl4pPr>
            <a:lvl5pPr marL="1588230" indent="-17144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5pPr>
            <a:lvl6pPr marL="1931117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6pPr>
            <a:lvl7pPr marL="2274003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7pPr>
            <a:lvl8pPr marL="2616890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8pPr>
            <a:lvl9pPr marL="2959775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sz="1050" kern="0" dirty="0" smtClean="0"/>
              <a:t>Accelerated Computing</a:t>
            </a:r>
            <a:endParaRPr lang="en-US" sz="1050" kern="0" dirty="0"/>
          </a:p>
        </p:txBody>
      </p:sp>
      <p:sp>
        <p:nvSpPr>
          <p:cNvPr id="15" name="Title 10"/>
          <p:cNvSpPr txBox="1">
            <a:spLocks/>
          </p:cNvSpPr>
          <p:nvPr/>
        </p:nvSpPr>
        <p:spPr bwMode="auto">
          <a:xfrm>
            <a:off x="4110960" y="746144"/>
            <a:ext cx="2426875" cy="307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761951"/>
            <a:r>
              <a:rPr lang="en-US" sz="1667" kern="0" dirty="0"/>
              <a:t>GPU Teaching Kit</a:t>
            </a:r>
          </a:p>
        </p:txBody>
      </p:sp>
    </p:spTree>
    <p:extLst>
      <p:ext uri="{BB962C8B-B14F-4D97-AF65-F5344CB8AC3E}">
        <p14:creationId xmlns:p14="http://schemas.microsoft.com/office/powerpoint/2010/main" val="241297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685190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83"/>
            <a:ext cx="6286500" cy="384571"/>
          </a:xfrm>
        </p:spPr>
        <p:txBody>
          <a:bodyPr>
            <a:normAutofit/>
          </a:bodyPr>
          <a:lstStyle>
            <a:lvl1pPr algn="r">
              <a:defRPr sz="1800">
                <a:solidFill>
                  <a:schemeClr val="accent2">
                    <a:lumMod val="75000"/>
                  </a:schemeClr>
                </a:solidFill>
                <a:latin typeface="Akzidenz-Grotesk Extended BQ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742950"/>
            <a:ext cx="4229100" cy="1143000"/>
          </a:xfrm>
        </p:spPr>
        <p:txBody>
          <a:bodyPr>
            <a:normAutofit/>
          </a:bodyPr>
          <a:lstStyle>
            <a:lvl1pPr>
              <a:defRPr sz="1350"/>
            </a:lvl1pPr>
            <a:lvl2pPr marL="557199" indent="-214308">
              <a:buFont typeface="Arial" pitchFamily="34" charset="0"/>
              <a:buChar char="•"/>
              <a:defRPr sz="1350">
                <a:latin typeface="AkzidenzGrotesk" pitchFamily="50" charset="0"/>
              </a:defRPr>
            </a:lvl2pPr>
            <a:lvl3pPr>
              <a:defRPr sz="1350">
                <a:latin typeface="AkzidenzGrotesk" pitchFamily="50" charset="0"/>
              </a:defRPr>
            </a:lvl3pPr>
            <a:lvl4pPr marL="1028675" indent="0">
              <a:buFont typeface="Arial" pitchFamily="34" charset="0"/>
              <a:buNone/>
              <a:defRPr sz="1350">
                <a:latin typeface="AkzidenzGrotesk" pitchFamily="50" charset="0"/>
              </a:defRPr>
            </a:lvl4pPr>
            <a:lvl5pPr marL="1543012" indent="-171446">
              <a:buFont typeface="Arial" pitchFamily="34" charset="0"/>
              <a:buChar char="•"/>
              <a:defRPr sz="1350">
                <a:latin typeface="AkzidenzGrotesk" pitchFamily="50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00300" y="2038350"/>
            <a:ext cx="4229100" cy="2590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Sentinel Medium" pitchFamily="50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577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900114"/>
            <a:ext cx="302895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900114"/>
            <a:ext cx="302895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207C-5D23-45BF-9C83-C8A6D9277DFE}" type="datetime1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5B-537F-42EB-8390-2010A7F9C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9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71450"/>
            <a:ext cx="5942410" cy="4385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56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71450"/>
            <a:ext cx="5942410" cy="4385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143000"/>
            <a:ext cx="5942410" cy="16561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913460"/>
            <a:ext cx="5942410" cy="1657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36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71450"/>
            <a:ext cx="6229350" cy="4385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143000"/>
            <a:ext cx="3057525" cy="3429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3686175" y="1143000"/>
            <a:ext cx="3057525" cy="3429000"/>
          </a:xfrm>
        </p:spPr>
        <p:txBody>
          <a:bodyPr/>
          <a:lstStyle/>
          <a:p>
            <a:pPr lvl="0"/>
            <a:r>
              <a:rPr lang="en-US" noProof="0" smtClean="0"/>
              <a:t>Click icon to add online image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286941" y="4914900"/>
            <a:ext cx="382905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Urbana, August 13-17, 2012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xfrm>
            <a:off x="5257800" y="4686300"/>
            <a:ext cx="1427560" cy="34171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93A17-F2C4-45BA-8F89-D47B86954F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8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923330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1461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3336" y="4768165"/>
            <a:ext cx="331794" cy="309629"/>
          </a:xfrm>
          <a:prstGeom prst="rect">
            <a:avLst/>
          </a:prstGeom>
        </p:spPr>
        <p:txBody>
          <a:bodyPr anchor="ctr" anchorCtr="0"/>
          <a:lstStyle>
            <a:lvl1pPr algn="r">
              <a:defRPr sz="825">
                <a:solidFill>
                  <a:srgbClr val="004990"/>
                </a:solidFill>
              </a:defRPr>
            </a:lvl1pPr>
          </a:lstStyle>
          <a:p>
            <a:fld id="{A6FE50F2-1933-4704-B64F-C447B3E0257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0628" y="33468"/>
            <a:ext cx="6696744" cy="5940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ts val="2250"/>
              </a:lnSpc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80628" y="735546"/>
            <a:ext cx="6696744" cy="3888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90669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9"/>
            <a:ext cx="6217920" cy="402391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87" marR="0" indent="-236787" algn="l" defTabSz="288697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64" marR="0" indent="-190487" algn="l" defTabSz="288697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2pPr>
            <a:lvl3pPr marL="670676" marR="0" indent="-169323" algn="l" defTabSz="288697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87" marR="0" lvl="0" indent="-236787" algn="l" defTabSz="288697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87" marR="0" lvl="1" indent="-236787" algn="l" defTabSz="288697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87" marR="0" lvl="2" indent="-236787" algn="l" defTabSz="288697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8537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branding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12275"/>
            <a:ext cx="6217920" cy="4021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87" marR="0" indent="-236787" algn="l" defTabSz="288697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64" marR="0" indent="-190487" algn="l" defTabSz="288697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333" dirty="0" smtClean="0"/>
            </a:lvl2pPr>
            <a:lvl3pPr marL="670676" marR="0" indent="-169323" algn="l" defTabSz="288697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87" marR="0" lvl="0" indent="-236787" algn="l" defTabSz="288697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87" marR="0" lvl="1" indent="-236787" algn="l" defTabSz="288697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87" marR="0" lvl="2" indent="-236787" algn="l" defTabSz="288697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931172"/>
            <a:ext cx="6858000" cy="2154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85721" fontAlgn="base">
              <a:spcBef>
                <a:spcPct val="0"/>
              </a:spcBef>
              <a:spcAft>
                <a:spcPct val="0"/>
              </a:spcAft>
            </a:pPr>
            <a:endParaRPr lang="en-US" sz="1125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449" y="5042947"/>
            <a:ext cx="200643" cy="641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285721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417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285721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417" cap="none" dirty="0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064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5"/>
            <a:ext cx="6217920" cy="399416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500" dirty="0" smtClean="0"/>
            </a:lvl1pPr>
            <a:lvl2pPr>
              <a:defRPr lang="en-US" sz="1167" dirty="0" smtClean="0"/>
            </a:lvl2pPr>
            <a:lvl3pPr>
              <a:defRPr lang="en-US" sz="1167" dirty="0" smtClean="0"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6490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56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9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685190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83"/>
            <a:ext cx="6286500" cy="384571"/>
          </a:xfrm>
        </p:spPr>
        <p:txBody>
          <a:bodyPr>
            <a:normAutofit/>
          </a:bodyPr>
          <a:lstStyle>
            <a:lvl1pPr algn="r">
              <a:defRPr sz="1800">
                <a:solidFill>
                  <a:schemeClr val="accent2">
                    <a:lumMod val="75000"/>
                  </a:schemeClr>
                </a:solidFill>
                <a:latin typeface="Akzidenz-Grotesk Extended BQ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742950"/>
            <a:ext cx="4229100" cy="1143000"/>
          </a:xfrm>
        </p:spPr>
        <p:txBody>
          <a:bodyPr>
            <a:normAutofit/>
          </a:bodyPr>
          <a:lstStyle>
            <a:lvl1pPr>
              <a:defRPr sz="1350"/>
            </a:lvl1pPr>
            <a:lvl2pPr marL="557199" indent="-214308">
              <a:buFont typeface="Arial" pitchFamily="34" charset="0"/>
              <a:buChar char="•"/>
              <a:defRPr sz="1350">
                <a:latin typeface="AkzidenzGrotesk" pitchFamily="50" charset="0"/>
              </a:defRPr>
            </a:lvl2pPr>
            <a:lvl3pPr>
              <a:defRPr sz="1350">
                <a:latin typeface="AkzidenzGrotesk" pitchFamily="50" charset="0"/>
              </a:defRPr>
            </a:lvl3pPr>
            <a:lvl4pPr marL="1028675" indent="0">
              <a:buFont typeface="Arial" pitchFamily="34" charset="0"/>
              <a:buNone/>
              <a:defRPr sz="1350">
                <a:latin typeface="AkzidenzGrotesk" pitchFamily="50" charset="0"/>
              </a:defRPr>
            </a:lvl4pPr>
            <a:lvl5pPr marL="1543012" indent="-171446">
              <a:buFont typeface="Arial" pitchFamily="34" charset="0"/>
              <a:buChar char="•"/>
              <a:defRPr sz="1350">
                <a:latin typeface="AkzidenzGrotesk" pitchFamily="50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00300" y="2038350"/>
            <a:ext cx="4229100" cy="2590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Sentinel Medium" pitchFamily="50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685190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1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685190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83"/>
            <a:ext cx="6286500" cy="384571"/>
          </a:xfrm>
        </p:spPr>
        <p:txBody>
          <a:bodyPr>
            <a:normAutofit/>
          </a:bodyPr>
          <a:lstStyle>
            <a:lvl1pPr algn="r">
              <a:defRPr sz="1800">
                <a:solidFill>
                  <a:schemeClr val="accent2">
                    <a:lumMod val="75000"/>
                  </a:schemeClr>
                </a:solidFill>
                <a:latin typeface="Akzidenz-Grotesk Extended BQ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742950"/>
            <a:ext cx="4229100" cy="3962400"/>
          </a:xfrm>
        </p:spPr>
        <p:txBody>
          <a:bodyPr>
            <a:normAutofit/>
          </a:bodyPr>
          <a:lstStyle>
            <a:lvl1pPr>
              <a:defRPr sz="1350"/>
            </a:lvl1pPr>
            <a:lvl2pPr marL="557199" indent="-214308">
              <a:buFont typeface="Arial" pitchFamily="34" charset="0"/>
              <a:buChar char="•"/>
              <a:defRPr sz="1350">
                <a:latin typeface="AkzidenzGrotesk" pitchFamily="50" charset="0"/>
              </a:defRPr>
            </a:lvl2pPr>
            <a:lvl3pPr>
              <a:defRPr sz="1350">
                <a:latin typeface="AkzidenzGrotesk" pitchFamily="50" charset="0"/>
              </a:defRPr>
            </a:lvl3pPr>
            <a:lvl4pPr marL="1200120" indent="-171446">
              <a:buFont typeface="Arial" pitchFamily="34" charset="0"/>
              <a:buChar char="•"/>
              <a:defRPr sz="1350">
                <a:latin typeface="AkzidenzGrotesk" pitchFamily="50" charset="0"/>
              </a:defRPr>
            </a:lvl4pPr>
            <a:lvl5pPr marL="1543012" indent="-171446">
              <a:buFont typeface="Arial" pitchFamily="34" charset="0"/>
              <a:buChar char="•"/>
              <a:defRPr sz="1350">
                <a:latin typeface="AkzidenzGrotesk" pitchFamily="50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1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05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9252" y="291626"/>
            <a:ext cx="6185087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343" y="1110345"/>
            <a:ext cx="6169964" cy="362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" y="4989839"/>
            <a:ext cx="6859964" cy="158643"/>
            <a:chOff x="0" y="5987804"/>
            <a:chExt cx="8231957" cy="190372"/>
          </a:xfrm>
        </p:grpSpPr>
        <p:sp>
          <p:nvSpPr>
            <p:cNvPr id="36" name="Parallelogram 35"/>
            <p:cNvSpPr/>
            <p:nvPr/>
          </p:nvSpPr>
          <p:spPr>
            <a:xfrm>
              <a:off x="7178479" y="6000375"/>
              <a:ext cx="819901" cy="171825"/>
            </a:xfrm>
            <a:prstGeom prst="parallelogram">
              <a:avLst>
                <a:gd name="adj" fmla="val 36300"/>
              </a:avLst>
            </a:prstGeom>
            <a:solidFill>
              <a:srgbClr val="FA63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6195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37" name="Parallelogram 36"/>
            <p:cNvSpPr/>
            <p:nvPr/>
          </p:nvSpPr>
          <p:spPr>
            <a:xfrm>
              <a:off x="6394206" y="6000375"/>
              <a:ext cx="819901" cy="171825"/>
            </a:xfrm>
            <a:prstGeom prst="parallelogram">
              <a:avLst>
                <a:gd name="adj" fmla="val 36300"/>
              </a:avLst>
            </a:prstGeom>
            <a:solidFill>
              <a:srgbClr val="76B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6195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18"/>
            <a:srcRect t="-6317" r="97921" b="17099"/>
            <a:stretch/>
          </p:blipFill>
          <p:spPr>
            <a:xfrm>
              <a:off x="7947899" y="5987804"/>
              <a:ext cx="284058" cy="190372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19"/>
            <a:srcRect l="52877" t="1978" r="-1" b="17095"/>
            <a:stretch/>
          </p:blipFill>
          <p:spPr>
            <a:xfrm>
              <a:off x="0" y="6002009"/>
              <a:ext cx="6433059" cy="172676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398936" y="5034092"/>
            <a:ext cx="200643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285721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417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285721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500" cap="none" dirty="0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-6713" y="4993160"/>
            <a:ext cx="687324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227" y="5032625"/>
            <a:ext cx="412598" cy="76098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6149910" y="5028455"/>
            <a:ext cx="362782" cy="84445"/>
            <a:chOff x="4100403" y="1765746"/>
            <a:chExt cx="3118543" cy="725905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0403" y="1765746"/>
              <a:ext cx="561259" cy="72590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124" y="1905033"/>
              <a:ext cx="2380822" cy="581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341997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0" cap="none" baseline="0">
          <a:solidFill>
            <a:srgbClr val="33333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5pPr>
      <a:lvl6pPr marL="285721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6pPr>
      <a:lvl7pPr marL="571441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7pPr>
      <a:lvl8pPr marL="857161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8pPr>
      <a:lvl9pPr marL="1142879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9pPr>
    </p:titleStyle>
    <p:bodyStyle>
      <a:lvl1pPr marL="236787" indent="-236787" algn="l" defTabSz="288697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rgbClr val="6F6F6F"/>
        </a:buClr>
        <a:buSzPct val="100000"/>
        <a:buFont typeface="Arial" panose="020B0604020202020204" pitchFamily="34" charset="0"/>
        <a:buChar char="–"/>
        <a:defRPr sz="1500" b="0" baseline="0">
          <a:solidFill>
            <a:srgbClr val="6F6F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5164" indent="-190487" algn="l" defTabSz="288697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167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670676" indent="-169323" algn="l" defTabSz="288697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167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109150" indent="-142859" algn="l" rtl="0" eaLnBrk="1" fontAlgn="base" hangingPunct="1">
        <a:spcBef>
          <a:spcPct val="20000"/>
        </a:spcBef>
        <a:spcAft>
          <a:spcPct val="0"/>
        </a:spcAft>
        <a:buChar char="–"/>
        <a:defRPr sz="1250">
          <a:solidFill>
            <a:schemeClr val="bg1"/>
          </a:solidFill>
          <a:latin typeface="+mn-lt"/>
        </a:defRPr>
      </a:lvl4pPr>
      <a:lvl5pPr marL="1323439" indent="-142859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5pPr>
      <a:lvl6pPr marL="1609160" indent="-142859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6pPr>
      <a:lvl7pPr marL="1894880" indent="-142859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7pPr>
      <a:lvl8pPr marL="2180600" indent="-142859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8pPr>
      <a:lvl9pPr marL="2466320" indent="-142859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571441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21" algn="l" defTabSz="571441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41" algn="l" defTabSz="571441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161" algn="l" defTabSz="571441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879" algn="l" defTabSz="571441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00" algn="l" defTabSz="571441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320" algn="l" defTabSz="571441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040" algn="l" defTabSz="571441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760" algn="l" defTabSz="571441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creativecommons.org/licenses/by-nc/4.0/legalcod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0.png"/><Relationship Id="rId10" Type="http://schemas.openxmlformats.org/officeDocument/2006/relationships/image" Target="../media/image26.png"/><Relationship Id="rId4" Type="http://schemas.openxmlformats.org/officeDocument/2006/relationships/image" Target="../media/image19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37652" y="3998628"/>
            <a:ext cx="5644148" cy="480131"/>
          </a:xfrm>
        </p:spPr>
        <p:txBody>
          <a:bodyPr/>
          <a:lstStyle/>
          <a:p>
            <a:pPr marL="1147763" indent="-1147763"/>
            <a:r>
              <a:rPr lang="en-US" sz="1400" dirty="0" smtClean="0"/>
              <a:t>Lecture 18.1 - Introduction </a:t>
            </a:r>
            <a:r>
              <a:rPr lang="en-US" sz="1400" dirty="0"/>
              <a:t>to Heterogeneous Supercomputing and MPI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21520" y="3656995"/>
            <a:ext cx="5439300" cy="341632"/>
          </a:xfrm>
        </p:spPr>
        <p:txBody>
          <a:bodyPr/>
          <a:lstStyle/>
          <a:p>
            <a:r>
              <a:rPr lang="en-US" sz="1800" dirty="0" smtClean="0"/>
              <a:t>Module </a:t>
            </a:r>
            <a:r>
              <a:rPr lang="en-US" sz="1800" dirty="0" smtClean="0"/>
              <a:t>18 </a:t>
            </a:r>
            <a:r>
              <a:rPr lang="en-US" sz="1800" dirty="0"/>
              <a:t>– </a:t>
            </a:r>
            <a:r>
              <a:rPr lang="en-US" sz="1800" dirty="0" smtClean="0"/>
              <a:t>Related Programming Models: MPI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3577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021">
        <p:fade/>
      </p:transition>
    </mc:Choice>
    <mc:Fallback xmlns="">
      <p:transition spd="med" advTm="1802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6B900"/>
                </a:solidFill>
              </a:rPr>
              <a:t>MPI Sending Data</a:t>
            </a:r>
            <a:endParaRPr lang="en-US" dirty="0">
              <a:solidFill>
                <a:srgbClr val="76B9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MPI_Send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count, </a:t>
            </a:r>
            <a:r>
              <a:rPr lang="en-US" sz="18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datatype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dest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tag, </a:t>
            </a:r>
            <a:r>
              <a:rPr lang="en-US" sz="18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MPI_Comm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comm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/>
            <a:r>
              <a:rPr lang="en-US" sz="1500" dirty="0" err="1">
                <a:solidFill>
                  <a:schemeClr val="accent2"/>
                </a:solidFill>
                <a:cs typeface="Consolas" pitchFamily="49" charset="0"/>
              </a:rPr>
              <a:t>Buf</a:t>
            </a:r>
            <a:r>
              <a:rPr lang="en-US" sz="1500" dirty="0">
                <a:cs typeface="Consolas" pitchFamily="49" charset="0"/>
              </a:rPr>
              <a:t>:</a:t>
            </a:r>
            <a:r>
              <a:rPr lang="en-US" sz="1500" dirty="0">
                <a:cs typeface="Consolas" pitchFamily="49" charset="0"/>
              </a:rPr>
              <a:t> Initial </a:t>
            </a:r>
            <a:r>
              <a:rPr lang="en-US" sz="1500" dirty="0">
                <a:cs typeface="Consolas" pitchFamily="49" charset="0"/>
              </a:rPr>
              <a:t>address of send buffer (choice) </a:t>
            </a:r>
          </a:p>
          <a:p>
            <a:pPr lvl="1"/>
            <a:r>
              <a:rPr lang="en-US" sz="1500" dirty="0">
                <a:solidFill>
                  <a:schemeClr val="accent2"/>
                </a:solidFill>
                <a:cs typeface="Consolas" pitchFamily="49" charset="0"/>
              </a:rPr>
              <a:t>Count</a:t>
            </a:r>
            <a:r>
              <a:rPr lang="en-US" sz="1500" dirty="0">
                <a:cs typeface="Consolas" pitchFamily="49" charset="0"/>
              </a:rPr>
              <a:t>: Number </a:t>
            </a:r>
            <a:r>
              <a:rPr lang="en-US" sz="1500" dirty="0">
                <a:cs typeface="Consolas" pitchFamily="49" charset="0"/>
              </a:rPr>
              <a:t>of elements in send buffer (nonnegative integer) </a:t>
            </a:r>
          </a:p>
          <a:p>
            <a:pPr lvl="1"/>
            <a:r>
              <a:rPr lang="en-US" sz="1500" dirty="0" err="1">
                <a:solidFill>
                  <a:schemeClr val="accent2"/>
                </a:solidFill>
                <a:cs typeface="Consolas" pitchFamily="49" charset="0"/>
              </a:rPr>
              <a:t>Datatype</a:t>
            </a:r>
            <a:r>
              <a:rPr lang="en-US" sz="1500" dirty="0">
                <a:cs typeface="Consolas" pitchFamily="49" charset="0"/>
              </a:rPr>
              <a:t>: </a:t>
            </a:r>
            <a:r>
              <a:rPr lang="en-US" sz="1500" dirty="0" err="1">
                <a:cs typeface="Consolas" pitchFamily="49" charset="0"/>
              </a:rPr>
              <a:t>Datatype</a:t>
            </a:r>
            <a:r>
              <a:rPr lang="en-US" sz="1500" dirty="0">
                <a:cs typeface="Consolas" pitchFamily="49" charset="0"/>
              </a:rPr>
              <a:t> </a:t>
            </a:r>
            <a:r>
              <a:rPr lang="en-US" sz="1500" dirty="0">
                <a:cs typeface="Consolas" pitchFamily="49" charset="0"/>
              </a:rPr>
              <a:t>of each send buffer element (handle) </a:t>
            </a:r>
          </a:p>
          <a:p>
            <a:pPr lvl="1"/>
            <a:r>
              <a:rPr lang="en-US" sz="1500" dirty="0" err="1">
                <a:solidFill>
                  <a:schemeClr val="accent2"/>
                </a:solidFill>
                <a:cs typeface="Consolas" pitchFamily="49" charset="0"/>
              </a:rPr>
              <a:t>Dest</a:t>
            </a:r>
            <a:r>
              <a:rPr lang="en-US" sz="1500" dirty="0">
                <a:cs typeface="Consolas" pitchFamily="49" charset="0"/>
              </a:rPr>
              <a:t>: Rank </a:t>
            </a:r>
            <a:r>
              <a:rPr lang="en-US" sz="1500" dirty="0">
                <a:cs typeface="Consolas" pitchFamily="49" charset="0"/>
              </a:rPr>
              <a:t>of destination (integer) </a:t>
            </a:r>
          </a:p>
          <a:p>
            <a:pPr lvl="1"/>
            <a:r>
              <a:rPr lang="en-US" sz="1500" dirty="0">
                <a:solidFill>
                  <a:schemeClr val="accent2"/>
                </a:solidFill>
                <a:cs typeface="Consolas" pitchFamily="49" charset="0"/>
              </a:rPr>
              <a:t>Tag</a:t>
            </a:r>
            <a:r>
              <a:rPr lang="en-US" sz="1500" dirty="0">
                <a:cs typeface="Consolas" pitchFamily="49" charset="0"/>
              </a:rPr>
              <a:t>: Message </a:t>
            </a:r>
            <a:r>
              <a:rPr lang="en-US" sz="1500" dirty="0">
                <a:cs typeface="Consolas" pitchFamily="49" charset="0"/>
              </a:rPr>
              <a:t>tag (integer) </a:t>
            </a:r>
          </a:p>
          <a:p>
            <a:pPr lvl="1"/>
            <a:r>
              <a:rPr lang="en-US" sz="1500" dirty="0" err="1">
                <a:solidFill>
                  <a:schemeClr val="accent2"/>
                </a:solidFill>
                <a:cs typeface="Consolas" pitchFamily="49" charset="0"/>
              </a:rPr>
              <a:t>Comm</a:t>
            </a:r>
            <a:r>
              <a:rPr lang="en-US" sz="1500" dirty="0">
                <a:cs typeface="Consolas" pitchFamily="49" charset="0"/>
              </a:rPr>
              <a:t>: Communicator </a:t>
            </a:r>
            <a:r>
              <a:rPr lang="en-US" sz="1500" dirty="0">
                <a:cs typeface="Consolas" pitchFamily="49" charset="0"/>
              </a:rPr>
              <a:t>(handle</a:t>
            </a:r>
            <a:r>
              <a:rPr lang="en-US" sz="1500" dirty="0">
                <a:cs typeface="Consolas" pitchFamily="49" charset="0"/>
              </a:rPr>
              <a:t>)</a:t>
            </a:r>
          </a:p>
          <a:p>
            <a:pPr lvl="1"/>
            <a:endParaRPr lang="en-US" sz="1500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28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6B900"/>
                </a:solidFill>
              </a:rPr>
              <a:t>MPI Sending Data</a:t>
            </a:r>
            <a:endParaRPr lang="en-US" dirty="0">
              <a:solidFill>
                <a:srgbClr val="76B9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28" y="753633"/>
            <a:ext cx="6696744" cy="3888432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MPI_Send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count, </a:t>
            </a:r>
            <a:r>
              <a:rPr lang="en-US" sz="18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datatype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dest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tag, </a:t>
            </a:r>
            <a:r>
              <a:rPr lang="en-US" sz="18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MPI_Comm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comm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/>
            <a:r>
              <a:rPr lang="en-US" sz="1500" dirty="0" err="1">
                <a:solidFill>
                  <a:schemeClr val="accent2"/>
                </a:solidFill>
                <a:cs typeface="Consolas" pitchFamily="49" charset="0"/>
              </a:rPr>
              <a:t>Buf</a:t>
            </a:r>
            <a:r>
              <a:rPr lang="en-US" sz="1500" dirty="0">
                <a:cs typeface="Consolas" pitchFamily="49" charset="0"/>
              </a:rPr>
              <a:t>:</a:t>
            </a:r>
            <a:r>
              <a:rPr lang="en-US" sz="1500" dirty="0">
                <a:cs typeface="Consolas" pitchFamily="49" charset="0"/>
              </a:rPr>
              <a:t> Initial </a:t>
            </a:r>
            <a:r>
              <a:rPr lang="en-US" sz="1500" dirty="0">
                <a:cs typeface="Consolas" pitchFamily="49" charset="0"/>
              </a:rPr>
              <a:t>address of send buffer (choice) </a:t>
            </a:r>
          </a:p>
          <a:p>
            <a:pPr lvl="1"/>
            <a:r>
              <a:rPr lang="en-US" sz="1500" dirty="0">
                <a:solidFill>
                  <a:schemeClr val="accent2"/>
                </a:solidFill>
                <a:cs typeface="Consolas" pitchFamily="49" charset="0"/>
              </a:rPr>
              <a:t>Count</a:t>
            </a:r>
            <a:r>
              <a:rPr lang="en-US" sz="1500" dirty="0">
                <a:cs typeface="Consolas" pitchFamily="49" charset="0"/>
              </a:rPr>
              <a:t>: Number </a:t>
            </a:r>
            <a:r>
              <a:rPr lang="en-US" sz="1500" dirty="0">
                <a:cs typeface="Consolas" pitchFamily="49" charset="0"/>
              </a:rPr>
              <a:t>of elements in send buffer (nonnegative integer) </a:t>
            </a:r>
          </a:p>
          <a:p>
            <a:pPr lvl="1"/>
            <a:r>
              <a:rPr lang="en-US" sz="1500" dirty="0" err="1">
                <a:solidFill>
                  <a:schemeClr val="accent2"/>
                </a:solidFill>
                <a:cs typeface="Consolas" pitchFamily="49" charset="0"/>
              </a:rPr>
              <a:t>Datatype</a:t>
            </a:r>
            <a:r>
              <a:rPr lang="en-US" sz="1500" dirty="0">
                <a:cs typeface="Consolas" pitchFamily="49" charset="0"/>
              </a:rPr>
              <a:t>: </a:t>
            </a:r>
            <a:r>
              <a:rPr lang="en-US" sz="1500" dirty="0" err="1">
                <a:cs typeface="Consolas" pitchFamily="49" charset="0"/>
              </a:rPr>
              <a:t>Datatype</a:t>
            </a:r>
            <a:r>
              <a:rPr lang="en-US" sz="1500" dirty="0">
                <a:cs typeface="Consolas" pitchFamily="49" charset="0"/>
              </a:rPr>
              <a:t> </a:t>
            </a:r>
            <a:r>
              <a:rPr lang="en-US" sz="1500" dirty="0">
                <a:cs typeface="Consolas" pitchFamily="49" charset="0"/>
              </a:rPr>
              <a:t>of each send buffer element (handle) </a:t>
            </a:r>
          </a:p>
          <a:p>
            <a:pPr lvl="1"/>
            <a:r>
              <a:rPr lang="en-US" sz="1500" dirty="0" err="1">
                <a:solidFill>
                  <a:schemeClr val="accent2"/>
                </a:solidFill>
                <a:cs typeface="Consolas" pitchFamily="49" charset="0"/>
              </a:rPr>
              <a:t>Dest</a:t>
            </a:r>
            <a:r>
              <a:rPr lang="en-US" sz="1500" dirty="0">
                <a:cs typeface="Consolas" pitchFamily="49" charset="0"/>
              </a:rPr>
              <a:t>: Rank </a:t>
            </a:r>
            <a:r>
              <a:rPr lang="en-US" sz="1500" dirty="0">
                <a:cs typeface="Consolas" pitchFamily="49" charset="0"/>
              </a:rPr>
              <a:t>of destination (integer) </a:t>
            </a:r>
          </a:p>
          <a:p>
            <a:pPr lvl="1"/>
            <a:r>
              <a:rPr lang="en-US" sz="1500" dirty="0">
                <a:solidFill>
                  <a:schemeClr val="accent2"/>
                </a:solidFill>
                <a:cs typeface="Consolas" pitchFamily="49" charset="0"/>
              </a:rPr>
              <a:t>Tag</a:t>
            </a:r>
            <a:r>
              <a:rPr lang="en-US" sz="1500" dirty="0">
                <a:cs typeface="Consolas" pitchFamily="49" charset="0"/>
              </a:rPr>
              <a:t>: Message </a:t>
            </a:r>
            <a:r>
              <a:rPr lang="en-US" sz="1500" dirty="0">
                <a:cs typeface="Consolas" pitchFamily="49" charset="0"/>
              </a:rPr>
              <a:t>tag (integer) </a:t>
            </a:r>
          </a:p>
          <a:p>
            <a:pPr lvl="1"/>
            <a:r>
              <a:rPr lang="en-US" sz="1500" dirty="0" err="1">
                <a:solidFill>
                  <a:schemeClr val="accent2"/>
                </a:solidFill>
                <a:cs typeface="Consolas" pitchFamily="49" charset="0"/>
              </a:rPr>
              <a:t>Comm</a:t>
            </a:r>
            <a:r>
              <a:rPr lang="en-US" sz="1500" dirty="0">
                <a:cs typeface="Consolas" pitchFamily="49" charset="0"/>
              </a:rPr>
              <a:t>: Communicator </a:t>
            </a:r>
            <a:r>
              <a:rPr lang="en-US" sz="1500" dirty="0">
                <a:cs typeface="Consolas" pitchFamily="49" charset="0"/>
              </a:rPr>
              <a:t>(handle</a:t>
            </a:r>
            <a:r>
              <a:rPr lang="en-US" sz="1500" dirty="0">
                <a:cs typeface="Consolas" pitchFamily="49" charset="0"/>
              </a:rPr>
              <a:t>)</a:t>
            </a:r>
          </a:p>
          <a:p>
            <a:pPr lvl="1"/>
            <a:endParaRPr lang="en-US" sz="1500" dirty="0">
              <a:cs typeface="Consolas" pitchFamily="49" charset="0"/>
            </a:endParaRPr>
          </a:p>
        </p:txBody>
      </p:sp>
      <p:grpSp>
        <p:nvGrpSpPr>
          <p:cNvPr id="37" name="36 Grupo"/>
          <p:cNvGrpSpPr/>
          <p:nvPr/>
        </p:nvGrpSpPr>
        <p:grpSpPr>
          <a:xfrm>
            <a:off x="914400" y="3181350"/>
            <a:ext cx="5372413" cy="1143000"/>
            <a:chOff x="762000" y="4489450"/>
            <a:chExt cx="7597874" cy="1530350"/>
          </a:xfrm>
        </p:grpSpPr>
        <p:grpSp>
          <p:nvGrpSpPr>
            <p:cNvPr id="38" name="Group 14"/>
            <p:cNvGrpSpPr/>
            <p:nvPr/>
          </p:nvGrpSpPr>
          <p:grpSpPr>
            <a:xfrm>
              <a:off x="762000" y="4489450"/>
              <a:ext cx="1828800" cy="1524000"/>
              <a:chOff x="1066800" y="2057400"/>
              <a:chExt cx="1828800" cy="1524000"/>
            </a:xfrm>
          </p:grpSpPr>
          <p:sp>
            <p:nvSpPr>
              <p:cNvPr id="61" name="Rounded Rectangle 6"/>
              <p:cNvSpPr/>
              <p:nvPr/>
            </p:nvSpPr>
            <p:spPr>
              <a:xfrm>
                <a:off x="1066800" y="2057400"/>
                <a:ext cx="1828800" cy="15240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1800" dirty="0"/>
                  <a:t>Node</a:t>
                </a:r>
                <a:endParaRPr lang="en-US" sz="1800" dirty="0"/>
              </a:p>
            </p:txBody>
          </p:sp>
          <p:sp>
            <p:nvSpPr>
              <p:cNvPr id="62" name="Cloud 9"/>
              <p:cNvSpPr/>
              <p:nvPr/>
            </p:nvSpPr>
            <p:spPr>
              <a:xfrm>
                <a:off x="1219200" y="2222089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3" name="Cloud 10"/>
              <p:cNvSpPr/>
              <p:nvPr/>
            </p:nvSpPr>
            <p:spPr>
              <a:xfrm>
                <a:off x="1993490" y="2213482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4" name="Cloud 11"/>
              <p:cNvSpPr/>
              <p:nvPr/>
            </p:nvSpPr>
            <p:spPr>
              <a:xfrm>
                <a:off x="1219200" y="2711241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5" name="Cloud 12"/>
              <p:cNvSpPr/>
              <p:nvPr/>
            </p:nvSpPr>
            <p:spPr>
              <a:xfrm>
                <a:off x="2008238" y="2711241"/>
                <a:ext cx="609600" cy="331839"/>
              </a:xfrm>
              <a:prstGeom prst="cloud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40" name="Group 15"/>
            <p:cNvGrpSpPr/>
            <p:nvPr/>
          </p:nvGrpSpPr>
          <p:grpSpPr>
            <a:xfrm>
              <a:off x="2685025" y="4489450"/>
              <a:ext cx="1828800" cy="1524000"/>
              <a:chOff x="1066800" y="2057400"/>
              <a:chExt cx="1828800" cy="1524000"/>
            </a:xfrm>
          </p:grpSpPr>
          <p:sp>
            <p:nvSpPr>
              <p:cNvPr id="56" name="Rounded Rectangle 16"/>
              <p:cNvSpPr/>
              <p:nvPr/>
            </p:nvSpPr>
            <p:spPr>
              <a:xfrm>
                <a:off x="1066800" y="2057400"/>
                <a:ext cx="1828800" cy="15240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1800" dirty="0"/>
                  <a:t>Node</a:t>
                </a:r>
                <a:endParaRPr lang="en-US" sz="1800" dirty="0"/>
              </a:p>
            </p:txBody>
          </p:sp>
          <p:sp>
            <p:nvSpPr>
              <p:cNvPr id="57" name="Cloud 17"/>
              <p:cNvSpPr/>
              <p:nvPr/>
            </p:nvSpPr>
            <p:spPr>
              <a:xfrm>
                <a:off x="1219200" y="2222089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8" name="Cloud 18"/>
              <p:cNvSpPr/>
              <p:nvPr/>
            </p:nvSpPr>
            <p:spPr>
              <a:xfrm>
                <a:off x="1993490" y="2213482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9" name="Cloud 19"/>
              <p:cNvSpPr/>
              <p:nvPr/>
            </p:nvSpPr>
            <p:spPr>
              <a:xfrm>
                <a:off x="1219200" y="2711241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0" name="Cloud 20"/>
              <p:cNvSpPr/>
              <p:nvPr/>
            </p:nvSpPr>
            <p:spPr>
              <a:xfrm>
                <a:off x="2008238" y="2711241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41" name="Group 21"/>
            <p:cNvGrpSpPr/>
            <p:nvPr/>
          </p:nvGrpSpPr>
          <p:grpSpPr>
            <a:xfrm>
              <a:off x="4608050" y="4489450"/>
              <a:ext cx="1828800" cy="1524000"/>
              <a:chOff x="1066800" y="2057400"/>
              <a:chExt cx="1828800" cy="1524000"/>
            </a:xfrm>
          </p:grpSpPr>
          <p:sp>
            <p:nvSpPr>
              <p:cNvPr id="51" name="Rounded Rectangle 22"/>
              <p:cNvSpPr/>
              <p:nvPr/>
            </p:nvSpPr>
            <p:spPr>
              <a:xfrm>
                <a:off x="1066800" y="2057400"/>
                <a:ext cx="1828800" cy="15240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1800" dirty="0"/>
                  <a:t>Node</a:t>
                </a:r>
                <a:endParaRPr lang="en-US" sz="1800" dirty="0"/>
              </a:p>
            </p:txBody>
          </p:sp>
          <p:sp>
            <p:nvSpPr>
              <p:cNvPr id="52" name="Cloud 23"/>
              <p:cNvSpPr/>
              <p:nvPr/>
            </p:nvSpPr>
            <p:spPr>
              <a:xfrm>
                <a:off x="1219200" y="2222089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3" name="Cloud 24"/>
              <p:cNvSpPr/>
              <p:nvPr/>
            </p:nvSpPr>
            <p:spPr>
              <a:xfrm>
                <a:off x="1993490" y="2213482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4" name="Cloud 25"/>
              <p:cNvSpPr/>
              <p:nvPr/>
            </p:nvSpPr>
            <p:spPr>
              <a:xfrm>
                <a:off x="1219200" y="2711241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5" name="Cloud 26"/>
              <p:cNvSpPr/>
              <p:nvPr/>
            </p:nvSpPr>
            <p:spPr>
              <a:xfrm>
                <a:off x="2008238" y="2711241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42" name="Group 45"/>
            <p:cNvGrpSpPr/>
            <p:nvPr/>
          </p:nvGrpSpPr>
          <p:grpSpPr>
            <a:xfrm>
              <a:off x="6531074" y="4489450"/>
              <a:ext cx="1828800" cy="1524000"/>
              <a:chOff x="1066800" y="2057400"/>
              <a:chExt cx="1828800" cy="1524000"/>
            </a:xfrm>
          </p:grpSpPr>
          <p:sp>
            <p:nvSpPr>
              <p:cNvPr id="46" name="Rounded Rectangle 46"/>
              <p:cNvSpPr/>
              <p:nvPr/>
            </p:nvSpPr>
            <p:spPr>
              <a:xfrm>
                <a:off x="1066800" y="2057400"/>
                <a:ext cx="1828800" cy="15240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1800" dirty="0"/>
                  <a:t>Node</a:t>
                </a:r>
                <a:endParaRPr lang="en-US" sz="1800" dirty="0"/>
              </a:p>
            </p:txBody>
          </p:sp>
          <p:sp>
            <p:nvSpPr>
              <p:cNvPr id="47" name="Cloud 47"/>
              <p:cNvSpPr/>
              <p:nvPr/>
            </p:nvSpPr>
            <p:spPr>
              <a:xfrm>
                <a:off x="1219200" y="2222089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8" name="Cloud 48"/>
              <p:cNvSpPr/>
              <p:nvPr/>
            </p:nvSpPr>
            <p:spPr>
              <a:xfrm>
                <a:off x="1993490" y="2213482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9" name="Cloud 49"/>
              <p:cNvSpPr/>
              <p:nvPr/>
            </p:nvSpPr>
            <p:spPr>
              <a:xfrm>
                <a:off x="1219200" y="2711241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0" name="Cloud 50"/>
              <p:cNvSpPr/>
              <p:nvPr/>
            </p:nvSpPr>
            <p:spPr>
              <a:xfrm>
                <a:off x="2008238" y="2711241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43" name="Elbow Connector 52"/>
            <p:cNvCxnSpPr>
              <a:stCxn id="61" idx="2"/>
              <a:endCxn id="56" idx="2"/>
            </p:cNvCxnSpPr>
            <p:nvPr/>
          </p:nvCxnSpPr>
          <p:spPr>
            <a:xfrm rot="16200000" flipH="1">
              <a:off x="2637912" y="5051937"/>
              <a:ext cx="12700" cy="1923025"/>
            </a:xfrm>
            <a:prstGeom prst="bentConnector3">
              <a:avLst>
                <a:gd name="adj1" fmla="val 180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Elbow Connector 53"/>
            <p:cNvCxnSpPr>
              <a:stCxn id="56" idx="2"/>
              <a:endCxn id="51" idx="2"/>
            </p:cNvCxnSpPr>
            <p:nvPr/>
          </p:nvCxnSpPr>
          <p:spPr>
            <a:xfrm rot="16200000" flipH="1">
              <a:off x="4560937" y="5051937"/>
              <a:ext cx="12700" cy="1923025"/>
            </a:xfrm>
            <a:prstGeom prst="bentConnector3">
              <a:avLst>
                <a:gd name="adj1" fmla="val 180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Elbow Connector 56"/>
            <p:cNvCxnSpPr>
              <a:stCxn id="46" idx="2"/>
              <a:endCxn id="51" idx="2"/>
            </p:cNvCxnSpPr>
            <p:nvPr/>
          </p:nvCxnSpPr>
          <p:spPr>
            <a:xfrm rot="5400000">
              <a:off x="6483962" y="5051938"/>
              <a:ext cx="12700" cy="1923024"/>
            </a:xfrm>
            <a:prstGeom prst="bentConnector3">
              <a:avLst>
                <a:gd name="adj1" fmla="val 180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6" name="65 Conector curvado"/>
          <p:cNvCxnSpPr>
            <a:stCxn id="65" idx="3"/>
            <a:endCxn id="54" idx="3"/>
          </p:cNvCxnSpPr>
          <p:nvPr/>
        </p:nvCxnSpPr>
        <p:spPr>
          <a:xfrm rot="5400000" flipH="1" flipV="1">
            <a:off x="2876405" y="2603070"/>
            <a:ext cx="9525" cy="2161595"/>
          </a:xfrm>
          <a:prstGeom prst="curvedConnector3">
            <a:avLst>
              <a:gd name="adj1" fmla="val 1948772"/>
            </a:avLst>
          </a:prstGeom>
          <a:ln>
            <a:tailEnd type="triangle" w="lg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66 Conector curvado"/>
          <p:cNvCxnSpPr>
            <a:stCxn id="47" idx="3"/>
            <a:endCxn id="58" idx="3"/>
          </p:cNvCxnSpPr>
          <p:nvPr/>
        </p:nvCxnSpPr>
        <p:spPr>
          <a:xfrm rot="16200000" flipV="1">
            <a:off x="4227736" y="2229299"/>
            <a:ext cx="6429" cy="2172023"/>
          </a:xfrm>
          <a:prstGeom prst="curvedConnector3">
            <a:avLst>
              <a:gd name="adj1" fmla="val 2987238"/>
            </a:avLst>
          </a:prstGeom>
          <a:ln>
            <a:tailEnd type="triangle" w="lg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67 Conector curvado"/>
          <p:cNvCxnSpPr>
            <a:stCxn id="48" idx="0"/>
            <a:endCxn id="50" idx="0"/>
          </p:cNvCxnSpPr>
          <p:nvPr/>
        </p:nvCxnSpPr>
        <p:spPr>
          <a:xfrm>
            <a:off x="6079620" y="3421849"/>
            <a:ext cx="10429" cy="371771"/>
          </a:xfrm>
          <a:prstGeom prst="curvedConnector3">
            <a:avLst>
              <a:gd name="adj1" fmla="val 1747458"/>
            </a:avLst>
          </a:prstGeom>
          <a:ln>
            <a:tailEnd type="triangle" w="lg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53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A6FE50F2-1933-4704-B64F-C447B3E0257F}" type="slidenum">
              <a:rPr lang="en-US" smtClean="0"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6B900"/>
                </a:solidFill>
              </a:rPr>
              <a:t>MPI Receiving Data</a:t>
            </a:r>
            <a:endParaRPr lang="en-US" dirty="0">
              <a:solidFill>
                <a:srgbClr val="76B9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MPI_Recv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count, </a:t>
            </a:r>
            <a:r>
              <a:rPr lang="en-US" sz="18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datatype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source, </a:t>
            </a:r>
            <a:r>
              <a:rPr lang="en-US" sz="18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tag, </a:t>
            </a:r>
            <a:r>
              <a:rPr lang="en-US" sz="18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MPI_Comm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comm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MPI_Status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status)</a:t>
            </a:r>
          </a:p>
          <a:p>
            <a:pPr lvl="1"/>
            <a:r>
              <a:rPr lang="en-US" sz="1500" dirty="0" err="1">
                <a:solidFill>
                  <a:schemeClr val="accent2"/>
                </a:solidFill>
                <a:cs typeface="Consolas" pitchFamily="49" charset="0"/>
              </a:rPr>
              <a:t>Buf</a:t>
            </a:r>
            <a:r>
              <a:rPr lang="en-US" sz="1500" dirty="0">
                <a:cs typeface="Consolas" pitchFamily="49" charset="0"/>
              </a:rPr>
              <a:t>: Initial </a:t>
            </a:r>
            <a:r>
              <a:rPr lang="en-US" sz="1500" dirty="0">
                <a:cs typeface="Consolas" pitchFamily="49" charset="0"/>
              </a:rPr>
              <a:t>address of receive buffer (choice</a:t>
            </a:r>
            <a:r>
              <a:rPr lang="en-US" sz="1500" dirty="0">
                <a:cs typeface="Consolas" pitchFamily="49" charset="0"/>
              </a:rPr>
              <a:t>)</a:t>
            </a:r>
          </a:p>
          <a:p>
            <a:pPr lvl="1"/>
            <a:r>
              <a:rPr lang="en-US" sz="1500" dirty="0">
                <a:solidFill>
                  <a:schemeClr val="accent2"/>
                </a:solidFill>
                <a:cs typeface="Consolas" pitchFamily="49" charset="0"/>
              </a:rPr>
              <a:t>Count</a:t>
            </a:r>
            <a:r>
              <a:rPr lang="en-US" sz="1500" dirty="0">
                <a:cs typeface="Consolas" pitchFamily="49" charset="0"/>
              </a:rPr>
              <a:t>: Maximum </a:t>
            </a:r>
            <a:r>
              <a:rPr lang="en-US" sz="1500" dirty="0">
                <a:cs typeface="Consolas" pitchFamily="49" charset="0"/>
              </a:rPr>
              <a:t>number of elements in receive buffer (integer) </a:t>
            </a:r>
          </a:p>
          <a:p>
            <a:pPr lvl="1"/>
            <a:r>
              <a:rPr lang="en-US" sz="1500" dirty="0" err="1">
                <a:solidFill>
                  <a:schemeClr val="accent2"/>
                </a:solidFill>
                <a:cs typeface="Consolas" pitchFamily="49" charset="0"/>
              </a:rPr>
              <a:t>Datatype</a:t>
            </a:r>
            <a:r>
              <a:rPr lang="en-US" sz="1500" dirty="0">
                <a:cs typeface="Consolas" pitchFamily="49" charset="0"/>
              </a:rPr>
              <a:t>:</a:t>
            </a:r>
            <a:r>
              <a:rPr lang="en-US" sz="1500" dirty="0">
                <a:cs typeface="Consolas" pitchFamily="49" charset="0"/>
              </a:rPr>
              <a:t>	</a:t>
            </a:r>
            <a:r>
              <a:rPr lang="en-US" sz="1500" dirty="0" err="1">
                <a:cs typeface="Consolas" pitchFamily="49" charset="0"/>
              </a:rPr>
              <a:t>Datatype</a:t>
            </a:r>
            <a:r>
              <a:rPr lang="en-US" sz="1500" dirty="0">
                <a:cs typeface="Consolas" pitchFamily="49" charset="0"/>
              </a:rPr>
              <a:t> </a:t>
            </a:r>
            <a:r>
              <a:rPr lang="en-US" sz="1500" dirty="0">
                <a:cs typeface="Consolas" pitchFamily="49" charset="0"/>
              </a:rPr>
              <a:t>of each receive buffer element (handle) </a:t>
            </a:r>
          </a:p>
          <a:p>
            <a:pPr lvl="1"/>
            <a:r>
              <a:rPr lang="en-US" sz="1500" dirty="0">
                <a:solidFill>
                  <a:schemeClr val="accent2"/>
                </a:solidFill>
                <a:cs typeface="Consolas" pitchFamily="49" charset="0"/>
              </a:rPr>
              <a:t>Source</a:t>
            </a:r>
            <a:r>
              <a:rPr lang="en-US" sz="1500" dirty="0">
                <a:cs typeface="Consolas" pitchFamily="49" charset="0"/>
              </a:rPr>
              <a:t>: Rank </a:t>
            </a:r>
            <a:r>
              <a:rPr lang="en-US" sz="1500" dirty="0">
                <a:cs typeface="Consolas" pitchFamily="49" charset="0"/>
              </a:rPr>
              <a:t>of source (integer) </a:t>
            </a:r>
          </a:p>
          <a:p>
            <a:pPr lvl="1"/>
            <a:r>
              <a:rPr lang="en-US" sz="1500" dirty="0">
                <a:solidFill>
                  <a:schemeClr val="accent2"/>
                </a:solidFill>
                <a:cs typeface="Consolas" pitchFamily="49" charset="0"/>
              </a:rPr>
              <a:t>Tag</a:t>
            </a:r>
            <a:r>
              <a:rPr lang="en-US" sz="1500" dirty="0">
                <a:cs typeface="Consolas" pitchFamily="49" charset="0"/>
              </a:rPr>
              <a:t>: Message </a:t>
            </a:r>
            <a:r>
              <a:rPr lang="en-US" sz="1500" dirty="0">
                <a:cs typeface="Consolas" pitchFamily="49" charset="0"/>
              </a:rPr>
              <a:t>tag (integer) </a:t>
            </a:r>
          </a:p>
          <a:p>
            <a:pPr lvl="1"/>
            <a:r>
              <a:rPr lang="en-US" sz="1500" dirty="0" err="1">
                <a:solidFill>
                  <a:schemeClr val="accent2"/>
                </a:solidFill>
                <a:cs typeface="Consolas" pitchFamily="49" charset="0"/>
              </a:rPr>
              <a:t>Comm</a:t>
            </a:r>
            <a:r>
              <a:rPr lang="en-US" sz="1500" dirty="0">
                <a:cs typeface="Consolas" pitchFamily="49" charset="0"/>
              </a:rPr>
              <a:t>: Communicator </a:t>
            </a:r>
            <a:r>
              <a:rPr lang="en-US" sz="1500" dirty="0">
                <a:cs typeface="Consolas" pitchFamily="49" charset="0"/>
              </a:rPr>
              <a:t>(handle) </a:t>
            </a:r>
          </a:p>
          <a:p>
            <a:pPr lvl="1"/>
            <a:r>
              <a:rPr lang="en-US" sz="1500" dirty="0">
                <a:solidFill>
                  <a:schemeClr val="accent2"/>
                </a:solidFill>
                <a:cs typeface="Consolas" pitchFamily="49" charset="0"/>
              </a:rPr>
              <a:t>Status</a:t>
            </a:r>
            <a:r>
              <a:rPr lang="en-US" sz="1500" dirty="0">
                <a:cs typeface="Consolas" pitchFamily="49" charset="0"/>
              </a:rPr>
              <a:t>: Status object (Status)</a:t>
            </a:r>
            <a:endParaRPr lang="en-US" sz="1500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46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A6FE50F2-1933-4704-B64F-C447B3E0257F}" type="slidenum">
              <a:rPr lang="en-US" smtClean="0"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6B900"/>
                </a:solidFill>
              </a:rPr>
              <a:t>MPI Receiving Data</a:t>
            </a:r>
            <a:endParaRPr lang="en-US" dirty="0">
              <a:solidFill>
                <a:srgbClr val="76B9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MPI_Recv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count, </a:t>
            </a:r>
            <a:r>
              <a:rPr lang="en-US" sz="18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datatype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source, </a:t>
            </a:r>
            <a:r>
              <a:rPr lang="en-US" sz="18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tag, </a:t>
            </a:r>
            <a:r>
              <a:rPr lang="en-US" sz="18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MPI_Comm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comm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MPI_Status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status)</a:t>
            </a:r>
          </a:p>
          <a:p>
            <a:pPr lvl="1"/>
            <a:r>
              <a:rPr lang="en-US" sz="1500" dirty="0" err="1">
                <a:solidFill>
                  <a:schemeClr val="accent2"/>
                </a:solidFill>
                <a:cs typeface="Consolas" pitchFamily="49" charset="0"/>
              </a:rPr>
              <a:t>Buf</a:t>
            </a:r>
            <a:r>
              <a:rPr lang="en-US" sz="1500" dirty="0">
                <a:cs typeface="Consolas" pitchFamily="49" charset="0"/>
              </a:rPr>
              <a:t>: Initial </a:t>
            </a:r>
            <a:r>
              <a:rPr lang="en-US" sz="1500" dirty="0">
                <a:cs typeface="Consolas" pitchFamily="49" charset="0"/>
              </a:rPr>
              <a:t>address of receive buffer (choice</a:t>
            </a:r>
            <a:r>
              <a:rPr lang="en-US" sz="1500" dirty="0">
                <a:cs typeface="Consolas" pitchFamily="49" charset="0"/>
              </a:rPr>
              <a:t>)</a:t>
            </a:r>
          </a:p>
          <a:p>
            <a:pPr lvl="1"/>
            <a:r>
              <a:rPr lang="en-US" sz="1500" dirty="0">
                <a:solidFill>
                  <a:schemeClr val="accent2"/>
                </a:solidFill>
                <a:cs typeface="Consolas" pitchFamily="49" charset="0"/>
              </a:rPr>
              <a:t>Count</a:t>
            </a:r>
            <a:r>
              <a:rPr lang="en-US" sz="1500" dirty="0">
                <a:cs typeface="Consolas" pitchFamily="49" charset="0"/>
              </a:rPr>
              <a:t>: Maximum </a:t>
            </a:r>
            <a:r>
              <a:rPr lang="en-US" sz="1500" dirty="0">
                <a:cs typeface="Consolas" pitchFamily="49" charset="0"/>
              </a:rPr>
              <a:t>number of elements in receive buffer (integer) </a:t>
            </a:r>
          </a:p>
          <a:p>
            <a:pPr lvl="1"/>
            <a:r>
              <a:rPr lang="en-US" sz="1500" dirty="0" err="1">
                <a:solidFill>
                  <a:schemeClr val="accent2"/>
                </a:solidFill>
                <a:cs typeface="Consolas" pitchFamily="49" charset="0"/>
              </a:rPr>
              <a:t>Datatype</a:t>
            </a:r>
            <a:r>
              <a:rPr lang="en-US" sz="1500" dirty="0">
                <a:cs typeface="Consolas" pitchFamily="49" charset="0"/>
              </a:rPr>
              <a:t>:</a:t>
            </a:r>
            <a:r>
              <a:rPr lang="en-US" sz="1500" dirty="0">
                <a:cs typeface="Consolas" pitchFamily="49" charset="0"/>
              </a:rPr>
              <a:t>	</a:t>
            </a:r>
            <a:r>
              <a:rPr lang="en-US" sz="1500" dirty="0" err="1">
                <a:cs typeface="Consolas" pitchFamily="49" charset="0"/>
              </a:rPr>
              <a:t>Datatype</a:t>
            </a:r>
            <a:r>
              <a:rPr lang="en-US" sz="1500" dirty="0">
                <a:cs typeface="Consolas" pitchFamily="49" charset="0"/>
              </a:rPr>
              <a:t> </a:t>
            </a:r>
            <a:r>
              <a:rPr lang="en-US" sz="1500" dirty="0">
                <a:cs typeface="Consolas" pitchFamily="49" charset="0"/>
              </a:rPr>
              <a:t>of each receive buffer element (handle) </a:t>
            </a:r>
          </a:p>
          <a:p>
            <a:pPr lvl="1"/>
            <a:r>
              <a:rPr lang="en-US" sz="1500" dirty="0">
                <a:solidFill>
                  <a:schemeClr val="accent2"/>
                </a:solidFill>
                <a:cs typeface="Consolas" pitchFamily="49" charset="0"/>
              </a:rPr>
              <a:t>Source</a:t>
            </a:r>
            <a:r>
              <a:rPr lang="en-US" sz="1500" dirty="0">
                <a:cs typeface="Consolas" pitchFamily="49" charset="0"/>
              </a:rPr>
              <a:t>: Rank </a:t>
            </a:r>
            <a:r>
              <a:rPr lang="en-US" sz="1500" dirty="0">
                <a:cs typeface="Consolas" pitchFamily="49" charset="0"/>
              </a:rPr>
              <a:t>of source (integer) </a:t>
            </a:r>
          </a:p>
          <a:p>
            <a:pPr lvl="1"/>
            <a:r>
              <a:rPr lang="en-US" sz="1500" dirty="0">
                <a:solidFill>
                  <a:schemeClr val="accent2"/>
                </a:solidFill>
                <a:cs typeface="Consolas" pitchFamily="49" charset="0"/>
              </a:rPr>
              <a:t>Tag</a:t>
            </a:r>
            <a:r>
              <a:rPr lang="en-US" sz="1500" dirty="0">
                <a:cs typeface="Consolas" pitchFamily="49" charset="0"/>
              </a:rPr>
              <a:t>: Message </a:t>
            </a:r>
            <a:r>
              <a:rPr lang="en-US" sz="1500" dirty="0">
                <a:cs typeface="Consolas" pitchFamily="49" charset="0"/>
              </a:rPr>
              <a:t>tag (integer) </a:t>
            </a:r>
          </a:p>
          <a:p>
            <a:pPr lvl="1"/>
            <a:r>
              <a:rPr lang="en-US" sz="1500" dirty="0" err="1">
                <a:solidFill>
                  <a:schemeClr val="accent2"/>
                </a:solidFill>
                <a:cs typeface="Consolas" pitchFamily="49" charset="0"/>
              </a:rPr>
              <a:t>Comm</a:t>
            </a:r>
            <a:r>
              <a:rPr lang="en-US" sz="1500" dirty="0">
                <a:cs typeface="Consolas" pitchFamily="49" charset="0"/>
              </a:rPr>
              <a:t>: Communicator </a:t>
            </a:r>
            <a:r>
              <a:rPr lang="en-US" sz="1500" dirty="0">
                <a:cs typeface="Consolas" pitchFamily="49" charset="0"/>
              </a:rPr>
              <a:t>(handle) </a:t>
            </a:r>
          </a:p>
          <a:p>
            <a:pPr lvl="1"/>
            <a:r>
              <a:rPr lang="en-US" sz="1500" dirty="0">
                <a:solidFill>
                  <a:schemeClr val="accent2"/>
                </a:solidFill>
                <a:cs typeface="Consolas" pitchFamily="49" charset="0"/>
              </a:rPr>
              <a:t>Status</a:t>
            </a:r>
            <a:r>
              <a:rPr lang="en-US" sz="1500" dirty="0">
                <a:cs typeface="Consolas" pitchFamily="49" charset="0"/>
              </a:rPr>
              <a:t>: Status object (Status)</a:t>
            </a:r>
            <a:endParaRPr lang="en-US" sz="1500" dirty="0">
              <a:cs typeface="Consolas" pitchFamily="49" charset="0"/>
            </a:endParaRPr>
          </a:p>
        </p:txBody>
      </p:sp>
      <p:grpSp>
        <p:nvGrpSpPr>
          <p:cNvPr id="5" name="4 Grupo"/>
          <p:cNvGrpSpPr/>
          <p:nvPr/>
        </p:nvGrpSpPr>
        <p:grpSpPr>
          <a:xfrm>
            <a:off x="742793" y="3471453"/>
            <a:ext cx="5372413" cy="1143000"/>
            <a:chOff x="762000" y="4489450"/>
            <a:chExt cx="7597874" cy="1530350"/>
          </a:xfrm>
        </p:grpSpPr>
        <p:grpSp>
          <p:nvGrpSpPr>
            <p:cNvPr id="7" name="Group 14"/>
            <p:cNvGrpSpPr/>
            <p:nvPr/>
          </p:nvGrpSpPr>
          <p:grpSpPr>
            <a:xfrm>
              <a:off x="762000" y="4489450"/>
              <a:ext cx="1828800" cy="1524000"/>
              <a:chOff x="1066800" y="2057400"/>
              <a:chExt cx="1828800" cy="1524000"/>
            </a:xfrm>
          </p:grpSpPr>
          <p:sp>
            <p:nvSpPr>
              <p:cNvPr id="29" name="Rounded Rectangle 6"/>
              <p:cNvSpPr/>
              <p:nvPr/>
            </p:nvSpPr>
            <p:spPr>
              <a:xfrm>
                <a:off x="1066800" y="2057400"/>
                <a:ext cx="1828800" cy="15240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1800" dirty="0"/>
                  <a:t>Node</a:t>
                </a:r>
                <a:endParaRPr lang="en-US" sz="1800" dirty="0"/>
              </a:p>
            </p:txBody>
          </p:sp>
          <p:sp>
            <p:nvSpPr>
              <p:cNvPr id="30" name="Cloud 9"/>
              <p:cNvSpPr/>
              <p:nvPr/>
            </p:nvSpPr>
            <p:spPr>
              <a:xfrm>
                <a:off x="1219200" y="2222089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1" name="Cloud 10"/>
              <p:cNvSpPr/>
              <p:nvPr/>
            </p:nvSpPr>
            <p:spPr>
              <a:xfrm>
                <a:off x="1993490" y="2213482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2" name="Cloud 11"/>
              <p:cNvSpPr/>
              <p:nvPr/>
            </p:nvSpPr>
            <p:spPr>
              <a:xfrm>
                <a:off x="1219200" y="2711241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3" name="Cloud 12"/>
              <p:cNvSpPr/>
              <p:nvPr/>
            </p:nvSpPr>
            <p:spPr>
              <a:xfrm>
                <a:off x="2008238" y="2711241"/>
                <a:ext cx="609600" cy="331839"/>
              </a:xfrm>
              <a:prstGeom prst="cloud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8" name="Group 15"/>
            <p:cNvGrpSpPr/>
            <p:nvPr/>
          </p:nvGrpSpPr>
          <p:grpSpPr>
            <a:xfrm>
              <a:off x="2685025" y="4489450"/>
              <a:ext cx="1828800" cy="1524000"/>
              <a:chOff x="1066800" y="2057400"/>
              <a:chExt cx="1828800" cy="1524000"/>
            </a:xfrm>
          </p:grpSpPr>
          <p:sp>
            <p:nvSpPr>
              <p:cNvPr id="24" name="Rounded Rectangle 16"/>
              <p:cNvSpPr/>
              <p:nvPr/>
            </p:nvSpPr>
            <p:spPr>
              <a:xfrm>
                <a:off x="1066800" y="2057400"/>
                <a:ext cx="1828800" cy="15240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1800" dirty="0"/>
                  <a:t>Node</a:t>
                </a:r>
                <a:endParaRPr lang="en-US" sz="1800" dirty="0"/>
              </a:p>
            </p:txBody>
          </p:sp>
          <p:sp>
            <p:nvSpPr>
              <p:cNvPr id="25" name="Cloud 17"/>
              <p:cNvSpPr/>
              <p:nvPr/>
            </p:nvSpPr>
            <p:spPr>
              <a:xfrm>
                <a:off x="1219200" y="2222089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6" name="Cloud 18"/>
              <p:cNvSpPr/>
              <p:nvPr/>
            </p:nvSpPr>
            <p:spPr>
              <a:xfrm>
                <a:off x="1993490" y="2213482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7" name="Cloud 19"/>
              <p:cNvSpPr/>
              <p:nvPr/>
            </p:nvSpPr>
            <p:spPr>
              <a:xfrm>
                <a:off x="1219200" y="2711241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8" name="Cloud 20"/>
              <p:cNvSpPr/>
              <p:nvPr/>
            </p:nvSpPr>
            <p:spPr>
              <a:xfrm>
                <a:off x="2008238" y="2711241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9" name="Group 21"/>
            <p:cNvGrpSpPr/>
            <p:nvPr/>
          </p:nvGrpSpPr>
          <p:grpSpPr>
            <a:xfrm>
              <a:off x="4608050" y="4489450"/>
              <a:ext cx="1828800" cy="1524000"/>
              <a:chOff x="1066800" y="2057400"/>
              <a:chExt cx="1828800" cy="1524000"/>
            </a:xfrm>
          </p:grpSpPr>
          <p:sp>
            <p:nvSpPr>
              <p:cNvPr id="19" name="Rounded Rectangle 22"/>
              <p:cNvSpPr/>
              <p:nvPr/>
            </p:nvSpPr>
            <p:spPr>
              <a:xfrm>
                <a:off x="1066800" y="2057400"/>
                <a:ext cx="1828800" cy="15240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1800" dirty="0"/>
                  <a:t>Node</a:t>
                </a:r>
                <a:endParaRPr lang="en-US" sz="1800" dirty="0"/>
              </a:p>
            </p:txBody>
          </p:sp>
          <p:sp>
            <p:nvSpPr>
              <p:cNvPr id="20" name="Cloud 23"/>
              <p:cNvSpPr/>
              <p:nvPr/>
            </p:nvSpPr>
            <p:spPr>
              <a:xfrm>
                <a:off x="1219200" y="2222089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1" name="Cloud 24"/>
              <p:cNvSpPr/>
              <p:nvPr/>
            </p:nvSpPr>
            <p:spPr>
              <a:xfrm>
                <a:off x="1993490" y="2213482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2" name="Cloud 25"/>
              <p:cNvSpPr/>
              <p:nvPr/>
            </p:nvSpPr>
            <p:spPr>
              <a:xfrm>
                <a:off x="1219200" y="2711241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Cloud 26"/>
              <p:cNvSpPr/>
              <p:nvPr/>
            </p:nvSpPr>
            <p:spPr>
              <a:xfrm>
                <a:off x="2008238" y="2711241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0" name="Group 45"/>
            <p:cNvGrpSpPr/>
            <p:nvPr/>
          </p:nvGrpSpPr>
          <p:grpSpPr>
            <a:xfrm>
              <a:off x="6531074" y="4489450"/>
              <a:ext cx="1828800" cy="1524000"/>
              <a:chOff x="1066800" y="2057400"/>
              <a:chExt cx="1828800" cy="1524000"/>
            </a:xfrm>
          </p:grpSpPr>
          <p:sp>
            <p:nvSpPr>
              <p:cNvPr id="14" name="Rounded Rectangle 46"/>
              <p:cNvSpPr/>
              <p:nvPr/>
            </p:nvSpPr>
            <p:spPr>
              <a:xfrm>
                <a:off x="1066800" y="2057400"/>
                <a:ext cx="1828800" cy="15240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1800" dirty="0"/>
                  <a:t>Node</a:t>
                </a:r>
                <a:endParaRPr lang="en-US" sz="1800" dirty="0"/>
              </a:p>
            </p:txBody>
          </p:sp>
          <p:sp>
            <p:nvSpPr>
              <p:cNvPr id="15" name="Cloud 47"/>
              <p:cNvSpPr/>
              <p:nvPr/>
            </p:nvSpPr>
            <p:spPr>
              <a:xfrm>
                <a:off x="1219200" y="2222089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6" name="Cloud 48"/>
              <p:cNvSpPr/>
              <p:nvPr/>
            </p:nvSpPr>
            <p:spPr>
              <a:xfrm>
                <a:off x="1993490" y="2213482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7" name="Cloud 49"/>
              <p:cNvSpPr/>
              <p:nvPr/>
            </p:nvSpPr>
            <p:spPr>
              <a:xfrm>
                <a:off x="1219200" y="2711241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Cloud 50"/>
              <p:cNvSpPr/>
              <p:nvPr/>
            </p:nvSpPr>
            <p:spPr>
              <a:xfrm>
                <a:off x="2008238" y="2711241"/>
                <a:ext cx="609600" cy="331839"/>
              </a:xfrm>
              <a:prstGeom prst="cloud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11" name="Elbow Connector 52"/>
            <p:cNvCxnSpPr>
              <a:stCxn id="29" idx="2"/>
              <a:endCxn id="24" idx="2"/>
            </p:cNvCxnSpPr>
            <p:nvPr/>
          </p:nvCxnSpPr>
          <p:spPr>
            <a:xfrm rot="16200000" flipH="1">
              <a:off x="2637912" y="5051937"/>
              <a:ext cx="12700" cy="1923025"/>
            </a:xfrm>
            <a:prstGeom prst="bentConnector3">
              <a:avLst>
                <a:gd name="adj1" fmla="val 180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Elbow Connector 53"/>
            <p:cNvCxnSpPr>
              <a:stCxn id="24" idx="2"/>
              <a:endCxn id="19" idx="2"/>
            </p:cNvCxnSpPr>
            <p:nvPr/>
          </p:nvCxnSpPr>
          <p:spPr>
            <a:xfrm rot="16200000" flipH="1">
              <a:off x="4560937" y="5051937"/>
              <a:ext cx="12700" cy="1923025"/>
            </a:xfrm>
            <a:prstGeom prst="bentConnector3">
              <a:avLst>
                <a:gd name="adj1" fmla="val 180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Elbow Connector 56"/>
            <p:cNvCxnSpPr>
              <a:stCxn id="14" idx="2"/>
              <a:endCxn id="19" idx="2"/>
            </p:cNvCxnSpPr>
            <p:nvPr/>
          </p:nvCxnSpPr>
          <p:spPr>
            <a:xfrm rot="5400000">
              <a:off x="6483962" y="5051938"/>
              <a:ext cx="12700" cy="1923024"/>
            </a:xfrm>
            <a:prstGeom prst="bentConnector3">
              <a:avLst>
                <a:gd name="adj1" fmla="val 180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" name="33 Conector curvado"/>
          <p:cNvCxnSpPr>
            <a:stCxn id="33" idx="3"/>
            <a:endCxn id="22" idx="3"/>
          </p:cNvCxnSpPr>
          <p:nvPr/>
        </p:nvCxnSpPr>
        <p:spPr>
          <a:xfrm rot="5400000" flipH="1" flipV="1">
            <a:off x="2704799" y="2893172"/>
            <a:ext cx="12700" cy="2161596"/>
          </a:xfrm>
          <a:prstGeom prst="curvedConnector3">
            <a:avLst>
              <a:gd name="adj1" fmla="val 1911583"/>
            </a:avLst>
          </a:prstGeom>
          <a:ln>
            <a:tailEnd type="triangle" w="lg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34 Conector curvado"/>
          <p:cNvCxnSpPr>
            <a:stCxn id="15" idx="3"/>
            <a:endCxn id="26" idx="3"/>
          </p:cNvCxnSpPr>
          <p:nvPr/>
        </p:nvCxnSpPr>
        <p:spPr>
          <a:xfrm rot="16200000" flipV="1">
            <a:off x="4056131" y="2519402"/>
            <a:ext cx="6428" cy="2172023"/>
          </a:xfrm>
          <a:prstGeom prst="curvedConnector3">
            <a:avLst>
              <a:gd name="adj1" fmla="val 3876773"/>
            </a:avLst>
          </a:prstGeom>
          <a:ln>
            <a:tailEnd type="triangle" w="lg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35 Conector curvado"/>
          <p:cNvCxnSpPr>
            <a:stCxn id="16" idx="0"/>
            <a:endCxn id="18" idx="0"/>
          </p:cNvCxnSpPr>
          <p:nvPr/>
        </p:nvCxnSpPr>
        <p:spPr>
          <a:xfrm>
            <a:off x="5908015" y="3711952"/>
            <a:ext cx="10428" cy="371770"/>
          </a:xfrm>
          <a:prstGeom prst="curvedConnector3">
            <a:avLst>
              <a:gd name="adj1" fmla="val 2295618"/>
            </a:avLst>
          </a:prstGeom>
          <a:ln>
            <a:tailEnd type="triangle" w="lg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41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Vector Addition: Server Process (I)</a:t>
            </a:r>
            <a:endParaRPr lang="en-US" dirty="0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342900" y="914400"/>
            <a:ext cx="6172200" cy="31624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342900"/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data_server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(unsigned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vector_size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42900"/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num_nodes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– 1,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first_node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last_node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- 2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42900"/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num_bytes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vector_size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(float);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42900"/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float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input_a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input_b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0, *output = 0;</a:t>
            </a:r>
          </a:p>
          <a:p>
            <a:pPr defTabSz="342900"/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342900"/>
            <a:r>
              <a:rPr lang="en-US" sz="105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Set MPI Communication Size */</a:t>
            </a:r>
          </a:p>
          <a:p>
            <a:pPr defTabSz="342900"/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MPI_Comm_size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(MPI_COMM_WORLD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42900"/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342900"/>
            <a:r>
              <a:rPr lang="en-US" sz="105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Allocate input data */</a:t>
            </a:r>
            <a:endParaRPr lang="en-US" sz="105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42900"/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input_a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float *)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num_bytes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342900"/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input_b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 (float *)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num_bytes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42900"/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output = (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float *)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num_bytes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42900"/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input_a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== NULL ||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input_b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== NULL || output == NULL) {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42900"/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“Server </a:t>
            </a:r>
            <a:r>
              <a:rPr lang="en-US" sz="105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couldn't allocate memory\n"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342900"/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MPI_Abort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 MPI_COMM_WORLD, 1 );</a:t>
            </a:r>
          </a:p>
          <a:p>
            <a:pPr defTabSz="342900"/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42900"/>
            <a:r>
              <a:rPr lang="en-US" sz="105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Initialize input data */</a:t>
            </a:r>
            <a:endParaRPr lang="en-US" sz="105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42900"/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random_data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input_a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vector_size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10);</a:t>
            </a:r>
          </a:p>
          <a:p>
            <a:pPr defTabSz="342900"/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random_data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input_b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vector_size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, 1, 10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44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Vector Addition: Server Process (II)</a:t>
            </a:r>
            <a:endParaRPr lang="en-US" dirty="0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342900" y="914400"/>
            <a:ext cx="6172200" cy="3416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342900"/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Send data to compute nodes */</a:t>
            </a:r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42900"/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float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ptr_a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3429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ptr_b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3429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42900"/>
            <a:r>
              <a:rPr lang="en-US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process = 1; process &lt;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process++) {</a:t>
            </a:r>
          </a:p>
          <a:p>
            <a:pPr defTabSz="3429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ptr_a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vector_size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num_nodes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MPI_FLOAT, </a:t>
            </a:r>
          </a:p>
          <a:p>
            <a:pPr defTabSz="3429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process, DATA_DISTRIBUTE, MPI_COMM_WORLD);</a:t>
            </a:r>
          </a:p>
          <a:p>
            <a:pPr defTabSz="3429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ptr_a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vector_size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num_nodes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34290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429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ptr_b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vector_size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num_nodes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MPI_FLOAT, </a:t>
            </a:r>
          </a:p>
          <a:p>
            <a:pPr defTabSz="3429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process, DATA_DISTRIBUTE, MPI_COMM_WORLD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3429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ptr_b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vector_size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num_nodes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429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342900"/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342900"/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 for nodes to compute */</a:t>
            </a:r>
          </a:p>
          <a:p>
            <a:pPr defTabSz="3429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MPI_Barrier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(MPI_COMM_WORLD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34290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429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384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Vector Addition: Server Process (III)</a:t>
            </a:r>
            <a:endParaRPr lang="en-US" dirty="0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342900" y="914400"/>
            <a:ext cx="6172200" cy="36009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342900"/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Wait for previous communications */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MPI_Barrier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(MPI_COMM_WORLD);</a:t>
            </a:r>
          </a:p>
          <a:p>
            <a:pPr defTabSz="342900"/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342900"/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 output data */</a:t>
            </a:r>
          </a:p>
          <a:p>
            <a:pPr defTabSz="3429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status;</a:t>
            </a:r>
          </a:p>
          <a:p>
            <a:pPr defTabSz="3429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process = 0; process &lt;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num_nodes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process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429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(output + process 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num_points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num_nodes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3429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num_points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num_comp_nodes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MPI_REAL, process,</a:t>
            </a:r>
          </a:p>
          <a:p>
            <a:pPr defTabSz="3429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DATA_COLLECT, MPI_COMM_WORLD, &amp;status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3429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429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42900"/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 output data */</a:t>
            </a:r>
          </a:p>
          <a:p>
            <a:pPr defTabSz="3429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store_output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(output,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dimz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42900"/>
            <a:endParaRPr lang="en-US" sz="12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42900"/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Release resources */</a:t>
            </a:r>
          </a:p>
          <a:p>
            <a:pPr defTabSz="3429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free(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3429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free(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429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free(output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3429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391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Vector Addition: Compute Process (I)</a:t>
            </a:r>
            <a:endParaRPr lang="en-US" dirty="0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342900" y="914400"/>
            <a:ext cx="6172200" cy="36009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3429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compute_node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(unsigned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vector_size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429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3429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unsigned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num_bytes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vector_size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(float);</a:t>
            </a:r>
          </a:p>
          <a:p>
            <a:pPr defTabSz="3429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float 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*output;</a:t>
            </a:r>
          </a:p>
          <a:p>
            <a:pPr defTabSz="3429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status;</a:t>
            </a:r>
          </a:p>
          <a:p>
            <a:pPr defTabSz="34290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429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MPI_Comm_size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(MPI_COMM_WORLD, &amp;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3429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server_process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34290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42900"/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</a:t>
            </a:r>
            <a:r>
              <a:rPr lang="en-US" sz="12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host memory */</a:t>
            </a:r>
          </a:p>
          <a:p>
            <a:pPr defTabSz="3429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(float *)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num_bytes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3429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(float *)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num_bytes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429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output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(float *)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num_bytes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342900"/>
            <a:endParaRPr lang="en-US" sz="12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42900"/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Get the input data from server process */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429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vector_size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MPI_FLOAT,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server_process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3429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DATA_DISTRIBUTE, MPI_COMM_WORLD, &amp;status);</a:t>
            </a:r>
            <a:endParaRPr lang="en-US" sz="12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429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vector_size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MPI_FLOAT,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server_process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3429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DATA_DISTRIBUTE, MPI_COMM_WORLD, &amp;status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80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MPI Barriers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 MPI_Barrier (MPI_Comm comm)</a:t>
            </a:r>
          </a:p>
          <a:p>
            <a:pPr lvl="1"/>
            <a:r>
              <a:rPr lang="en-US" smtClean="0"/>
              <a:t>Comm: Communicator (handle)</a:t>
            </a:r>
          </a:p>
          <a:p>
            <a:pPr lvl="1"/>
            <a:endParaRPr lang="en-US" smtClean="0"/>
          </a:p>
          <a:p>
            <a:r>
              <a:rPr lang="en-US" smtClean="0"/>
              <a:t>Blocks the caller until all group members have called it; the call returns at any process only after all group members have entered the call.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9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MPI Barriers</a:t>
            </a:r>
            <a:endParaRPr lang="en-U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Wait until all other processes in the MPI group reach the same barrier</a:t>
            </a:r>
          </a:p>
          <a:p>
            <a:pPr lvl="1"/>
            <a:r>
              <a:rPr lang="en-US" smtClean="0"/>
              <a:t>All processes are executing Do_Stuff() </a:t>
            </a:r>
          </a:p>
          <a:p>
            <a:pPr lvl="1"/>
            <a:r>
              <a:rPr lang="en-US" smtClean="0"/>
              <a:t>Some processes reach the barrier</a:t>
            </a:r>
            <a:br>
              <a:rPr lang="en-US" smtClean="0"/>
            </a:br>
            <a:r>
              <a:rPr lang="en-US" smtClean="0"/>
              <a:t>and the wait in the barrier</a:t>
            </a:r>
            <a:br>
              <a:rPr lang="en-US" smtClean="0"/>
            </a:br>
            <a:r>
              <a:rPr lang="en-US" smtClean="0"/>
              <a:t>until all reach the barrier</a:t>
            </a:r>
            <a:endParaRPr lang="en-US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505374" y="3521101"/>
            <a:ext cx="1371600" cy="1143000"/>
            <a:chOff x="1066800" y="2057400"/>
            <a:chExt cx="1828800" cy="1524000"/>
          </a:xfrm>
        </p:grpSpPr>
        <p:sp>
          <p:nvSpPr>
            <p:cNvPr id="7" name="Rounded Rectangle 6"/>
            <p:cNvSpPr/>
            <p:nvPr/>
          </p:nvSpPr>
          <p:spPr>
            <a:xfrm>
              <a:off x="1066800" y="2057400"/>
              <a:ext cx="1828800" cy="1524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800" dirty="0"/>
                <a:t>Node</a:t>
              </a:r>
              <a:endParaRPr lang="en-US" sz="1800" dirty="0"/>
            </a:p>
          </p:txBody>
        </p:sp>
        <p:sp>
          <p:nvSpPr>
            <p:cNvPr id="10" name="Cloud 9"/>
            <p:cNvSpPr/>
            <p:nvPr/>
          </p:nvSpPr>
          <p:spPr>
            <a:xfrm>
              <a:off x="1219200" y="2222089"/>
              <a:ext cx="609600" cy="331839"/>
            </a:xfrm>
            <a:prstGeom prst="clou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Cloud 10"/>
            <p:cNvSpPr/>
            <p:nvPr/>
          </p:nvSpPr>
          <p:spPr>
            <a:xfrm>
              <a:off x="1993490" y="2213482"/>
              <a:ext cx="609600" cy="331839"/>
            </a:xfrm>
            <a:prstGeom prst="clou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Cloud 11"/>
            <p:cNvSpPr/>
            <p:nvPr/>
          </p:nvSpPr>
          <p:spPr>
            <a:xfrm>
              <a:off x="1219200" y="2711241"/>
              <a:ext cx="609600" cy="331839"/>
            </a:xfrm>
            <a:prstGeom prst="clou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Cloud 12"/>
            <p:cNvSpPr/>
            <p:nvPr/>
          </p:nvSpPr>
          <p:spPr>
            <a:xfrm>
              <a:off x="2008238" y="2711241"/>
              <a:ext cx="609600" cy="331839"/>
            </a:xfrm>
            <a:prstGeom prst="clou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947643" y="3521101"/>
            <a:ext cx="1371600" cy="1143000"/>
            <a:chOff x="1066800" y="2057400"/>
            <a:chExt cx="1828800" cy="1524000"/>
          </a:xfrm>
        </p:grpSpPr>
        <p:sp>
          <p:nvSpPr>
            <p:cNvPr id="17" name="Rounded Rectangle 16"/>
            <p:cNvSpPr/>
            <p:nvPr/>
          </p:nvSpPr>
          <p:spPr>
            <a:xfrm>
              <a:off x="1066800" y="2057400"/>
              <a:ext cx="1828800" cy="1524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800" dirty="0"/>
                <a:t>Node</a:t>
              </a:r>
              <a:endParaRPr lang="en-US" sz="1800" dirty="0"/>
            </a:p>
          </p:txBody>
        </p:sp>
        <p:sp>
          <p:nvSpPr>
            <p:cNvPr id="18" name="Cloud 17"/>
            <p:cNvSpPr/>
            <p:nvPr/>
          </p:nvSpPr>
          <p:spPr>
            <a:xfrm>
              <a:off x="1219200" y="2222089"/>
              <a:ext cx="609600" cy="331839"/>
            </a:xfrm>
            <a:prstGeom prst="clou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Cloud 18"/>
            <p:cNvSpPr/>
            <p:nvPr/>
          </p:nvSpPr>
          <p:spPr>
            <a:xfrm>
              <a:off x="1993490" y="2213482"/>
              <a:ext cx="609600" cy="331839"/>
            </a:xfrm>
            <a:prstGeom prst="clou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Cloud 19"/>
            <p:cNvSpPr/>
            <p:nvPr/>
          </p:nvSpPr>
          <p:spPr>
            <a:xfrm>
              <a:off x="1219200" y="2711241"/>
              <a:ext cx="609600" cy="331839"/>
            </a:xfrm>
            <a:prstGeom prst="clou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Cloud 20"/>
            <p:cNvSpPr/>
            <p:nvPr/>
          </p:nvSpPr>
          <p:spPr>
            <a:xfrm>
              <a:off x="2008238" y="2711241"/>
              <a:ext cx="609600" cy="331839"/>
            </a:xfrm>
            <a:prstGeom prst="clou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89912" y="3521101"/>
            <a:ext cx="1371600" cy="1143000"/>
            <a:chOff x="1066800" y="2057400"/>
            <a:chExt cx="1828800" cy="1524000"/>
          </a:xfrm>
        </p:grpSpPr>
        <p:sp>
          <p:nvSpPr>
            <p:cNvPr id="23" name="Rounded Rectangle 22"/>
            <p:cNvSpPr/>
            <p:nvPr/>
          </p:nvSpPr>
          <p:spPr>
            <a:xfrm>
              <a:off x="1066800" y="2057400"/>
              <a:ext cx="1828800" cy="1524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800" dirty="0"/>
                <a:t>Node</a:t>
              </a:r>
              <a:endParaRPr lang="en-US" sz="1800" dirty="0"/>
            </a:p>
          </p:txBody>
        </p:sp>
        <p:sp>
          <p:nvSpPr>
            <p:cNvPr id="24" name="Cloud 23"/>
            <p:cNvSpPr/>
            <p:nvPr/>
          </p:nvSpPr>
          <p:spPr>
            <a:xfrm>
              <a:off x="1219200" y="2222089"/>
              <a:ext cx="609600" cy="331839"/>
            </a:xfrm>
            <a:prstGeom prst="clou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Cloud 24"/>
            <p:cNvSpPr/>
            <p:nvPr/>
          </p:nvSpPr>
          <p:spPr>
            <a:xfrm>
              <a:off x="1993490" y="2213482"/>
              <a:ext cx="609600" cy="331839"/>
            </a:xfrm>
            <a:prstGeom prst="clou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Cloud 25"/>
            <p:cNvSpPr/>
            <p:nvPr/>
          </p:nvSpPr>
          <p:spPr>
            <a:xfrm>
              <a:off x="1219200" y="2711241"/>
              <a:ext cx="609600" cy="331839"/>
            </a:xfrm>
            <a:prstGeom prst="clou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Cloud 26"/>
            <p:cNvSpPr/>
            <p:nvPr/>
          </p:nvSpPr>
          <p:spPr>
            <a:xfrm>
              <a:off x="2008238" y="2711241"/>
              <a:ext cx="609600" cy="331839"/>
            </a:xfrm>
            <a:prstGeom prst="clou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832180" y="3521101"/>
            <a:ext cx="1371600" cy="1143000"/>
            <a:chOff x="1066800" y="2057400"/>
            <a:chExt cx="1828800" cy="1524000"/>
          </a:xfrm>
        </p:grpSpPr>
        <p:sp>
          <p:nvSpPr>
            <p:cNvPr id="47" name="Rounded Rectangle 46"/>
            <p:cNvSpPr/>
            <p:nvPr/>
          </p:nvSpPr>
          <p:spPr>
            <a:xfrm>
              <a:off x="1066800" y="2057400"/>
              <a:ext cx="1828800" cy="1524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800" dirty="0"/>
                <a:t>Node</a:t>
              </a:r>
              <a:endParaRPr lang="en-US" sz="1800" dirty="0"/>
            </a:p>
          </p:txBody>
        </p:sp>
        <p:sp>
          <p:nvSpPr>
            <p:cNvPr id="48" name="Cloud 47"/>
            <p:cNvSpPr/>
            <p:nvPr/>
          </p:nvSpPr>
          <p:spPr>
            <a:xfrm>
              <a:off x="1219200" y="2222089"/>
              <a:ext cx="609600" cy="331839"/>
            </a:xfrm>
            <a:prstGeom prst="clou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Cloud 48"/>
            <p:cNvSpPr/>
            <p:nvPr/>
          </p:nvSpPr>
          <p:spPr>
            <a:xfrm>
              <a:off x="1993490" y="2213482"/>
              <a:ext cx="609600" cy="331839"/>
            </a:xfrm>
            <a:prstGeom prst="clou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Cloud 49"/>
            <p:cNvSpPr/>
            <p:nvPr/>
          </p:nvSpPr>
          <p:spPr>
            <a:xfrm>
              <a:off x="1219200" y="2711241"/>
              <a:ext cx="609600" cy="331839"/>
            </a:xfrm>
            <a:prstGeom prst="clou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Cloud 50"/>
            <p:cNvSpPr/>
            <p:nvPr/>
          </p:nvSpPr>
          <p:spPr>
            <a:xfrm>
              <a:off x="2008238" y="2711241"/>
              <a:ext cx="609600" cy="331839"/>
            </a:xfrm>
            <a:prstGeom prst="clou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53" name="Elbow Connector 52"/>
          <p:cNvCxnSpPr>
            <a:stCxn id="7" idx="2"/>
            <a:endCxn id="17" idx="2"/>
          </p:cNvCxnSpPr>
          <p:nvPr/>
        </p:nvCxnSpPr>
        <p:spPr>
          <a:xfrm rot="16200000" flipH="1">
            <a:off x="1912308" y="3942966"/>
            <a:ext cx="9525" cy="1442269"/>
          </a:xfrm>
          <a:prstGeom prst="bentConnector3">
            <a:avLst>
              <a:gd name="adj1" fmla="val 180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7" idx="2"/>
            <a:endCxn id="23" idx="2"/>
          </p:cNvCxnSpPr>
          <p:nvPr/>
        </p:nvCxnSpPr>
        <p:spPr>
          <a:xfrm rot="16200000" flipH="1">
            <a:off x="3354577" y="3942966"/>
            <a:ext cx="9525" cy="1442269"/>
          </a:xfrm>
          <a:prstGeom prst="bentConnector3">
            <a:avLst>
              <a:gd name="adj1" fmla="val 180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47" idx="2"/>
            <a:endCxn id="23" idx="2"/>
          </p:cNvCxnSpPr>
          <p:nvPr/>
        </p:nvCxnSpPr>
        <p:spPr>
          <a:xfrm rot="5400000">
            <a:off x="4796846" y="3942967"/>
            <a:ext cx="9525" cy="1442268"/>
          </a:xfrm>
          <a:prstGeom prst="bentConnector3">
            <a:avLst>
              <a:gd name="adj1" fmla="val 180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4080473" y="1257300"/>
            <a:ext cx="224236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cs typeface="Consolas" pitchFamily="49" charset="0"/>
              </a:rPr>
              <a:t>Example Code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r>
              <a:rPr lang="en-US" sz="1800" dirty="0" err="1">
                <a:latin typeface="Consolas" pitchFamily="49" charset="0"/>
                <a:cs typeface="Consolas" pitchFamily="49" charset="0"/>
              </a:rPr>
              <a:t>Do_stuff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r>
              <a:rPr lang="en-US" sz="1800" dirty="0" err="1">
                <a:latin typeface="Consolas" pitchFamily="49" charset="0"/>
                <a:cs typeface="Consolas" pitchFamily="49" charset="0"/>
              </a:rPr>
              <a:t>MPI_Barrier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800" dirty="0">
              <a:solidFill>
                <a:schemeClr val="accent3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800" dirty="0" err="1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Do_more_stuff</a:t>
            </a:r>
            <a:r>
              <a:rPr lang="en-US" sz="18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s-ES" sz="1800" dirty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44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893" y="728143"/>
            <a:ext cx="6217920" cy="4023919"/>
          </a:xfrm>
        </p:spPr>
        <p:txBody>
          <a:bodyPr/>
          <a:lstStyle/>
          <a:p>
            <a:r>
              <a:rPr lang="en-US" dirty="0" smtClean="0"/>
              <a:t>To learn the basics of an MPI application</a:t>
            </a:r>
          </a:p>
          <a:p>
            <a:pPr lvl="1"/>
            <a:r>
              <a:rPr lang="en-US" dirty="0" smtClean="0"/>
              <a:t>Blue Waters, a supercomputer clusters with heterogeneous CPU-GPU nodes</a:t>
            </a:r>
          </a:p>
          <a:p>
            <a:pPr lvl="1"/>
            <a:r>
              <a:rPr lang="en-US" dirty="0" smtClean="0"/>
              <a:t>MPI initialization, message passing, and barrier synchronization API functions</a:t>
            </a:r>
          </a:p>
          <a:p>
            <a:pPr lvl="1"/>
            <a:r>
              <a:rPr lang="en-US" dirty="0" smtClean="0"/>
              <a:t>Vector addition example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682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Vector Addition: Compute Process (II)</a:t>
            </a:r>
            <a:endParaRPr lang="en-US" dirty="0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342900" y="914400"/>
            <a:ext cx="6172200" cy="3416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342900"/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Compute the partial vector addition */</a:t>
            </a:r>
          </a:p>
          <a:p>
            <a:pPr defTabSz="342900"/>
            <a:r>
              <a:rPr lang="en-US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vector_size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3429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output[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defTabSz="3429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34290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42900"/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Report to barrier after computation is done*/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429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MPI_Barrier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(MPI_COMM_WORLD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342900"/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3429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342900"/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 the 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 */</a:t>
            </a:r>
            <a:endParaRPr lang="en-US" sz="12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429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(output,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vector_size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MPI_FLOAT,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429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server_process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DATA_COLLECT, MPI_COMM_WORLD);</a:t>
            </a:r>
          </a:p>
          <a:p>
            <a:pPr defTabSz="3429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42900"/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Release memory 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defTabSz="3429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free(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3429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free(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3429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free(output);</a:t>
            </a:r>
          </a:p>
          <a:p>
            <a:pPr defTabSz="3429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073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/>
          <p:cNvSpPr>
            <a:spLocks noGrp="1"/>
          </p:cNvSpPr>
          <p:nvPr>
            <p:ph type="subTitle" idx="1"/>
          </p:nvPr>
        </p:nvSpPr>
        <p:spPr>
          <a:xfrm>
            <a:off x="281748" y="3550392"/>
            <a:ext cx="6286693" cy="461537"/>
          </a:xfrm>
        </p:spPr>
        <p:txBody>
          <a:bodyPr/>
          <a:lstStyle/>
          <a:p>
            <a:r>
              <a:rPr lang="en-US" dirty="0" smtClean="0"/>
              <a:t>The GPU Teaching Kit is licensed by NVIDIA and the University </a:t>
            </a:r>
            <a:r>
              <a:rPr lang="en-US" dirty="0"/>
              <a:t>of Illinois under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92D050"/>
                </a:solidFill>
                <a:hlinkClick r:id="rId2"/>
              </a:rPr>
              <a:t>Creative </a:t>
            </a:r>
            <a:r>
              <a:rPr lang="en-US" dirty="0">
                <a:solidFill>
                  <a:srgbClr val="92D050"/>
                </a:solidFill>
                <a:hlinkClick r:id="rId2"/>
              </a:rPr>
              <a:t>Commons Attribution-</a:t>
            </a:r>
            <a:r>
              <a:rPr lang="en-US" dirty="0" err="1">
                <a:solidFill>
                  <a:srgbClr val="92D050"/>
                </a:solidFill>
                <a:hlinkClick r:id="rId2"/>
              </a:rPr>
              <a:t>NonCommercial</a:t>
            </a:r>
            <a:r>
              <a:rPr lang="en-US" dirty="0">
                <a:solidFill>
                  <a:srgbClr val="92D050"/>
                </a:solidFill>
                <a:hlinkClick r:id="rId2"/>
              </a:rPr>
              <a:t> 4.0 International License.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1026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1813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08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85">
        <p:fade/>
      </p:transition>
    </mc:Choice>
    <mc:Fallback xmlns="">
      <p:transition spd="med" advTm="748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2" descr="C:\Users\jpb\AppData\Local\Microsoft\Windows\Temporary Internet Files\Content.Outlook\W1Q64ICI\bw-head-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94" y="1045336"/>
            <a:ext cx="61722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2" descr="C:\Users\jpb\AppData\Local\Microsoft\Windows\Temporary Internet Files\Content.Outlook\W1Q64ICI\bw-head-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75" y="1216786"/>
            <a:ext cx="61722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100" dirty="0">
                <a:ea typeface="ＭＳ Ｐゴシック" charset="0"/>
                <a:cs typeface="ＭＳ Ｐゴシック" charset="0"/>
              </a:rPr>
              <a:t>Blue Waters - Operational at Illinois since 3/2013</a:t>
            </a:r>
            <a:endParaRPr lang="en-US" sz="2100" dirty="0">
              <a:ea typeface="ＭＳ Ｐゴシック" charset="0"/>
              <a:cs typeface="ＭＳ Ｐゴシック" charset="0"/>
            </a:endParaRPr>
          </a:p>
        </p:txBody>
      </p:sp>
      <p:cxnSp>
        <p:nvCxnSpPr>
          <p:cNvPr id="28" name="Elbow Connector 27"/>
          <p:cNvCxnSpPr/>
          <p:nvPr/>
        </p:nvCxnSpPr>
        <p:spPr>
          <a:xfrm flipV="1">
            <a:off x="3135503" y="2441627"/>
            <a:ext cx="1832372" cy="213122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67525" y="2654749"/>
            <a:ext cx="0" cy="950119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310775" y="2026099"/>
            <a:ext cx="0" cy="858441"/>
          </a:xfrm>
          <a:prstGeom prst="line">
            <a:avLst/>
          </a:prstGeom>
          <a:ln w="1270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"/>
          <p:cNvGrpSpPr>
            <a:grpSpLocks/>
          </p:cNvGrpSpPr>
          <p:nvPr/>
        </p:nvGrpSpPr>
        <p:grpSpPr bwMode="auto">
          <a:xfrm>
            <a:off x="5082175" y="2655940"/>
            <a:ext cx="1394222" cy="1722834"/>
            <a:chOff x="6629400" y="3124202"/>
            <a:chExt cx="1859280" cy="2298131"/>
          </a:xfrm>
        </p:grpSpPr>
        <p:pic>
          <p:nvPicPr>
            <p:cNvPr id="32" name="Picture 2" descr="sonexion-cabinet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31242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120" descr="sonexion-cabinet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32766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121" descr="sonexion-cabinet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200" y="34290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22" descr="sonexion-cabinet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35814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123" descr="sonexion-cabinet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0" y="37338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24" descr="sonexion-cabinet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400" y="38862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125" descr="sonexion-cabinet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40386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126" descr="sonexion-cabinet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41910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127" descr="sonexion-cabinet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8600" y="43434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2" name="Group 129"/>
          <p:cNvGrpSpPr>
            <a:grpSpLocks/>
          </p:cNvGrpSpPr>
          <p:nvPr/>
        </p:nvGrpSpPr>
        <p:grpSpPr bwMode="auto">
          <a:xfrm>
            <a:off x="4739275" y="2770240"/>
            <a:ext cx="1394222" cy="1722834"/>
            <a:chOff x="6629400" y="3124202"/>
            <a:chExt cx="1859280" cy="2298131"/>
          </a:xfrm>
        </p:grpSpPr>
        <p:pic>
          <p:nvPicPr>
            <p:cNvPr id="43" name="Picture 130" descr="sonexion-cabinet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31242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131" descr="sonexion-cabinet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32766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Picture 132" descr="sonexion-cabinet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200" y="34290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Picture 133" descr="sonexion-cabinet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35814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134" descr="sonexion-cabinet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0" y="37338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135" descr="sonexion-cabinet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400" y="38862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Picture 136" descr="sonexion-cabinet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40386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137" descr="sonexion-cabinet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41910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138" descr="sonexion-cabinet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8600" y="43434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" name="TextBox 4"/>
          <p:cNvSpPr txBox="1">
            <a:spLocks noChangeArrowheads="1"/>
          </p:cNvSpPr>
          <p:nvPr/>
        </p:nvSpPr>
        <p:spPr bwMode="auto">
          <a:xfrm>
            <a:off x="5303631" y="4538318"/>
            <a:ext cx="14141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 err="1">
                <a:solidFill>
                  <a:schemeClr val="tx2"/>
                </a:solidFill>
                <a:latin typeface="+mj-lt"/>
              </a:rPr>
              <a:t>Sonexion</a:t>
            </a:r>
            <a:r>
              <a:rPr lang="en-US" sz="1200" b="1" dirty="0">
                <a:solidFill>
                  <a:schemeClr val="tx2"/>
                </a:solidFill>
                <a:latin typeface="+mj-lt"/>
              </a:rPr>
              <a:t>: </a:t>
            </a:r>
            <a:r>
              <a:rPr lang="en-US" sz="1200" b="1" dirty="0">
                <a:solidFill>
                  <a:schemeClr val="tx2"/>
                </a:solidFill>
                <a:latin typeface="+mj-lt"/>
              </a:rPr>
              <a:t>26 </a:t>
            </a:r>
            <a:r>
              <a:rPr lang="en-US" sz="1200" b="1" dirty="0">
                <a:solidFill>
                  <a:schemeClr val="tx2"/>
                </a:solidFill>
                <a:latin typeface="+mj-lt"/>
              </a:rPr>
              <a:t>PBs</a:t>
            </a:r>
          </a:p>
        </p:txBody>
      </p:sp>
      <p:sp>
        <p:nvSpPr>
          <p:cNvPr id="53" name="TextBox 128"/>
          <p:cNvSpPr txBox="1">
            <a:spLocks noChangeArrowheads="1"/>
          </p:cNvSpPr>
          <p:nvPr/>
        </p:nvSpPr>
        <p:spPr bwMode="auto">
          <a:xfrm>
            <a:off x="5790598" y="2329709"/>
            <a:ext cx="80021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 dirty="0">
                <a:latin typeface="+mj-lt"/>
              </a:rPr>
              <a:t>&gt;1 TB/sec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2624725" y="1854649"/>
            <a:ext cx="0" cy="800100"/>
          </a:xfrm>
          <a:prstGeom prst="line">
            <a:avLst/>
          </a:prstGeom>
          <a:ln w="254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2" descr="C:\Users\jpb\AppData\Local\Microsoft\Windows\Temporary Internet Files\Content.Outlook\W1Q64ICI\bw-head-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75" y="1388236"/>
            <a:ext cx="61722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149"/>
          <p:cNvSpPr txBox="1">
            <a:spLocks noChangeArrowheads="1"/>
          </p:cNvSpPr>
          <p:nvPr/>
        </p:nvSpPr>
        <p:spPr bwMode="auto">
          <a:xfrm>
            <a:off x="3060494" y="2931287"/>
            <a:ext cx="886781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 dirty="0">
                <a:solidFill>
                  <a:schemeClr val="tx2"/>
                </a:solidFill>
                <a:latin typeface="+mj-lt"/>
              </a:rPr>
              <a:t>100 GB/sec</a:t>
            </a:r>
          </a:p>
        </p:txBody>
      </p:sp>
      <p:pic>
        <p:nvPicPr>
          <p:cNvPr id="58" name="Picture 146" descr="GLIF_5-11_NA_2k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25" y="3510809"/>
            <a:ext cx="20574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Straight Connector 58"/>
          <p:cNvCxnSpPr/>
          <p:nvPr/>
        </p:nvCxnSpPr>
        <p:spPr>
          <a:xfrm>
            <a:off x="3024775" y="2738093"/>
            <a:ext cx="0" cy="622697"/>
          </a:xfrm>
          <a:prstGeom prst="line">
            <a:avLst/>
          </a:prstGeom>
          <a:ln w="254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174"/>
          <p:cNvSpPr>
            <a:spLocks noChangeArrowheads="1"/>
          </p:cNvSpPr>
          <p:nvPr/>
        </p:nvSpPr>
        <p:spPr bwMode="auto">
          <a:xfrm>
            <a:off x="1996075" y="2425911"/>
            <a:ext cx="1200150" cy="38413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70740" tIns="36990" rIns="70740" bIns="36990" anchor="ctr"/>
          <a:lstStyle/>
          <a:p>
            <a:pPr algn="ctr">
              <a:lnSpc>
                <a:spcPct val="93000"/>
              </a:lnSpc>
              <a:tabLst>
                <a:tab pos="0" algn="l"/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  <a:tab pos="3771900" algn="l"/>
                <a:tab pos="4114800" algn="l"/>
                <a:tab pos="4457700" algn="l"/>
                <a:tab pos="4800600" algn="l"/>
                <a:tab pos="5143500" algn="l"/>
                <a:tab pos="5486400" algn="l"/>
                <a:tab pos="5829300" algn="l"/>
                <a:tab pos="6172200" algn="l"/>
                <a:tab pos="6515100" algn="l"/>
                <a:tab pos="6858000" algn="l"/>
              </a:tabLst>
              <a:defRPr/>
            </a:pPr>
            <a:r>
              <a:rPr lang="en-GB" sz="825" b="1" dirty="0">
                <a:solidFill>
                  <a:srgbClr val="000000"/>
                </a:solidFill>
                <a:latin typeface="+mj-lt"/>
              </a:rPr>
              <a:t>10/40/100 Gb</a:t>
            </a:r>
          </a:p>
          <a:p>
            <a:pPr algn="ctr">
              <a:lnSpc>
                <a:spcPct val="93000"/>
              </a:lnSpc>
              <a:tabLst>
                <a:tab pos="0" algn="l"/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  <a:tab pos="3771900" algn="l"/>
                <a:tab pos="4114800" algn="l"/>
                <a:tab pos="4457700" algn="l"/>
                <a:tab pos="4800600" algn="l"/>
                <a:tab pos="5143500" algn="l"/>
                <a:tab pos="5486400" algn="l"/>
                <a:tab pos="5829300" algn="l"/>
                <a:tab pos="6172200" algn="l"/>
                <a:tab pos="6515100" algn="l"/>
                <a:tab pos="6858000" algn="l"/>
              </a:tabLst>
              <a:defRPr/>
            </a:pPr>
            <a:r>
              <a:rPr lang="en-GB" sz="825" b="1" dirty="0">
                <a:solidFill>
                  <a:srgbClr val="000000"/>
                </a:solidFill>
                <a:latin typeface="+mj-lt"/>
              </a:rPr>
              <a:t>Ethernet Switch</a:t>
            </a:r>
          </a:p>
        </p:txBody>
      </p:sp>
      <p:sp>
        <p:nvSpPr>
          <p:cNvPr id="61" name="TextBox 157"/>
          <p:cNvSpPr txBox="1">
            <a:spLocks noChangeArrowheads="1"/>
          </p:cNvSpPr>
          <p:nvPr/>
        </p:nvSpPr>
        <p:spPr bwMode="auto">
          <a:xfrm>
            <a:off x="2889044" y="4563322"/>
            <a:ext cx="18085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chemeClr val="tx2"/>
                </a:solidFill>
                <a:latin typeface="+mj-lt"/>
              </a:rPr>
              <a:t>Spectra Logic: </a:t>
            </a:r>
            <a:r>
              <a:rPr lang="en-US" sz="1200" b="1" dirty="0">
                <a:solidFill>
                  <a:schemeClr val="tx2"/>
                </a:solidFill>
                <a:latin typeface="+mj-lt"/>
              </a:rPr>
              <a:t>300 </a:t>
            </a:r>
            <a:r>
              <a:rPr lang="en-US" sz="1200" b="1" dirty="0">
                <a:solidFill>
                  <a:schemeClr val="tx2"/>
                </a:solidFill>
                <a:latin typeface="+mj-lt"/>
              </a:rPr>
              <a:t>PBs</a:t>
            </a:r>
          </a:p>
        </p:txBody>
      </p:sp>
      <p:sp>
        <p:nvSpPr>
          <p:cNvPr id="62" name="TextBox 158"/>
          <p:cNvSpPr txBox="1">
            <a:spLocks noChangeArrowheads="1"/>
          </p:cNvSpPr>
          <p:nvPr/>
        </p:nvSpPr>
        <p:spPr bwMode="auto">
          <a:xfrm>
            <a:off x="1174544" y="3045587"/>
            <a:ext cx="963725" cy="2539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 b="1" dirty="0">
                <a:solidFill>
                  <a:schemeClr val="tx2"/>
                </a:solidFill>
                <a:latin typeface="+mj-lt"/>
              </a:rPr>
              <a:t>120+ Gb/sec</a:t>
            </a:r>
          </a:p>
        </p:txBody>
      </p:sp>
      <p:sp>
        <p:nvSpPr>
          <p:cNvPr id="63" name="TextBox 159"/>
          <p:cNvSpPr txBox="1">
            <a:spLocks noChangeArrowheads="1"/>
          </p:cNvSpPr>
          <p:nvPr/>
        </p:nvSpPr>
        <p:spPr bwMode="auto">
          <a:xfrm>
            <a:off x="994264" y="4563322"/>
            <a:ext cx="5129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b="1" dirty="0">
                <a:solidFill>
                  <a:schemeClr val="tx2"/>
                </a:solidFill>
                <a:latin typeface="+mj-lt"/>
              </a:rPr>
              <a:t>WAN</a:t>
            </a:r>
          </a:p>
        </p:txBody>
      </p:sp>
      <p:sp>
        <p:nvSpPr>
          <p:cNvPr id="64" name="Rectangle 174"/>
          <p:cNvSpPr>
            <a:spLocks noChangeArrowheads="1"/>
          </p:cNvSpPr>
          <p:nvPr/>
        </p:nvSpPr>
        <p:spPr bwMode="auto">
          <a:xfrm>
            <a:off x="4856556" y="2322141"/>
            <a:ext cx="893198" cy="23800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70740" tIns="36990" rIns="70740" bIns="36990" anchor="ctr"/>
          <a:lstStyle/>
          <a:p>
            <a:pPr algn="ctr">
              <a:lnSpc>
                <a:spcPct val="93000"/>
              </a:lnSpc>
              <a:tabLst>
                <a:tab pos="0" algn="l"/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  <a:tab pos="3771900" algn="l"/>
                <a:tab pos="4114800" algn="l"/>
                <a:tab pos="4457700" algn="l"/>
                <a:tab pos="4800600" algn="l"/>
                <a:tab pos="5143500" algn="l"/>
                <a:tab pos="5486400" algn="l"/>
                <a:tab pos="5829300" algn="l"/>
                <a:tab pos="6172200" algn="l"/>
                <a:tab pos="6515100" algn="l"/>
                <a:tab pos="6858000" algn="l"/>
              </a:tabLst>
              <a:defRPr/>
            </a:pPr>
            <a:r>
              <a:rPr lang="en-GB" sz="825" b="1" dirty="0">
                <a:solidFill>
                  <a:srgbClr val="000000"/>
                </a:solidFill>
                <a:latin typeface="+mj-lt"/>
              </a:rPr>
              <a:t>IB Switch</a:t>
            </a:r>
          </a:p>
        </p:txBody>
      </p:sp>
      <p:pic>
        <p:nvPicPr>
          <p:cNvPr id="2" name="Picture 1" descr="SpectraLogic_T-FinityTapeLibrary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744" y="3216724"/>
            <a:ext cx="1714500" cy="13414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7617" y="2146992"/>
            <a:ext cx="1601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12.5 PF</a:t>
            </a:r>
          </a:p>
          <a:p>
            <a:pPr algn="ctr"/>
            <a:r>
              <a:rPr lang="en-US" sz="1800" b="1" dirty="0"/>
              <a:t>1.6 PB DRAM</a:t>
            </a:r>
          </a:p>
          <a:p>
            <a:pPr algn="ctr"/>
            <a:r>
              <a:rPr lang="en-US" sz="1800" b="1" dirty="0"/>
              <a:t>$250M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9296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4"/>
          <p:cNvSpPr>
            <a:spLocks noGrp="1"/>
          </p:cNvSpPr>
          <p:nvPr>
            <p:ph type="title"/>
          </p:nvPr>
        </p:nvSpPr>
        <p:spPr>
          <a:xfrm>
            <a:off x="285750" y="318929"/>
            <a:ext cx="6286500" cy="383182"/>
          </a:xfrm>
        </p:spPr>
        <p:txBody>
          <a:bodyPr/>
          <a:lstStyle/>
          <a:p>
            <a:r>
              <a:rPr lang="en-US" sz="2100" dirty="0">
                <a:solidFill>
                  <a:srgbClr val="76B900"/>
                </a:solidFill>
                <a:ea typeface="ＭＳ Ｐゴシック" charset="0"/>
                <a:cs typeface="ＭＳ Ｐゴシック" charset="0"/>
              </a:rPr>
              <a:t>Cray </a:t>
            </a:r>
            <a:r>
              <a:rPr lang="en-US" sz="2100" b="1" dirty="0">
                <a:solidFill>
                  <a:srgbClr val="76B900"/>
                </a:solidFill>
                <a:ea typeface="ＭＳ Ｐゴシック" charset="0"/>
                <a:cs typeface="ＭＳ Ｐゴシック" charset="0"/>
              </a:rPr>
              <a:t>XE6</a:t>
            </a:r>
            <a:r>
              <a:rPr lang="en-US" sz="2100" dirty="0">
                <a:solidFill>
                  <a:srgbClr val="76B9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100" dirty="0" smtClean="0">
                <a:solidFill>
                  <a:srgbClr val="76B900"/>
                </a:solidFill>
                <a:ea typeface="ＭＳ Ｐゴシック" charset="0"/>
                <a:cs typeface="ＭＳ Ｐゴシック" charset="0"/>
              </a:rPr>
              <a:t>Dual Socket Nodes</a:t>
            </a:r>
            <a:endParaRPr lang="en-US" sz="2100" dirty="0">
              <a:solidFill>
                <a:srgbClr val="76B9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0482" name="Content Placeholder 5"/>
          <p:cNvSpPr>
            <a:spLocks noGrp="1"/>
          </p:cNvSpPr>
          <p:nvPr>
            <p:ph idx="1"/>
          </p:nvPr>
        </p:nvSpPr>
        <p:spPr>
          <a:xfrm>
            <a:off x="3653901" y="869421"/>
            <a:ext cx="3143250" cy="3639051"/>
          </a:xfrm>
        </p:spPr>
        <p:txBody>
          <a:bodyPr/>
          <a:lstStyle/>
          <a:p>
            <a:r>
              <a:rPr lang="en-US" sz="1800" dirty="0" smtClean="0">
                <a:latin typeface="Times New Roman" charset="0"/>
                <a:ea typeface="ＭＳ Ｐゴシック" charset="0"/>
              </a:rPr>
              <a:t>Two </a:t>
            </a:r>
            <a:r>
              <a:rPr lang="en-US" sz="1800" dirty="0">
                <a:latin typeface="Times New Roman" charset="0"/>
                <a:ea typeface="ＭＳ Ｐゴシック" charset="0"/>
              </a:rPr>
              <a:t>AMD </a:t>
            </a:r>
            <a:r>
              <a:rPr lang="en-US" sz="1800" dirty="0" err="1">
                <a:latin typeface="Times New Roman" charset="0"/>
                <a:ea typeface="ＭＳ Ｐゴシック" charset="0"/>
              </a:rPr>
              <a:t>Interlagos</a:t>
            </a:r>
            <a:r>
              <a:rPr lang="en-US" sz="1800" dirty="0">
                <a:latin typeface="Times New Roman" charset="0"/>
                <a:ea typeface="ＭＳ Ｐゴシック" charset="0"/>
              </a:rPr>
              <a:t> </a:t>
            </a:r>
            <a:r>
              <a:rPr lang="en-US" sz="1800" dirty="0">
                <a:latin typeface="Times New Roman" charset="0"/>
                <a:ea typeface="ＭＳ Ｐゴシック" charset="0"/>
              </a:rPr>
              <a:t>chips</a:t>
            </a:r>
          </a:p>
          <a:p>
            <a:pPr lvl="1"/>
            <a:r>
              <a:rPr lang="en-US" sz="1500" dirty="0">
                <a:latin typeface="Times New Roman" charset="0"/>
                <a:ea typeface="ＭＳ Ｐゴシック" charset="0"/>
              </a:rPr>
              <a:t>16 core modules, 64 </a:t>
            </a:r>
            <a:r>
              <a:rPr lang="en-US" sz="1500" dirty="0">
                <a:latin typeface="Times New Roman" charset="0"/>
                <a:ea typeface="ＭＳ Ｐゴシック" charset="0"/>
              </a:rPr>
              <a:t>threads</a:t>
            </a:r>
          </a:p>
          <a:p>
            <a:pPr lvl="1"/>
            <a:r>
              <a:rPr lang="en-US" sz="1500" dirty="0">
                <a:latin typeface="Times New Roman" charset="0"/>
                <a:ea typeface="ＭＳ Ｐゴシック" charset="0"/>
              </a:rPr>
              <a:t>313 GFs peak </a:t>
            </a:r>
            <a:r>
              <a:rPr lang="en-US" sz="1500" dirty="0">
                <a:latin typeface="Times New Roman" charset="0"/>
                <a:ea typeface="ＭＳ Ｐゴシック" charset="0"/>
              </a:rPr>
              <a:t>performance</a:t>
            </a:r>
          </a:p>
          <a:p>
            <a:pPr lvl="1"/>
            <a:r>
              <a:rPr lang="en-US" sz="1500" dirty="0">
                <a:latin typeface="Times New Roman" charset="0"/>
                <a:ea typeface="ＭＳ Ｐゴシック" charset="0"/>
              </a:rPr>
              <a:t>64 GBs </a:t>
            </a:r>
            <a:r>
              <a:rPr lang="en-US" sz="1500" dirty="0">
                <a:latin typeface="Times New Roman" charset="0"/>
                <a:ea typeface="ＭＳ Ｐゴシック" charset="0"/>
              </a:rPr>
              <a:t>memory</a:t>
            </a:r>
          </a:p>
          <a:p>
            <a:pPr lvl="2"/>
            <a:r>
              <a:rPr lang="en-US" sz="1267" dirty="0">
                <a:latin typeface="Times New Roman" charset="0"/>
                <a:ea typeface="ＭＳ Ｐゴシック" charset="0"/>
              </a:rPr>
              <a:t>102 </a:t>
            </a:r>
            <a:r>
              <a:rPr lang="en-US" sz="1267" dirty="0">
                <a:latin typeface="Times New Roman" charset="0"/>
                <a:ea typeface="ＭＳ Ｐゴシック" charset="0"/>
              </a:rPr>
              <a:t>GB/sec memory </a:t>
            </a:r>
            <a:r>
              <a:rPr lang="en-US" sz="1267" dirty="0" smtClean="0">
                <a:latin typeface="Times New Roman" charset="0"/>
                <a:ea typeface="ＭＳ Ｐゴシック" charset="0"/>
              </a:rPr>
              <a:t>bandwidth</a:t>
            </a:r>
          </a:p>
          <a:p>
            <a:pPr lvl="2"/>
            <a:endParaRPr lang="en-US" sz="1267" dirty="0">
              <a:latin typeface="Times New Roman" charset="0"/>
              <a:ea typeface="ＭＳ Ｐゴシック" charset="0"/>
            </a:endParaRPr>
          </a:p>
          <a:p>
            <a:r>
              <a:rPr lang="en-US" sz="1800" dirty="0">
                <a:latin typeface="Times New Roman" charset="0"/>
                <a:ea typeface="ＭＳ Ｐゴシック" charset="0"/>
              </a:rPr>
              <a:t>Gemini Interconnect</a:t>
            </a:r>
          </a:p>
          <a:p>
            <a:pPr lvl="1"/>
            <a:r>
              <a:rPr lang="en-US" sz="1500" dirty="0">
                <a:latin typeface="Times New Roman" charset="0"/>
                <a:ea typeface="ＭＳ Ｐゴシック" charset="0"/>
              </a:rPr>
              <a:t>Router chip &amp; network interface</a:t>
            </a:r>
          </a:p>
          <a:p>
            <a:pPr lvl="1"/>
            <a:r>
              <a:rPr lang="en-US" sz="1500" dirty="0">
                <a:latin typeface="Times New Roman" charset="0"/>
                <a:ea typeface="ＭＳ Ｐゴシック" charset="0"/>
              </a:rPr>
              <a:t>Injection Bandwidth (peak)</a:t>
            </a:r>
          </a:p>
          <a:p>
            <a:pPr lvl="2"/>
            <a:r>
              <a:rPr lang="en-US" sz="1267" dirty="0">
                <a:latin typeface="Times New Roman" charset="0"/>
                <a:ea typeface="ＭＳ Ｐゴシック" charset="0"/>
              </a:rPr>
              <a:t>9.6 GB/sec per </a:t>
            </a:r>
            <a:r>
              <a:rPr lang="en-US" sz="1267" dirty="0">
                <a:latin typeface="Times New Roman" charset="0"/>
                <a:ea typeface="ＭＳ Ｐゴシック" charset="0"/>
              </a:rPr>
              <a:t>direction</a:t>
            </a:r>
            <a:endParaRPr lang="en-US" sz="1267" dirty="0">
              <a:latin typeface="Times New Roman" charset="0"/>
              <a:ea typeface="ＭＳ Ｐゴシック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95992" y="1568999"/>
            <a:ext cx="3141220" cy="2151582"/>
            <a:chOff x="457200" y="2162468"/>
            <a:chExt cx="4188293" cy="2868776"/>
          </a:xfrm>
        </p:grpSpPr>
        <p:pic>
          <p:nvPicPr>
            <p:cNvPr id="28" name="Picture 10" descr="C:\Documents and Settings\jcissell\Desktop\icons for jeff ppt\pipes\0a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6362" y="3133161"/>
              <a:ext cx="886494" cy="715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10" descr="C:\Documents and Settings\jcissell\Desktop\icons for jeff ppt\pipes\0a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9638" y="3302762"/>
              <a:ext cx="886494" cy="715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0" name="Group 74"/>
            <p:cNvGrpSpPr>
              <a:grpSpLocks/>
            </p:cNvGrpSpPr>
            <p:nvPr/>
          </p:nvGrpSpPr>
          <p:grpSpPr bwMode="auto">
            <a:xfrm>
              <a:off x="4171574" y="2162468"/>
              <a:ext cx="473919" cy="682011"/>
              <a:chOff x="7848600" y="838200"/>
              <a:chExt cx="815407" cy="1171592"/>
            </a:xfrm>
          </p:grpSpPr>
          <p:pic>
            <p:nvPicPr>
              <p:cNvPr id="31" name="Picture 5" descr="C:\Documents and Settings\jcissell\Desktop\ram2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48754" y="838200"/>
                <a:ext cx="415253" cy="11715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" name="Picture 10" descr="C:\Documents and Settings\jcissell\Desktop\New Folder (2)\pipe_00b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8600" y="1419827"/>
                <a:ext cx="609600" cy="408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3" name="Group 71"/>
            <p:cNvGrpSpPr>
              <a:grpSpLocks/>
            </p:cNvGrpSpPr>
            <p:nvPr/>
          </p:nvGrpSpPr>
          <p:grpSpPr bwMode="auto">
            <a:xfrm>
              <a:off x="4171574" y="2872144"/>
              <a:ext cx="463094" cy="682011"/>
              <a:chOff x="7924800" y="2057400"/>
              <a:chExt cx="795005" cy="1171592"/>
            </a:xfrm>
          </p:grpSpPr>
          <p:pic>
            <p:nvPicPr>
              <p:cNvPr id="34" name="Picture 5" descr="C:\Documents and Settings\jcissell\Desktop\ram2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4552" y="2057400"/>
                <a:ext cx="415253" cy="11715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" name="Picture 10" descr="C:\Documents and Settings\jcissell\Desktop\New Folder (2)\pipe_00b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24800" y="2590800"/>
                <a:ext cx="609600" cy="408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6" name="Picture 3" descr="\\inside.us.cray.com\DavWWWRoot\depts\marketing\Cray Image Library\Cray Clip Art\PowerPoint Architecture pieces\2amdr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090" y="2971980"/>
              <a:ext cx="930999" cy="654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7" name="Group 114"/>
            <p:cNvGrpSpPr>
              <a:grpSpLocks/>
            </p:cNvGrpSpPr>
            <p:nvPr/>
          </p:nvGrpSpPr>
          <p:grpSpPr bwMode="auto">
            <a:xfrm>
              <a:off x="3684423" y="2695326"/>
              <a:ext cx="311536" cy="398141"/>
              <a:chOff x="3124200" y="1295400"/>
              <a:chExt cx="536466" cy="685028"/>
            </a:xfrm>
          </p:grpSpPr>
          <p:pic>
            <p:nvPicPr>
              <p:cNvPr id="38" name="Picture 7" descr="C:\Documents and Settings\jcissell\Desktop\icons for jeff ppt\gary bar 2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68089" y="1295400"/>
                <a:ext cx="192577" cy="652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" name="Picture 7" descr="C:\Documents and Settings\jcissell\Desktop\icons for jeff ppt\gary bar 2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24200" y="1328415"/>
                <a:ext cx="192577" cy="652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40" name="Picture 11" descr="C:\Documents and Settings\jcissell\Desktop\icons for jeff ppt\pipes\00b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5404" y="3282313"/>
              <a:ext cx="903333" cy="295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5" descr="C:\Documents and Settings\jcissell\Desktop\icons for jeff ppt\blue bar 3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0832" y="3667222"/>
              <a:ext cx="1235318" cy="405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2" name="Group 71"/>
            <p:cNvGrpSpPr>
              <a:grpSpLocks/>
            </p:cNvGrpSpPr>
            <p:nvPr/>
          </p:nvGrpSpPr>
          <p:grpSpPr bwMode="auto">
            <a:xfrm>
              <a:off x="2232594" y="3942673"/>
              <a:ext cx="665172" cy="1088571"/>
              <a:chOff x="4267200" y="1219200"/>
              <a:chExt cx="1143000" cy="1871033"/>
            </a:xfrm>
          </p:grpSpPr>
          <p:pic>
            <p:nvPicPr>
              <p:cNvPr id="43" name="Picture 4" descr="C:\Documents and Settings\jcissell\Desktop\icons for jeff ppt\blue bar 2.pn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67200" y="1295400"/>
                <a:ext cx="457200" cy="17948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4" name="Picture 4" descr="C:\Documents and Settings\jcissell\Desktop\icons for jeff ppt\blue bar 2.pn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3000" y="1219200"/>
                <a:ext cx="457200" cy="17948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45" name="Picture 2" descr="C:\WORK\powerpoint\art\chip and pipe icons and art\chips\gemini2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3124741"/>
              <a:ext cx="1226898" cy="132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6" name="Group 120"/>
            <p:cNvGrpSpPr>
              <a:grpSpLocks/>
            </p:cNvGrpSpPr>
            <p:nvPr/>
          </p:nvGrpSpPr>
          <p:grpSpPr bwMode="auto">
            <a:xfrm>
              <a:off x="457200" y="2619548"/>
              <a:ext cx="1685181" cy="1462655"/>
              <a:chOff x="2362200" y="609600"/>
              <a:chExt cx="2895600" cy="2514600"/>
            </a:xfrm>
          </p:grpSpPr>
          <p:pic>
            <p:nvPicPr>
              <p:cNvPr id="47" name="Picture 11" descr="C:\Documents and Settings\jcissell\Desktop\icons for jeff ppt\pipes\00b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06444" y="2082001"/>
                <a:ext cx="1551356" cy="5087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8" name="Picture 3" descr="\\inside.us.cray.com\DavWWWRoot\depts\marketing\Cray Image Library\Cray Clip Art\PowerPoint Architecture pieces\2amdr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5600" y="1847335"/>
                <a:ext cx="1600200" cy="1124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9" name="Group 96"/>
              <p:cNvGrpSpPr>
                <a:grpSpLocks/>
              </p:cNvGrpSpPr>
              <p:nvPr/>
            </p:nvGrpSpPr>
            <p:grpSpPr bwMode="auto">
              <a:xfrm>
                <a:off x="3429000" y="1372372"/>
                <a:ext cx="536466" cy="685028"/>
                <a:chOff x="3124200" y="1219200"/>
                <a:chExt cx="536466" cy="685028"/>
              </a:xfrm>
            </p:grpSpPr>
            <p:pic>
              <p:nvPicPr>
                <p:cNvPr id="60" name="Picture 7" descr="C:\Documents and Settings\jcissell\Desktop\icons for jeff ppt\gary bar 2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68089" y="1219200"/>
                  <a:ext cx="192577" cy="6520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1" name="Picture 7" descr="C:\Documents and Settings\jcissell\Desktop\icons for jeff ppt\gary bar 2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24200" y="1252215"/>
                  <a:ext cx="192577" cy="6520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50" name="Picture 3" descr="\\inside.us.cray.com\DavWWWRoot\depts\marketing\Cray Image Library\Cray Clip Art\PowerPoint Architecture pieces\2amdr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5600" y="609600"/>
                <a:ext cx="1600200" cy="1124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4" name="Group 98"/>
              <p:cNvGrpSpPr>
                <a:grpSpLocks/>
              </p:cNvGrpSpPr>
              <p:nvPr/>
            </p:nvGrpSpPr>
            <p:grpSpPr bwMode="auto">
              <a:xfrm>
                <a:off x="2362200" y="1952607"/>
                <a:ext cx="685800" cy="1171593"/>
                <a:chOff x="2362200" y="1876407"/>
                <a:chExt cx="685800" cy="1171593"/>
              </a:xfrm>
            </p:grpSpPr>
            <p:pic>
              <p:nvPicPr>
                <p:cNvPr id="58" name="Picture 10" descr="C:\Documents and Settings\jcissell\Desktop\New Folder (2)\pipe_00b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38400" y="2314810"/>
                  <a:ext cx="609600" cy="4089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9" name="Picture 5" descr="C:\Documents and Settings\jcissell\Desktop\ram2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62200" y="1876407"/>
                  <a:ext cx="415254" cy="11715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5" name="Group 99"/>
              <p:cNvGrpSpPr>
                <a:grpSpLocks/>
              </p:cNvGrpSpPr>
              <p:nvPr/>
            </p:nvGrpSpPr>
            <p:grpSpPr bwMode="auto">
              <a:xfrm>
                <a:off x="2362200" y="685800"/>
                <a:ext cx="685800" cy="1171593"/>
                <a:chOff x="2362200" y="685800"/>
                <a:chExt cx="685800" cy="1171593"/>
              </a:xfrm>
            </p:grpSpPr>
            <p:pic>
              <p:nvPicPr>
                <p:cNvPr id="56" name="Picture 10" descr="C:\Documents and Settings\jcissell\Desktop\New Folder (2)\pipe_00b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38400" y="1143000"/>
                  <a:ext cx="609600" cy="4089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7" name="Picture 5" descr="C:\Documents and Settings\jcissell\Desktop\ram2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62200" y="685800"/>
                  <a:ext cx="415254" cy="11715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62" name="Picture 10" descr="C:\Documents and Settings\jcissell\Desktop\icons for jeff ppt\pipes\0a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7454" y="4100245"/>
              <a:ext cx="886494" cy="715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Picture 10" descr="C:\Documents and Settings\jcissell\Desktop\icons for jeff ppt\pipes\0a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7694" y="4026872"/>
              <a:ext cx="886494" cy="715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" name="Picture 5" descr="C:\Documents and Settings\jcissell\Desktop\icons for jeff ppt\blue bar 3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511" y="3977555"/>
              <a:ext cx="1235318" cy="405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5" name="Group 70"/>
            <p:cNvGrpSpPr>
              <a:grpSpLocks/>
            </p:cNvGrpSpPr>
            <p:nvPr/>
          </p:nvGrpSpPr>
          <p:grpSpPr bwMode="auto">
            <a:xfrm>
              <a:off x="2232594" y="2238247"/>
              <a:ext cx="665172" cy="1088572"/>
              <a:chOff x="4267200" y="1295400"/>
              <a:chExt cx="1143000" cy="1871033"/>
            </a:xfrm>
          </p:grpSpPr>
          <p:pic>
            <p:nvPicPr>
              <p:cNvPr id="66" name="Picture 4" descr="C:\Documents and Settings\jcissell\Desktop\icons for jeff ppt\blue bar 2.pn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67200" y="1371600"/>
                <a:ext cx="457200" cy="17948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7" name="Picture 4" descr="C:\Documents and Settings\jcissell\Desktop\icons for jeff ppt\blue bar 2.pn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3000" y="1295400"/>
                <a:ext cx="457200" cy="17948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70" name="Picture 7" descr="C:\Documents and Settings\jcissell\Desktop\icons for jeff ppt\gary bar 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2116" y="2666458"/>
              <a:ext cx="111864" cy="378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Picture 7" descr="C:\Documents and Settings\jcissell\Desktop\icons for jeff ppt\gary bar 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3620" y="2748251"/>
              <a:ext cx="111864" cy="380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" name="Picture 3" descr="\\inside.us.cray.com\DavWWWRoot\depts\marketing\Cray Image Library\Cray Clip Art\PowerPoint Architecture pieces\2amdr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090" y="2251478"/>
              <a:ext cx="930999" cy="654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Box 58"/>
            <p:cNvSpPr txBox="1">
              <a:spLocks noChangeArrowheads="1"/>
            </p:cNvSpPr>
            <p:nvPr/>
          </p:nvSpPr>
          <p:spPr bwMode="auto">
            <a:xfrm rot="21119914">
              <a:off x="3131712" y="3244591"/>
              <a:ext cx="52049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685800"/>
              <a:r>
                <a:rPr lang="en-US" sz="750" b="1" dirty="0">
                  <a:solidFill>
                    <a:srgbClr val="000000"/>
                  </a:solidFill>
                </a:rPr>
                <a:t>HT3</a:t>
              </a:r>
            </a:p>
          </p:txBody>
        </p:sp>
        <p:sp>
          <p:nvSpPr>
            <p:cNvPr id="74" name="TextBox 60"/>
            <p:cNvSpPr txBox="1">
              <a:spLocks noChangeArrowheads="1"/>
            </p:cNvSpPr>
            <p:nvPr/>
          </p:nvSpPr>
          <p:spPr bwMode="auto">
            <a:xfrm rot="21119914">
              <a:off x="1717311" y="3429419"/>
              <a:ext cx="49179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685800"/>
              <a:r>
                <a:rPr lang="en-US" sz="750" b="1" dirty="0">
                  <a:solidFill>
                    <a:srgbClr val="000000"/>
                  </a:solidFill>
                </a:rPr>
                <a:t>HT3</a:t>
              </a:r>
              <a:endParaRPr lang="en-US" sz="75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38891" y="4020982"/>
            <a:ext cx="268605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0000FF"/>
                </a:solidFill>
                <a:latin typeface="+mj-lt"/>
              </a:rPr>
              <a:t>Blue Waters contains 22,640 Cray XE6 compute nodes.</a:t>
            </a:r>
            <a:endParaRPr lang="en-US" sz="1500" b="1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2181941" y="1375898"/>
            <a:ext cx="1543050" cy="1543050"/>
          </a:xfrm>
          <a:prstGeom prst="ellipse">
            <a:avLst/>
          </a:prstGeom>
          <a:solidFill>
            <a:schemeClr val="accent3">
              <a:lumMod val="60000"/>
              <a:lumOff val="40000"/>
              <a:alpha val="11000"/>
            </a:schemeClr>
          </a:solidFill>
          <a:ln w="508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0" hangingPunct="0">
              <a:defRPr/>
            </a:pPr>
            <a:endParaRPr lang="en-US" sz="1050">
              <a:solidFill>
                <a:srgbClr val="000000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51881" y="1273841"/>
            <a:ext cx="1082843" cy="242468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6508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4"/>
          <p:cNvSpPr>
            <a:spLocks noGrp="1"/>
          </p:cNvSpPr>
          <p:nvPr>
            <p:ph type="title"/>
          </p:nvPr>
        </p:nvSpPr>
        <p:spPr>
          <a:xfrm>
            <a:off x="560490" y="250286"/>
            <a:ext cx="5939847" cy="383182"/>
          </a:xfrm>
        </p:spPr>
        <p:txBody>
          <a:bodyPr/>
          <a:lstStyle/>
          <a:p>
            <a:r>
              <a:rPr lang="en-US" sz="2100" dirty="0">
                <a:solidFill>
                  <a:srgbClr val="76B900"/>
                </a:solidFill>
                <a:ea typeface="ＭＳ Ｐゴシック" charset="0"/>
                <a:cs typeface="ＭＳ Ｐゴシック" charset="0"/>
              </a:rPr>
              <a:t>Cray </a:t>
            </a:r>
            <a:r>
              <a:rPr lang="en-US" sz="2100" b="1" dirty="0">
                <a:solidFill>
                  <a:srgbClr val="76B900"/>
                </a:solidFill>
                <a:ea typeface="ＭＳ Ｐゴシック" charset="0"/>
                <a:cs typeface="ＭＳ Ｐゴシック" charset="0"/>
              </a:rPr>
              <a:t>XK7</a:t>
            </a:r>
            <a:r>
              <a:rPr lang="en-US" sz="2100" dirty="0">
                <a:solidFill>
                  <a:srgbClr val="76B9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100" dirty="0" smtClean="0">
                <a:solidFill>
                  <a:srgbClr val="76B900"/>
                </a:solidFill>
                <a:ea typeface="ＭＳ Ｐゴシック" charset="0"/>
                <a:cs typeface="ＭＳ Ｐゴシック" charset="0"/>
              </a:rPr>
              <a:t>Dual Socket Nodes </a:t>
            </a:r>
            <a:endParaRPr lang="en-US" sz="2100" dirty="0">
              <a:solidFill>
                <a:srgbClr val="76B9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0482" name="Content Placeholder 5"/>
          <p:cNvSpPr>
            <a:spLocks noGrp="1"/>
          </p:cNvSpPr>
          <p:nvPr>
            <p:ph idx="1"/>
          </p:nvPr>
        </p:nvSpPr>
        <p:spPr>
          <a:xfrm>
            <a:off x="3523957" y="957096"/>
            <a:ext cx="3257990" cy="3598946"/>
          </a:xfrm>
        </p:spPr>
        <p:txBody>
          <a:bodyPr/>
          <a:lstStyle/>
          <a:p>
            <a:r>
              <a:rPr lang="en-US" sz="1800" dirty="0" smtClean="0">
                <a:ea typeface="ＭＳ Ｐゴシック" charset="0"/>
              </a:rPr>
              <a:t>One </a:t>
            </a:r>
            <a:r>
              <a:rPr lang="en-US" sz="1800" dirty="0">
                <a:ea typeface="ＭＳ Ｐゴシック" charset="0"/>
              </a:rPr>
              <a:t>AMD </a:t>
            </a:r>
            <a:r>
              <a:rPr lang="en-US" sz="1800" dirty="0" err="1">
                <a:ea typeface="ＭＳ Ｐゴシック" charset="0"/>
              </a:rPr>
              <a:t>Interlagos</a:t>
            </a:r>
            <a:r>
              <a:rPr lang="en-US" sz="1800" dirty="0">
                <a:ea typeface="ＭＳ Ｐゴシック" charset="0"/>
              </a:rPr>
              <a:t> chip</a:t>
            </a:r>
          </a:p>
          <a:p>
            <a:pPr marL="540288" lvl="1"/>
            <a:r>
              <a:rPr lang="en-US" sz="1650" dirty="0">
                <a:ea typeface="ＭＳ Ｐゴシック" charset="0"/>
              </a:rPr>
              <a:t>8</a:t>
            </a:r>
            <a:r>
              <a:rPr lang="en-US" sz="1650" dirty="0">
                <a:ea typeface="ＭＳ Ｐゴシック" charset="0"/>
              </a:rPr>
              <a:t> </a:t>
            </a:r>
            <a:r>
              <a:rPr lang="en-US" sz="1650" dirty="0">
                <a:ea typeface="ＭＳ Ｐゴシック" charset="0"/>
              </a:rPr>
              <a:t>core modules, </a:t>
            </a:r>
            <a:r>
              <a:rPr lang="en-US" sz="1650" dirty="0">
                <a:ea typeface="ＭＳ Ｐゴシック" charset="0"/>
              </a:rPr>
              <a:t>32 </a:t>
            </a:r>
            <a:r>
              <a:rPr lang="en-US" sz="1650" dirty="0">
                <a:ea typeface="ＭＳ Ｐゴシック" charset="0"/>
              </a:rPr>
              <a:t>threads</a:t>
            </a:r>
          </a:p>
          <a:p>
            <a:pPr marL="540288" lvl="1"/>
            <a:r>
              <a:rPr lang="en-US" sz="1650" dirty="0">
                <a:ea typeface="ＭＳ Ｐゴシック" charset="0"/>
              </a:rPr>
              <a:t>156.5 </a:t>
            </a:r>
            <a:r>
              <a:rPr lang="en-US" sz="1650" dirty="0">
                <a:ea typeface="ＭＳ Ｐゴシック" charset="0"/>
              </a:rPr>
              <a:t>GFs peak </a:t>
            </a:r>
            <a:r>
              <a:rPr lang="en-US" sz="1650" dirty="0">
                <a:ea typeface="ＭＳ Ｐゴシック" charset="0"/>
              </a:rPr>
              <a:t>performance</a:t>
            </a:r>
          </a:p>
          <a:p>
            <a:pPr marL="540288" lvl="1"/>
            <a:r>
              <a:rPr lang="en-US" sz="1500" dirty="0">
                <a:ea typeface="ＭＳ Ｐゴシック" charset="0"/>
              </a:rPr>
              <a:t>32 GBs memory</a:t>
            </a:r>
          </a:p>
          <a:p>
            <a:pPr lvl="2"/>
            <a:r>
              <a:rPr lang="en-US" sz="1267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51 GB/s bandwidth</a:t>
            </a:r>
          </a:p>
          <a:p>
            <a:r>
              <a:rPr lang="en-US" sz="1800" dirty="0">
                <a:ea typeface="ＭＳ Ｐゴシック" charset="0"/>
              </a:rPr>
              <a:t>One NVIDIA Kepler chip</a:t>
            </a:r>
            <a:endParaRPr lang="en-US" sz="1800" dirty="0">
              <a:ea typeface="ＭＳ Ｐゴシック" charset="0"/>
            </a:endParaRPr>
          </a:p>
          <a:p>
            <a:pPr marL="540288" lvl="1"/>
            <a:r>
              <a:rPr lang="en-US" sz="1500" dirty="0">
                <a:ea typeface="ＭＳ Ｐゴシック" charset="0"/>
              </a:rPr>
              <a:t>1.3 TFs peak performance</a:t>
            </a:r>
          </a:p>
          <a:p>
            <a:pPr marL="540288" lvl="1"/>
            <a:r>
              <a:rPr lang="en-US" sz="1500" dirty="0">
                <a:ea typeface="ＭＳ Ｐゴシック" charset="0"/>
              </a:rPr>
              <a:t>6 GBs GDDR5 memory</a:t>
            </a:r>
          </a:p>
          <a:p>
            <a:pPr lvl="2"/>
            <a:r>
              <a:rPr lang="en-US" sz="1267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250 GB/sec bandwidth</a:t>
            </a:r>
          </a:p>
          <a:p>
            <a:pPr lvl="1"/>
            <a:r>
              <a:rPr lang="en-US" sz="1800" dirty="0">
                <a:ea typeface="ＭＳ Ｐゴシック" charset="0"/>
              </a:rPr>
              <a:t>Gemini Interconnect</a:t>
            </a:r>
          </a:p>
          <a:p>
            <a:pPr marL="685800" lvl="2"/>
            <a:r>
              <a:rPr lang="en-US" sz="1500" dirty="0">
                <a:ea typeface="ＭＳ Ｐゴシック" charset="0"/>
              </a:rPr>
              <a:t>Same as XE6 nodes</a:t>
            </a:r>
            <a:endParaRPr lang="en-US" sz="1500" dirty="0">
              <a:ea typeface="ＭＳ Ｐゴシック" charset="0"/>
            </a:endParaRP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213838" y="1339794"/>
            <a:ext cx="3135563" cy="2369684"/>
            <a:chOff x="2197100" y="1755775"/>
            <a:chExt cx="5600141" cy="4232275"/>
          </a:xfrm>
        </p:grpSpPr>
        <p:pic>
          <p:nvPicPr>
            <p:cNvPr id="79" name="Picture 10" descr="C:\Documents and Settings\jcissell\Desktop\icons for jeff ppt\pipes\0a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150" y="3482975"/>
              <a:ext cx="1169988" cy="94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Picture 10" descr="C:\Documents and Settings\jcissell\Desktop\icons for jeff ppt\pipes\0a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3750" y="3706813"/>
              <a:ext cx="1169988" cy="944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1" name="Group 71"/>
            <p:cNvGrpSpPr>
              <a:grpSpLocks/>
            </p:cNvGrpSpPr>
            <p:nvPr/>
          </p:nvGrpSpPr>
          <p:grpSpPr bwMode="auto">
            <a:xfrm>
              <a:off x="7099300" y="3138488"/>
              <a:ext cx="609600" cy="900112"/>
              <a:chOff x="7924800" y="2057400"/>
              <a:chExt cx="795005" cy="1171592"/>
            </a:xfrm>
          </p:grpSpPr>
          <p:pic>
            <p:nvPicPr>
              <p:cNvPr id="82" name="Picture 5" descr="C:\Documents and Settings\jcissell\Desktop\ram2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4552" y="2057400"/>
                <a:ext cx="415253" cy="11715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3" name="Picture 10" descr="C:\Documents and Settings\jcissell\Desktop\New Folder (2)\pipe_00b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24800" y="2590800"/>
                <a:ext cx="609600" cy="408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4" name="Picture 3" descr="\\inside.us.cray.com\DavWWWRoot\depts\marketing\Cray Image Library\Cray Clip Art\PowerPoint Architecture pieces\2amdr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5200" y="3270250"/>
              <a:ext cx="1228725" cy="862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Picture 11" descr="C:\Documents and Settings\jcissell\Desktop\icons for jeff ppt\pipes\00b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688" y="3679825"/>
              <a:ext cx="1190625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Picture 5" descr="C:\Documents and Settings\jcissell\Desktop\icons for jeff ppt\blue bar 3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5775" y="4187825"/>
              <a:ext cx="1631950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7" name="Group 71"/>
            <p:cNvGrpSpPr>
              <a:grpSpLocks/>
            </p:cNvGrpSpPr>
            <p:nvPr/>
          </p:nvGrpSpPr>
          <p:grpSpPr bwMode="auto">
            <a:xfrm>
              <a:off x="4538663" y="4551363"/>
              <a:ext cx="877887" cy="1436687"/>
              <a:chOff x="4267200" y="1219200"/>
              <a:chExt cx="1143000" cy="1871033"/>
            </a:xfrm>
          </p:grpSpPr>
          <p:pic>
            <p:nvPicPr>
              <p:cNvPr id="88" name="Picture 4" descr="C:\Documents and Settings\jcissell\Desktop\icons for jeff ppt\blue bar 2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67200" y="1295400"/>
                <a:ext cx="457200" cy="17948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9" name="Picture 4" descr="C:\Documents and Settings\jcissell\Desktop\icons for jeff ppt\blue bar 2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3000" y="1219200"/>
                <a:ext cx="457200" cy="17948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0" name="Picture 2" descr="C:\WORK\powerpoint\art\chip and pipe icons and art\chips\gemini2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6875" y="3471863"/>
              <a:ext cx="1619250" cy="1744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1" name="Group 120"/>
            <p:cNvGrpSpPr>
              <a:grpSpLocks/>
            </p:cNvGrpSpPr>
            <p:nvPr/>
          </p:nvGrpSpPr>
          <p:grpSpPr bwMode="auto">
            <a:xfrm>
              <a:off x="2197100" y="3756025"/>
              <a:ext cx="2222500" cy="979488"/>
              <a:chOff x="2362200" y="1847335"/>
              <a:chExt cx="2895600" cy="1276865"/>
            </a:xfrm>
          </p:grpSpPr>
          <p:pic>
            <p:nvPicPr>
              <p:cNvPr id="92" name="Picture 11" descr="C:\Documents and Settings\jcissell\Desktop\icons for jeff ppt\pipes\00b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06444" y="2082001"/>
                <a:ext cx="1551356" cy="5087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3" name="Picture 3" descr="\\inside.us.cray.com\DavWWWRoot\depts\marketing\Cray Image Library\Cray Clip Art\PowerPoint Architecture pieces\2amdr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5600" y="1847335"/>
                <a:ext cx="1600200" cy="1124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94" name="Group 98"/>
              <p:cNvGrpSpPr>
                <a:grpSpLocks/>
              </p:cNvGrpSpPr>
              <p:nvPr/>
            </p:nvGrpSpPr>
            <p:grpSpPr bwMode="auto">
              <a:xfrm>
                <a:off x="2362200" y="1952607"/>
                <a:ext cx="685800" cy="1171593"/>
                <a:chOff x="2362200" y="1876407"/>
                <a:chExt cx="685800" cy="1171593"/>
              </a:xfrm>
            </p:grpSpPr>
            <p:pic>
              <p:nvPicPr>
                <p:cNvPr id="95" name="Picture 10" descr="C:\Documents and Settings\jcissell\Desktop\New Folder (2)\pipe_00b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38400" y="2314810"/>
                  <a:ext cx="609600" cy="4089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6" name="Picture 5" descr="C:\Documents and Settings\jcissell\Desktop\ram2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62200" y="1876407"/>
                  <a:ext cx="415254" cy="11715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97" name="Picture 10" descr="C:\Documents and Settings\jcissell\Desktop\icons for jeff ppt\pipes\0a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7425" y="4759325"/>
              <a:ext cx="1169988" cy="94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10" descr="C:\Documents and Settings\jcissell\Desktop\icons for jeff ppt\pipes\0a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8450" y="4660900"/>
              <a:ext cx="1169988" cy="946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9" name="Picture 5" descr="C:\Documents and Settings\jcissell\Desktop\icons for jeff ppt\blue bar 3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6225" y="4597400"/>
              <a:ext cx="1631950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0" name="Group 70"/>
            <p:cNvGrpSpPr>
              <a:grpSpLocks/>
            </p:cNvGrpSpPr>
            <p:nvPr/>
          </p:nvGrpSpPr>
          <p:grpSpPr bwMode="auto">
            <a:xfrm>
              <a:off x="4538663" y="2301875"/>
              <a:ext cx="877887" cy="1436688"/>
              <a:chOff x="4267200" y="1295400"/>
              <a:chExt cx="1143000" cy="1871033"/>
            </a:xfrm>
          </p:grpSpPr>
          <p:pic>
            <p:nvPicPr>
              <p:cNvPr id="101" name="Picture 4" descr="C:\Documents and Settings\jcissell\Desktop\icons for jeff ppt\blue bar 2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67200" y="1371600"/>
                <a:ext cx="457200" cy="17948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" name="Picture 4" descr="C:\Documents and Settings\jcissell\Desktop\icons for jeff ppt\blue bar 2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3000" y="1295400"/>
                <a:ext cx="457200" cy="17948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9" name="Group 68"/>
            <p:cNvGrpSpPr>
              <a:grpSpLocks/>
            </p:cNvGrpSpPr>
            <p:nvPr/>
          </p:nvGrpSpPr>
          <p:grpSpPr bwMode="auto">
            <a:xfrm>
              <a:off x="5984876" y="1755775"/>
              <a:ext cx="1812365" cy="1685925"/>
              <a:chOff x="6929716" y="1295209"/>
              <a:chExt cx="1812514" cy="1686005"/>
            </a:xfrm>
          </p:grpSpPr>
          <p:grpSp>
            <p:nvGrpSpPr>
              <p:cNvPr id="110" name="Group 74"/>
              <p:cNvGrpSpPr>
                <a:grpSpLocks/>
              </p:cNvGrpSpPr>
              <p:nvPr/>
            </p:nvGrpSpPr>
            <p:grpSpPr bwMode="auto">
              <a:xfrm>
                <a:off x="8003986" y="1339660"/>
                <a:ext cx="626083" cy="899568"/>
                <a:chOff x="7848600" y="768144"/>
                <a:chExt cx="815407" cy="1171592"/>
              </a:xfrm>
            </p:grpSpPr>
            <p:pic>
              <p:nvPicPr>
                <p:cNvPr id="114" name="Picture 5" descr="C:\Documents and Settings\jcissell\Desktop\ram2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48754" y="768144"/>
                  <a:ext cx="415253" cy="11715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5" name="Picture 10" descr="C:\Documents and Settings\jcissell\Desktop\New Folder (2)\pipe_00b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48600" y="1314743"/>
                  <a:ext cx="609600" cy="4089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111" name="Picture 2" descr="C:\Users\jpb\Desktop\SC2010\Clipart\pipe_3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8504" y="1563891"/>
                <a:ext cx="271273" cy="1417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" name="Picture 3" descr="C:\Users\jpb\Desktop\SC2010\Clipart\nvidia-r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29716" y="1295209"/>
                <a:ext cx="1236008" cy="1301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" name="TextBox 72"/>
              <p:cNvSpPr txBox="1">
                <a:spLocks noChangeArrowheads="1"/>
              </p:cNvSpPr>
              <p:nvPr/>
            </p:nvSpPr>
            <p:spPr bwMode="auto">
              <a:xfrm rot="21014095">
                <a:off x="7621478" y="2301676"/>
                <a:ext cx="1120752" cy="577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750" b="1" dirty="0" err="1">
                    <a:solidFill>
                      <a:srgbClr val="000000"/>
                    </a:solidFill>
                  </a:rPr>
                  <a:t>PCIe</a:t>
                </a:r>
                <a:r>
                  <a:rPr lang="en-US" sz="750" b="1" dirty="0">
                    <a:solidFill>
                      <a:srgbClr val="000000"/>
                    </a:solidFill>
                  </a:rPr>
                  <a:t> Gen2</a:t>
                </a:r>
              </a:p>
            </p:txBody>
          </p:sp>
        </p:grpSp>
      </p:grpSp>
      <p:sp>
        <p:nvSpPr>
          <p:cNvPr id="104" name="TextBox 60"/>
          <p:cNvSpPr txBox="1">
            <a:spLocks noChangeArrowheads="1"/>
          </p:cNvSpPr>
          <p:nvPr/>
        </p:nvSpPr>
        <p:spPr bwMode="auto">
          <a:xfrm rot="21119914">
            <a:off x="1210293" y="2558784"/>
            <a:ext cx="391715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675" b="1" dirty="0">
                <a:solidFill>
                  <a:srgbClr val="000000"/>
                </a:solidFill>
              </a:rPr>
              <a:t>HT3</a:t>
            </a:r>
          </a:p>
        </p:txBody>
      </p:sp>
      <p:sp>
        <p:nvSpPr>
          <p:cNvPr id="103" name="TextBox 58"/>
          <p:cNvSpPr txBox="1">
            <a:spLocks noChangeArrowheads="1"/>
          </p:cNvSpPr>
          <p:nvPr/>
        </p:nvSpPr>
        <p:spPr bwMode="auto">
          <a:xfrm rot="21119914">
            <a:off x="2265663" y="2392319"/>
            <a:ext cx="391715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675" b="1" dirty="0">
                <a:solidFill>
                  <a:srgbClr val="000000"/>
                </a:solidFill>
              </a:rPr>
              <a:t>HT3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85800" y="4060135"/>
            <a:ext cx="26860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0000FF"/>
                </a:solidFill>
                <a:latin typeface="+mj-lt"/>
              </a:rPr>
              <a:t>Blue Waters contains 4,224 Cray XK7 compute nodes.</a:t>
            </a:r>
            <a:endParaRPr lang="en-US" sz="1500" b="1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2171700" y="1257300"/>
            <a:ext cx="1543050" cy="1543050"/>
          </a:xfrm>
          <a:prstGeom prst="ellipse">
            <a:avLst/>
          </a:prstGeom>
          <a:solidFill>
            <a:schemeClr val="accent3">
              <a:lumMod val="60000"/>
              <a:lumOff val="40000"/>
              <a:alpha val="11000"/>
            </a:schemeClr>
          </a:solidFill>
          <a:ln w="508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0" hangingPunct="0">
              <a:defRPr/>
            </a:pPr>
            <a:endParaRPr lang="en-US" sz="105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4957" y="1257301"/>
            <a:ext cx="1082843" cy="242468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0901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A6FE50F2-1933-4704-B64F-C447B3E0257F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processes distributed in a cluster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 smtClean="0"/>
              <a:t>process computes part of the output</a:t>
            </a:r>
          </a:p>
          <a:p>
            <a:r>
              <a:rPr lang="en-US" dirty="0" smtClean="0"/>
              <a:t>Processes communicate with each other</a:t>
            </a:r>
          </a:p>
          <a:p>
            <a:r>
              <a:rPr lang="en-US" dirty="0" smtClean="0"/>
              <a:t>Processes can synchronize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71500" y="1371600"/>
            <a:ext cx="1371600" cy="1143000"/>
            <a:chOff x="1066800" y="2057400"/>
            <a:chExt cx="1828800" cy="1524000"/>
          </a:xfrm>
        </p:grpSpPr>
        <p:sp>
          <p:nvSpPr>
            <p:cNvPr id="7" name="Rounded Rectangle 6"/>
            <p:cNvSpPr/>
            <p:nvPr/>
          </p:nvSpPr>
          <p:spPr>
            <a:xfrm>
              <a:off x="1066800" y="2057400"/>
              <a:ext cx="1828800" cy="1524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800" dirty="0"/>
                <a:t>Node</a:t>
              </a:r>
              <a:endParaRPr lang="en-US" sz="1800" dirty="0"/>
            </a:p>
          </p:txBody>
        </p:sp>
        <p:sp>
          <p:nvSpPr>
            <p:cNvPr id="10" name="Cloud 9"/>
            <p:cNvSpPr/>
            <p:nvPr/>
          </p:nvSpPr>
          <p:spPr>
            <a:xfrm>
              <a:off x="1219200" y="2222089"/>
              <a:ext cx="609600" cy="331839"/>
            </a:xfrm>
            <a:prstGeom prst="clou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Cloud 10"/>
            <p:cNvSpPr/>
            <p:nvPr/>
          </p:nvSpPr>
          <p:spPr>
            <a:xfrm>
              <a:off x="1993490" y="2213482"/>
              <a:ext cx="609600" cy="331839"/>
            </a:xfrm>
            <a:prstGeom prst="clou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Cloud 11"/>
            <p:cNvSpPr/>
            <p:nvPr/>
          </p:nvSpPr>
          <p:spPr>
            <a:xfrm>
              <a:off x="1219200" y="2711241"/>
              <a:ext cx="609600" cy="331839"/>
            </a:xfrm>
            <a:prstGeom prst="clou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Cloud 12"/>
            <p:cNvSpPr/>
            <p:nvPr/>
          </p:nvSpPr>
          <p:spPr>
            <a:xfrm>
              <a:off x="2008238" y="2711241"/>
              <a:ext cx="609600" cy="331839"/>
            </a:xfrm>
            <a:prstGeom prst="clou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13769" y="1371600"/>
            <a:ext cx="1371600" cy="1143000"/>
            <a:chOff x="1066800" y="2057400"/>
            <a:chExt cx="1828800" cy="1524000"/>
          </a:xfrm>
        </p:grpSpPr>
        <p:sp>
          <p:nvSpPr>
            <p:cNvPr id="17" name="Rounded Rectangle 16"/>
            <p:cNvSpPr/>
            <p:nvPr/>
          </p:nvSpPr>
          <p:spPr>
            <a:xfrm>
              <a:off x="1066800" y="2057400"/>
              <a:ext cx="1828800" cy="1524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800" dirty="0"/>
                <a:t>Node</a:t>
              </a:r>
              <a:endParaRPr lang="en-US" sz="1800" dirty="0"/>
            </a:p>
          </p:txBody>
        </p:sp>
        <p:sp>
          <p:nvSpPr>
            <p:cNvPr id="18" name="Cloud 17"/>
            <p:cNvSpPr/>
            <p:nvPr/>
          </p:nvSpPr>
          <p:spPr>
            <a:xfrm>
              <a:off x="1219200" y="2222089"/>
              <a:ext cx="609600" cy="331839"/>
            </a:xfrm>
            <a:prstGeom prst="clou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Cloud 18"/>
            <p:cNvSpPr/>
            <p:nvPr/>
          </p:nvSpPr>
          <p:spPr>
            <a:xfrm>
              <a:off x="1993490" y="2213482"/>
              <a:ext cx="609600" cy="331839"/>
            </a:xfrm>
            <a:prstGeom prst="clou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Cloud 19"/>
            <p:cNvSpPr/>
            <p:nvPr/>
          </p:nvSpPr>
          <p:spPr>
            <a:xfrm>
              <a:off x="1219200" y="2711241"/>
              <a:ext cx="609600" cy="331839"/>
            </a:xfrm>
            <a:prstGeom prst="clou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Cloud 20"/>
            <p:cNvSpPr/>
            <p:nvPr/>
          </p:nvSpPr>
          <p:spPr>
            <a:xfrm>
              <a:off x="2008238" y="2711241"/>
              <a:ext cx="609600" cy="331839"/>
            </a:xfrm>
            <a:prstGeom prst="clou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456038" y="1371600"/>
            <a:ext cx="1371600" cy="1143000"/>
            <a:chOff x="1066800" y="2057400"/>
            <a:chExt cx="1828800" cy="1524000"/>
          </a:xfrm>
        </p:grpSpPr>
        <p:sp>
          <p:nvSpPr>
            <p:cNvPr id="23" name="Rounded Rectangle 22"/>
            <p:cNvSpPr/>
            <p:nvPr/>
          </p:nvSpPr>
          <p:spPr>
            <a:xfrm>
              <a:off x="1066800" y="2057400"/>
              <a:ext cx="1828800" cy="1524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800" dirty="0"/>
                <a:t>Node</a:t>
              </a:r>
              <a:endParaRPr lang="en-US" sz="1800" dirty="0"/>
            </a:p>
          </p:txBody>
        </p:sp>
        <p:sp>
          <p:nvSpPr>
            <p:cNvPr id="24" name="Cloud 23"/>
            <p:cNvSpPr/>
            <p:nvPr/>
          </p:nvSpPr>
          <p:spPr>
            <a:xfrm>
              <a:off x="1219200" y="2222089"/>
              <a:ext cx="609600" cy="331839"/>
            </a:xfrm>
            <a:prstGeom prst="clou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Cloud 24"/>
            <p:cNvSpPr/>
            <p:nvPr/>
          </p:nvSpPr>
          <p:spPr>
            <a:xfrm>
              <a:off x="1993490" y="2213482"/>
              <a:ext cx="609600" cy="331839"/>
            </a:xfrm>
            <a:prstGeom prst="clou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Cloud 25"/>
            <p:cNvSpPr/>
            <p:nvPr/>
          </p:nvSpPr>
          <p:spPr>
            <a:xfrm>
              <a:off x="1219200" y="2711241"/>
              <a:ext cx="609600" cy="331839"/>
            </a:xfrm>
            <a:prstGeom prst="clou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Cloud 26"/>
            <p:cNvSpPr/>
            <p:nvPr/>
          </p:nvSpPr>
          <p:spPr>
            <a:xfrm>
              <a:off x="2008238" y="2711241"/>
              <a:ext cx="609600" cy="331839"/>
            </a:xfrm>
            <a:prstGeom prst="clou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898306" y="1371600"/>
            <a:ext cx="1371600" cy="1143000"/>
            <a:chOff x="1066800" y="2057400"/>
            <a:chExt cx="1828800" cy="1524000"/>
          </a:xfrm>
        </p:grpSpPr>
        <p:sp>
          <p:nvSpPr>
            <p:cNvPr id="47" name="Rounded Rectangle 46"/>
            <p:cNvSpPr/>
            <p:nvPr/>
          </p:nvSpPr>
          <p:spPr>
            <a:xfrm>
              <a:off x="1066800" y="2057400"/>
              <a:ext cx="1828800" cy="1524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800" dirty="0"/>
                <a:t>Node</a:t>
              </a:r>
              <a:endParaRPr lang="en-US" sz="1800" dirty="0"/>
            </a:p>
          </p:txBody>
        </p:sp>
        <p:sp>
          <p:nvSpPr>
            <p:cNvPr id="48" name="Cloud 47"/>
            <p:cNvSpPr/>
            <p:nvPr/>
          </p:nvSpPr>
          <p:spPr>
            <a:xfrm>
              <a:off x="1219200" y="2222089"/>
              <a:ext cx="609600" cy="331839"/>
            </a:xfrm>
            <a:prstGeom prst="clou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Cloud 48"/>
            <p:cNvSpPr/>
            <p:nvPr/>
          </p:nvSpPr>
          <p:spPr>
            <a:xfrm>
              <a:off x="1993490" y="2213482"/>
              <a:ext cx="609600" cy="331839"/>
            </a:xfrm>
            <a:prstGeom prst="clou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Cloud 49"/>
            <p:cNvSpPr/>
            <p:nvPr/>
          </p:nvSpPr>
          <p:spPr>
            <a:xfrm>
              <a:off x="1219200" y="2711241"/>
              <a:ext cx="609600" cy="331839"/>
            </a:xfrm>
            <a:prstGeom prst="clou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Cloud 50"/>
            <p:cNvSpPr/>
            <p:nvPr/>
          </p:nvSpPr>
          <p:spPr>
            <a:xfrm>
              <a:off x="2008238" y="2711241"/>
              <a:ext cx="609600" cy="331839"/>
            </a:xfrm>
            <a:prstGeom prst="clou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53" name="Elbow Connector 52"/>
          <p:cNvCxnSpPr>
            <a:stCxn id="7" idx="2"/>
            <a:endCxn id="17" idx="2"/>
          </p:cNvCxnSpPr>
          <p:nvPr/>
        </p:nvCxnSpPr>
        <p:spPr>
          <a:xfrm rot="16200000" flipH="1">
            <a:off x="1978434" y="1793466"/>
            <a:ext cx="9525" cy="1442269"/>
          </a:xfrm>
          <a:prstGeom prst="bentConnector3">
            <a:avLst>
              <a:gd name="adj1" fmla="val 180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7" idx="2"/>
            <a:endCxn id="23" idx="2"/>
          </p:cNvCxnSpPr>
          <p:nvPr/>
        </p:nvCxnSpPr>
        <p:spPr>
          <a:xfrm rot="16200000" flipH="1">
            <a:off x="3420703" y="1793466"/>
            <a:ext cx="9525" cy="1442269"/>
          </a:xfrm>
          <a:prstGeom prst="bentConnector3">
            <a:avLst>
              <a:gd name="adj1" fmla="val 180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47" idx="2"/>
            <a:endCxn id="23" idx="2"/>
          </p:cNvCxnSpPr>
          <p:nvPr/>
        </p:nvCxnSpPr>
        <p:spPr>
          <a:xfrm rot="5400000">
            <a:off x="4862972" y="1793466"/>
            <a:ext cx="9525" cy="1442268"/>
          </a:xfrm>
          <a:prstGeom prst="bentConnector3">
            <a:avLst>
              <a:gd name="adj1" fmla="val 180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 dirty="0">
                <a:solidFill>
                  <a:srgbClr val="76B900"/>
                </a:solidFill>
                <a:ea typeface="ＭＳ Ｐゴシック" charset="0"/>
                <a:cs typeface="ＭＳ Ｐゴシック" charset="0"/>
              </a:rPr>
              <a:t>MPI </a:t>
            </a:r>
            <a:r>
              <a:rPr lang="en-US" sz="2100" dirty="0" smtClean="0">
                <a:solidFill>
                  <a:srgbClr val="76B900"/>
                </a:solidFill>
                <a:ea typeface="ＭＳ Ｐゴシック" charset="0"/>
                <a:cs typeface="ＭＳ Ｐゴシック" charset="0"/>
              </a:rPr>
              <a:t>– Programming and Execution Model</a:t>
            </a:r>
            <a:endParaRPr lang="en-US" sz="2100" dirty="0">
              <a:solidFill>
                <a:srgbClr val="76B900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57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A6FE50F2-1933-4704-B64F-C447B3E0257F}" type="slidenum">
              <a:rPr lang="en-US" smtClean="0"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76B900"/>
                </a:solidFill>
              </a:rPr>
              <a:t>MPI Initialization, Info and Sync</a:t>
            </a:r>
            <a:endParaRPr lang="en-US" dirty="0">
              <a:solidFill>
                <a:srgbClr val="76B9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18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sv-SE" sz="1800" dirty="0">
                <a:latin typeface="Consolas" pitchFamily="49" charset="0"/>
                <a:cs typeface="Consolas" pitchFamily="49" charset="0"/>
              </a:rPr>
              <a:t> MPI_Init(</a:t>
            </a:r>
            <a:r>
              <a:rPr lang="sv-SE" sz="18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sv-SE" sz="1800" dirty="0">
                <a:latin typeface="Consolas" pitchFamily="49" charset="0"/>
                <a:cs typeface="Consolas" pitchFamily="49" charset="0"/>
              </a:rPr>
              <a:t> *argc, </a:t>
            </a:r>
            <a:r>
              <a:rPr lang="sv-SE" sz="18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sv-SE" sz="1800" dirty="0">
                <a:latin typeface="Consolas" pitchFamily="49" charset="0"/>
                <a:cs typeface="Consolas" pitchFamily="49" charset="0"/>
              </a:rPr>
              <a:t> ***argv</a:t>
            </a:r>
            <a:r>
              <a:rPr lang="sv-SE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/>
            <a:r>
              <a:rPr lang="sv-SE" sz="1500" dirty="0">
                <a:cs typeface="Consolas" pitchFamily="49" charset="0"/>
              </a:rPr>
              <a:t>Initialize MPI</a:t>
            </a:r>
            <a:endParaRPr lang="en-US" sz="1500" dirty="0"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MPI_COMM_WORLD</a:t>
            </a:r>
          </a:p>
          <a:p>
            <a:pPr lvl="1"/>
            <a:r>
              <a:rPr lang="en-US" sz="1500" dirty="0">
                <a:cs typeface="Consolas" pitchFamily="49" charset="0"/>
              </a:rPr>
              <a:t>MPI group with all allocated nodes</a:t>
            </a:r>
          </a:p>
          <a:p>
            <a:endParaRPr lang="en-US" sz="1800" dirty="0">
              <a:solidFill>
                <a:schemeClr val="accent3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8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MPI_Comm_rank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8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MPI_Comm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comm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rank)</a:t>
            </a:r>
          </a:p>
          <a:p>
            <a:pPr lvl="1"/>
            <a:r>
              <a:rPr lang="en-US" sz="1500" dirty="0"/>
              <a:t>Rank </a:t>
            </a:r>
            <a:r>
              <a:rPr lang="en-US" sz="1500" dirty="0"/>
              <a:t>of the calling process in group of </a:t>
            </a:r>
            <a:r>
              <a:rPr lang="en-US" sz="1500" dirty="0" err="1"/>
              <a:t>comm</a:t>
            </a:r>
            <a:endParaRPr lang="en-US" sz="1800" dirty="0">
              <a:cs typeface="Consolas" pitchFamily="49" charset="0"/>
            </a:endParaRPr>
          </a:p>
          <a:p>
            <a:endParaRPr lang="en-US" sz="1800" dirty="0">
              <a:solidFill>
                <a:schemeClr val="accent3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8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MPI_Comm_size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MPI_Comm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comm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size)</a:t>
            </a:r>
          </a:p>
          <a:p>
            <a:pPr lvl="1"/>
            <a:r>
              <a:rPr lang="en-US" sz="1500" dirty="0"/>
              <a:t>Number </a:t>
            </a:r>
            <a:r>
              <a:rPr lang="en-US" sz="1500" dirty="0"/>
              <a:t>of processes in the group of </a:t>
            </a:r>
            <a:r>
              <a:rPr lang="en-US" sz="1500" dirty="0" err="1"/>
              <a:t>comm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7209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8" t="18395"/>
          <a:stretch/>
        </p:blipFill>
        <p:spPr>
          <a:xfrm>
            <a:off x="0" y="819150"/>
            <a:ext cx="4949955" cy="314801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Addition: Main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08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31" t="18395"/>
          <a:stretch/>
        </p:blipFill>
        <p:spPr>
          <a:xfrm>
            <a:off x="381000" y="819150"/>
            <a:ext cx="4492755" cy="314801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Addition: Main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8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itle &amp; Bullet ">
  <a:themeElements>
    <a:clrScheme name="NVIDIA + University of Illinois 2015 Template">
      <a:dk1>
        <a:srgbClr val="6F6F6F"/>
      </a:dk1>
      <a:lt1>
        <a:srgbClr val="FFFFFF"/>
      </a:lt1>
      <a:dk2>
        <a:srgbClr val="000000"/>
      </a:dk2>
      <a:lt2>
        <a:srgbClr val="333333"/>
      </a:lt2>
      <a:accent1>
        <a:srgbClr val="76B900"/>
      </a:accent1>
      <a:accent2>
        <a:srgbClr val="FA6300"/>
      </a:accent2>
      <a:accent3>
        <a:srgbClr val="007A43"/>
      </a:accent3>
      <a:accent4>
        <a:srgbClr val="2F426B"/>
      </a:accent4>
      <a:accent5>
        <a:srgbClr val="990366"/>
      </a:accent5>
      <a:accent6>
        <a:srgbClr val="006A9A"/>
      </a:accent6>
      <a:hlink>
        <a:srgbClr val="76B900"/>
      </a:hlink>
      <a:folHlink>
        <a:srgbClr val="004831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-8-1-convolution-2015" id="{607ADF4E-4A54-4E1B-9B26-78CDD6CE8D21}" vid="{CFEF926C-2786-4CBB-BC45-0BD2794A6D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B0370999F4D641B163DEC6FC797108" ma:contentTypeVersion="17" ma:contentTypeDescription="Create a new document." ma:contentTypeScope="" ma:versionID="7939aa0d029907ca2f60185f7fcbb4b3">
  <xsd:schema xmlns:xsd="http://www.w3.org/2001/XMLSchema" xmlns:xs="http://www.w3.org/2001/XMLSchema" xmlns:p="http://schemas.microsoft.com/office/2006/metadata/properties" xmlns:ns2="1956f548-e1c6-4bad-9b00-9434a603b471" targetNamespace="http://schemas.microsoft.com/office/2006/metadata/properties" ma:root="true" ma:fieldsID="f3011372e976e3b5ec1f02bb487973b2" ns2:_="">
    <xsd:import namespace="1956f548-e1c6-4bad-9b00-9434a603b471"/>
    <xsd:element name="properties">
      <xsd:complexType>
        <xsd:sequence>
          <xsd:element name="documentManagement">
            <xsd:complexType>
              <xsd:all>
                <xsd:element ref="ns2:Test_x0020_Field" minOccurs="0"/>
                <xsd:element ref="ns2:Order0" minOccurs="0"/>
                <xsd:element ref="ns2:Description0" minOccurs="0"/>
                <xsd:element ref="ns2:Chapter" minOccurs="0"/>
                <xsd:element ref="ns2:Lectures" minOccurs="0"/>
                <xsd:element ref="ns2:Labs" minOccurs="0"/>
                <xsd:element ref="ns2:Quizzes" minOccurs="0"/>
                <xsd:element ref="ns2:Kit_x0020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56f548-e1c6-4bad-9b00-9434a603b471" elementFormDefault="qualified">
    <xsd:import namespace="http://schemas.microsoft.com/office/2006/documentManagement/types"/>
    <xsd:import namespace="http://schemas.microsoft.com/office/infopath/2007/PartnerControls"/>
    <xsd:element name="Test_x0020_Field" ma:index="8" nillable="true" ma:displayName="Content Type" ma:default="Quiz Questions and Answers" ma:format="RadioButtons" ma:internalName="Test_x0020_Field">
      <xsd:simpleType>
        <xsd:restriction base="dms:Choice">
          <xsd:enumeration value="Quiz Questions and Answers"/>
          <xsd:enumeration value="Labs &amp; Solutions"/>
          <xsd:enumeration value="Slides"/>
          <xsd:enumeration value="Videos"/>
          <xsd:enumeration value="EBook Chapter"/>
          <xsd:enumeration value="Project"/>
          <xsd:enumeration value="Base Files"/>
          <xsd:enumeration value="Resource"/>
        </xsd:restriction>
      </xsd:simpleType>
    </xsd:element>
    <xsd:element name="Order0" ma:index="9" nillable="true" ma:displayName="Order" ma:decimals="3" ma:internalName="Order0" ma:percentage="FALSE">
      <xsd:simpleType>
        <xsd:restriction base="dms:Number"/>
      </xsd:simpleType>
    </xsd:element>
    <xsd:element name="Description0" ma:index="10" nillable="true" ma:displayName="Description" ma:internalName="Description0">
      <xsd:simpleType>
        <xsd:restriction base="dms:Text">
          <xsd:maxLength value="255"/>
        </xsd:restriction>
      </xsd:simpleType>
    </xsd:element>
    <xsd:element name="Chapter" ma:index="11" nillable="true" ma:displayName="Chapter" ma:internalName="Chapter">
      <xsd:simpleType>
        <xsd:restriction base="dms:Text">
          <xsd:maxLength value="255"/>
        </xsd:restriction>
      </xsd:simpleType>
    </xsd:element>
    <xsd:element name="Lectures" ma:index="12" nillable="true" ma:displayName="Lectures" ma:default="N/A" ma:format="Dropdown" ma:internalName="Lecture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Labs" ma:index="13" nillable="true" ma:displayName="Labs" ma:default="N/A" ma:format="Dropdown" ma:internalName="Lab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Quizzes" ma:index="14" nillable="true" ma:displayName="Quizzes" ma:default="N/A" ma:format="Dropdown" ma:internalName="Quizze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Kit_x0020_Version" ma:index="15" nillable="true" ma:displayName="Kit Version" ma:default="Eval Kit" ma:format="Dropdown" ma:internalName="Kit_x0020_Version">
      <xsd:simpleType>
        <xsd:restriction base="dms:Choice">
          <xsd:enumeration value="Eval Kit"/>
          <xsd:enumeration value="Release 1.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1956f548-e1c6-4bad-9b00-9434a603b471" xsi:nil="true"/>
    <Order0 xmlns="1956f548-e1c6-4bad-9b00-9434a603b471">19.21</Order0>
    <Test_x0020_Field xmlns="1956f548-e1c6-4bad-9b00-9434a603b471">Slides</Test_x0020_Field>
    <Chapter xmlns="1956f548-e1c6-4bad-9b00-9434a603b471" xsi:nil="true"/>
    <Kit_x0020_Version xmlns="1956f548-e1c6-4bad-9b00-9434a603b471">Eval Kit</Kit_x0020_Version>
    <Quizzes xmlns="1956f548-e1c6-4bad-9b00-9434a603b471">N/A</Quizzes>
    <Labs xmlns="1956f548-e1c6-4bad-9b00-9434a603b471">N/A</Labs>
    <Lectures xmlns="1956f548-e1c6-4bad-9b00-9434a603b471">N/A</Lectures>
  </documentManagement>
</p:properties>
</file>

<file path=customXml/itemProps1.xml><?xml version="1.0" encoding="utf-8"?>
<ds:datastoreItem xmlns:ds="http://schemas.openxmlformats.org/officeDocument/2006/customXml" ds:itemID="{45499F27-C0DE-48B7-BFEB-CA977DAA3C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0714CA-385C-424B-B296-B32F07C787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56f548-e1c6-4bad-9b00-9434a603b4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CC1288-0216-4AD9-B190-5A53D084ED5D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1956f548-e1c6-4bad-9b00-9434a603b47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Teaching_Kit_Theme</Template>
  <TotalTime>1052</TotalTime>
  <Words>724</Words>
  <Application>Microsoft Office PowerPoint</Application>
  <PresentationFormat>Custom</PresentationFormat>
  <Paragraphs>246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ＭＳ Ｐゴシック</vt:lpstr>
      <vt:lpstr>ＭＳ Ｐゴシック</vt:lpstr>
      <vt:lpstr>AkzidenzGrotesk</vt:lpstr>
      <vt:lpstr>Akzidenz-Grotesk Extended BQ</vt:lpstr>
      <vt:lpstr>Arial</vt:lpstr>
      <vt:lpstr>Calibri</vt:lpstr>
      <vt:lpstr>Consolas</vt:lpstr>
      <vt:lpstr>Courier New</vt:lpstr>
      <vt:lpstr>Sentinel Medium</vt:lpstr>
      <vt:lpstr>Times New Roman</vt:lpstr>
      <vt:lpstr>Trebuchet MS</vt:lpstr>
      <vt:lpstr>2_Title &amp; Bullet </vt:lpstr>
      <vt:lpstr>Module 18 – Related Programming Models: MPI</vt:lpstr>
      <vt:lpstr>Objective</vt:lpstr>
      <vt:lpstr>Blue Waters - Operational at Illinois since 3/2013</vt:lpstr>
      <vt:lpstr>Cray XE6 Dual Socket Nodes</vt:lpstr>
      <vt:lpstr>Cray XK7 Dual Socket Nodes </vt:lpstr>
      <vt:lpstr>MPI – Programming and Execution Model</vt:lpstr>
      <vt:lpstr>MPI Initialization, Info and Sync</vt:lpstr>
      <vt:lpstr>Vector Addition: Main Process</vt:lpstr>
      <vt:lpstr>Vector Addition: Main Process</vt:lpstr>
      <vt:lpstr>MPI Sending Data</vt:lpstr>
      <vt:lpstr>MPI Sending Data</vt:lpstr>
      <vt:lpstr>MPI Receiving Data</vt:lpstr>
      <vt:lpstr>MPI Receiving Data</vt:lpstr>
      <vt:lpstr>Vector Addition: Server Process (I)</vt:lpstr>
      <vt:lpstr>Vector Addition: Server Process (II)</vt:lpstr>
      <vt:lpstr>Vector Addition: Server Process (III)</vt:lpstr>
      <vt:lpstr>Vector Addition: Compute Process (I)</vt:lpstr>
      <vt:lpstr>MPI Barriers</vt:lpstr>
      <vt:lpstr>MPI Barriers</vt:lpstr>
      <vt:lpstr>Vector Addition: Compute Process (II)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19 - Related Programming Models: MPI</dc:title>
  <dc:creator>Calianno, Vincent Luke</dc:creator>
  <cp:lastModifiedBy>Wen-Mei Hwu</cp:lastModifiedBy>
  <cp:revision>44</cp:revision>
  <dcterms:created xsi:type="dcterms:W3CDTF">2012-12-19T21:49:48Z</dcterms:created>
  <dcterms:modified xsi:type="dcterms:W3CDTF">2016-04-03T16:36:20Z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0x0101006BB0370999F4D641B163DEC6FC797108</vt:lpwstr>
  </property>
  <property fmtid="{D5CDD505-2E9C-101B-9397-08002B2CF9AE}" pid="3" name="Evaluation Kit Module">
    <vt:bool>false</vt:bool>
  </property>
</Properties>
</file>