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</p:sldMasterIdLst>
  <p:notesMasterIdLst>
    <p:notesMasterId r:id="rId12"/>
  </p:notesMasterIdLst>
  <p:sldIdLst>
    <p:sldId id="280" r:id="rId5"/>
    <p:sldId id="264" r:id="rId6"/>
    <p:sldId id="276" r:id="rId7"/>
    <p:sldId id="277" r:id="rId8"/>
    <p:sldId id="278" r:id="rId9"/>
    <p:sldId id="279" r:id="rId10"/>
    <p:sldId id="281" r:id="rId11"/>
  </p:sldIdLst>
  <p:sldSz cx="6858000" cy="51435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22" y="7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066B2-DA54-4969-B452-2C13C1770443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CE39B-949E-4A40-9723-159075E44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53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1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2" y="3998628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41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  <p:sp>
        <p:nvSpPr>
          <p:cNvPr id="14" name="Subtitle 11"/>
          <p:cNvSpPr txBox="1">
            <a:spLocks/>
          </p:cNvSpPr>
          <p:nvPr/>
        </p:nvSpPr>
        <p:spPr bwMode="auto">
          <a:xfrm>
            <a:off x="4125097" y="1053984"/>
            <a:ext cx="2423078" cy="22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050" kern="0" dirty="0" smtClean="0"/>
              <a:t>Accelerated Computing</a:t>
            </a:r>
            <a:endParaRPr lang="en-US" sz="1050" kern="0" dirty="0"/>
          </a:p>
        </p:txBody>
      </p:sp>
      <p:sp>
        <p:nvSpPr>
          <p:cNvPr id="15" name="Title 10"/>
          <p:cNvSpPr txBox="1">
            <a:spLocks/>
          </p:cNvSpPr>
          <p:nvPr/>
        </p:nvSpPr>
        <p:spPr bwMode="auto">
          <a:xfrm>
            <a:off x="4110960" y="746144"/>
            <a:ext cx="2426875" cy="3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51"/>
            <a:r>
              <a:rPr lang="en-US" sz="1667" kern="0" dirty="0"/>
              <a:t>GPU Teaching Kit</a:t>
            </a:r>
          </a:p>
        </p:txBody>
      </p:sp>
    </p:spTree>
    <p:extLst>
      <p:ext uri="{BB962C8B-B14F-4D97-AF65-F5344CB8AC3E}">
        <p14:creationId xmlns:p14="http://schemas.microsoft.com/office/powerpoint/2010/main" val="423666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3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199" indent="-214308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675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12" indent="-171446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0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900114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00114"/>
            <a:ext cx="302895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07C-5D23-45BF-9C83-C8A6D9277DFE}" type="datetime1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450"/>
            <a:ext cx="5942410" cy="4385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64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450"/>
            <a:ext cx="5942410" cy="4385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143000"/>
            <a:ext cx="5942410" cy="16561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913460"/>
            <a:ext cx="5942410" cy="1657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2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450"/>
            <a:ext cx="6229350" cy="4385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143000"/>
            <a:ext cx="3057525" cy="3429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3686175" y="1143000"/>
            <a:ext cx="3057525" cy="34290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286941" y="4914900"/>
            <a:ext cx="382905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Urbana, August 13-17, 2012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5257800" y="4686300"/>
            <a:ext cx="1427560" cy="3417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93A17-F2C4-45BA-8F89-D47B86954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92333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45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9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87" marR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64" marR="0" indent="-1904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76" marR="0" indent="-169323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87" marR="0" lvl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87" marR="0" lvl="1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87" marR="0" lvl="2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06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5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87" marR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64" marR="0" indent="-1904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76" marR="0" indent="-169323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87" marR="0" lvl="0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87" marR="0" lvl="1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87" marR="0" lvl="2" indent="-236787" algn="l" defTabSz="288697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1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7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1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932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2957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3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9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3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199" indent="-214308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675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12" indent="-171446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68519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3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199" indent="-214308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20" indent="-171446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12" indent="-171446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1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2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3" y="1110345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9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17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18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6" y="5034092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1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10" y="5028455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63582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1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41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61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879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87" indent="-236787" algn="l" defTabSz="288697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64" indent="-190487" algn="l" defTabSz="288697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76" indent="-169323" algn="l" defTabSz="288697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50" indent="-142859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39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160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880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00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20" indent="-142859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1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41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61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879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0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2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4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760" algn="l" defTabSz="571441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creativecommons.org/licenses/by-nc/4.0/legal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7652" y="3998628"/>
            <a:ext cx="5430791" cy="313932"/>
          </a:xfrm>
        </p:spPr>
        <p:txBody>
          <a:bodyPr/>
          <a:lstStyle/>
          <a:p>
            <a:r>
              <a:rPr lang="en-US" sz="1600" dirty="0" smtClean="0"/>
              <a:t>Lecture 20.2 - OpenCL </a:t>
            </a:r>
            <a:r>
              <a:rPr lang="en-US" sz="1600" dirty="0"/>
              <a:t>Device </a:t>
            </a:r>
            <a:r>
              <a:rPr lang="en-US" sz="1600" dirty="0" smtClean="0"/>
              <a:t>Architecture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1520" y="3656995"/>
            <a:ext cx="5660280" cy="341632"/>
          </a:xfrm>
        </p:spPr>
        <p:txBody>
          <a:bodyPr/>
          <a:lstStyle/>
          <a:p>
            <a:r>
              <a:rPr lang="en-US" sz="1800" dirty="0" smtClean="0"/>
              <a:t>Module</a:t>
            </a:r>
            <a:r>
              <a:rPr lang="en-US" sz="1800" dirty="0" smtClean="0"/>
              <a:t> 20 – </a:t>
            </a:r>
            <a:r>
              <a:rPr lang="en-US" sz="1800" dirty="0" smtClean="0"/>
              <a:t>Related Programming Models: OpenCL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161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To Understand the OpenCL device architecture</a:t>
            </a:r>
          </a:p>
          <a:p>
            <a:pPr lvl="1"/>
            <a:r>
              <a:rPr lang="en-US" sz="1600" dirty="0" smtClean="0"/>
              <a:t>Foundation to terminology used in the host code</a:t>
            </a:r>
          </a:p>
          <a:p>
            <a:pPr lvl="1"/>
            <a:r>
              <a:rPr lang="en-US" sz="1600" dirty="0" smtClean="0"/>
              <a:t>Also needed to understand the memory model for kernels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31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OpenCL Hardware Abstraction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OpenCL exposes CPUs, GPUs, and other Accelerators as “devices”</a:t>
            </a:r>
          </a:p>
          <a:p>
            <a:r>
              <a:rPr lang="en-US" sz="1800" dirty="0" smtClean="0"/>
              <a:t>Each device contains one or more “compute units”, i.e. cores, Streaming </a:t>
            </a:r>
            <a:r>
              <a:rPr lang="en-US" sz="1800" dirty="0" err="1" smtClean="0"/>
              <a:t>Multicprocessors</a:t>
            </a:r>
            <a:r>
              <a:rPr lang="en-US" sz="1800" dirty="0" smtClean="0"/>
              <a:t>, etc...</a:t>
            </a:r>
          </a:p>
          <a:p>
            <a:r>
              <a:rPr lang="en-US" sz="1800" dirty="0" smtClean="0"/>
              <a:t>Each compute unit contains one or more SIMD “processing elements”, (i.e. SP in CUDA) </a:t>
            </a:r>
            <a:endParaRPr lang="en-US" sz="1800" dirty="0"/>
          </a:p>
        </p:txBody>
      </p:sp>
      <p:grpSp>
        <p:nvGrpSpPr>
          <p:cNvPr id="40964" name="Group 29"/>
          <p:cNvGrpSpPr>
            <a:grpSpLocks/>
          </p:cNvGrpSpPr>
          <p:nvPr/>
        </p:nvGrpSpPr>
        <p:grpSpPr bwMode="auto">
          <a:xfrm>
            <a:off x="4191000" y="2770008"/>
            <a:ext cx="2114550" cy="2063540"/>
            <a:chOff x="3565" y="1266"/>
            <a:chExt cx="1776" cy="2516"/>
          </a:xfrm>
        </p:grpSpPr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3565" y="1281"/>
              <a:ext cx="1776" cy="250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0967" name="Text Box 10"/>
            <p:cNvSpPr txBox="1">
              <a:spLocks noChangeArrowheads="1"/>
            </p:cNvSpPr>
            <p:nvPr/>
          </p:nvSpPr>
          <p:spPr bwMode="auto">
            <a:xfrm>
              <a:off x="3630" y="1266"/>
              <a:ext cx="117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OpenCL</a:t>
              </a:r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 Device</a:t>
              </a:r>
            </a:p>
          </p:txBody>
        </p:sp>
        <p:grpSp>
          <p:nvGrpSpPr>
            <p:cNvPr id="40968" name="Group 18"/>
            <p:cNvGrpSpPr>
              <a:grpSpLocks/>
            </p:cNvGrpSpPr>
            <p:nvPr/>
          </p:nvGrpSpPr>
          <p:grpSpPr bwMode="auto">
            <a:xfrm>
              <a:off x="3696" y="1632"/>
              <a:ext cx="1513" cy="952"/>
              <a:chOff x="3696" y="1632"/>
              <a:chExt cx="1513" cy="952"/>
            </a:xfrm>
          </p:grpSpPr>
          <p:sp>
            <p:nvSpPr>
              <p:cNvPr id="40979" name="Rectangle 9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1513" cy="952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sz="1200" dirty="0"/>
                  <a:t>Compute Unit</a:t>
                </a:r>
              </a:p>
            </p:txBody>
          </p:sp>
          <p:sp>
            <p:nvSpPr>
              <p:cNvPr id="40980" name="Rectangle 6"/>
              <p:cNvSpPr>
                <a:spLocks noChangeArrowheads="1"/>
              </p:cNvSpPr>
              <p:nvPr/>
            </p:nvSpPr>
            <p:spPr bwMode="auto">
              <a:xfrm>
                <a:off x="3744" y="1918"/>
                <a:ext cx="384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sz="1050"/>
                  <a:t>PE</a:t>
                </a:r>
              </a:p>
            </p:txBody>
          </p:sp>
          <p:sp>
            <p:nvSpPr>
              <p:cNvPr id="40981" name="Rectangle 11"/>
              <p:cNvSpPr>
                <a:spLocks noChangeArrowheads="1"/>
              </p:cNvSpPr>
              <p:nvPr/>
            </p:nvSpPr>
            <p:spPr bwMode="auto">
              <a:xfrm>
                <a:off x="3840" y="2014"/>
                <a:ext cx="384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sz="1050"/>
                  <a:t>PE</a:t>
                </a:r>
              </a:p>
            </p:txBody>
          </p:sp>
          <p:sp>
            <p:nvSpPr>
              <p:cNvPr id="40982" name="Rectangle 12"/>
              <p:cNvSpPr>
                <a:spLocks noChangeArrowheads="1"/>
              </p:cNvSpPr>
              <p:nvPr/>
            </p:nvSpPr>
            <p:spPr bwMode="auto">
              <a:xfrm>
                <a:off x="3936" y="2110"/>
                <a:ext cx="384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sz="1050"/>
                  <a:t>PE</a:t>
                </a:r>
              </a:p>
            </p:txBody>
          </p:sp>
          <p:sp>
            <p:nvSpPr>
              <p:cNvPr id="40983" name="Rectangle 13"/>
              <p:cNvSpPr>
                <a:spLocks noChangeArrowheads="1"/>
              </p:cNvSpPr>
              <p:nvPr/>
            </p:nvSpPr>
            <p:spPr bwMode="auto">
              <a:xfrm>
                <a:off x="4032" y="2206"/>
                <a:ext cx="384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sz="1050" b="1"/>
                  <a:t>PE</a:t>
                </a:r>
              </a:p>
            </p:txBody>
          </p:sp>
          <p:sp>
            <p:nvSpPr>
              <p:cNvPr id="40984" name="Rectangle 14"/>
              <p:cNvSpPr>
                <a:spLocks noChangeArrowheads="1"/>
              </p:cNvSpPr>
              <p:nvPr/>
            </p:nvSpPr>
            <p:spPr bwMode="auto">
              <a:xfrm>
                <a:off x="4464" y="1918"/>
                <a:ext cx="384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sz="1050"/>
                  <a:t>PE</a:t>
                </a:r>
              </a:p>
            </p:txBody>
          </p:sp>
          <p:sp>
            <p:nvSpPr>
              <p:cNvPr id="40985" name="Rectangle 15"/>
              <p:cNvSpPr>
                <a:spLocks noChangeArrowheads="1"/>
              </p:cNvSpPr>
              <p:nvPr/>
            </p:nvSpPr>
            <p:spPr bwMode="auto">
              <a:xfrm>
                <a:off x="4560" y="2014"/>
                <a:ext cx="384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sz="1050"/>
                  <a:t>PE</a:t>
                </a:r>
              </a:p>
            </p:txBody>
          </p:sp>
          <p:sp>
            <p:nvSpPr>
              <p:cNvPr id="40986" name="Rectangle 16"/>
              <p:cNvSpPr>
                <a:spLocks noChangeArrowheads="1"/>
              </p:cNvSpPr>
              <p:nvPr/>
            </p:nvSpPr>
            <p:spPr bwMode="auto">
              <a:xfrm>
                <a:off x="4656" y="2110"/>
                <a:ext cx="384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sz="1050"/>
                  <a:t>PE</a:t>
                </a:r>
              </a:p>
            </p:txBody>
          </p:sp>
          <p:sp>
            <p:nvSpPr>
              <p:cNvPr id="40987" name="Rectangle 17"/>
              <p:cNvSpPr>
                <a:spLocks noChangeArrowheads="1"/>
              </p:cNvSpPr>
              <p:nvPr/>
            </p:nvSpPr>
            <p:spPr bwMode="auto">
              <a:xfrm>
                <a:off x="4752" y="2206"/>
                <a:ext cx="384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en-US" sz="1050" b="1"/>
                  <a:t>PE</a:t>
                </a:r>
              </a:p>
            </p:txBody>
          </p:sp>
        </p:grpSp>
        <p:grpSp>
          <p:nvGrpSpPr>
            <p:cNvPr id="40969" name="Group 19"/>
            <p:cNvGrpSpPr>
              <a:grpSpLocks/>
            </p:cNvGrpSpPr>
            <p:nvPr/>
          </p:nvGrpSpPr>
          <p:grpSpPr bwMode="auto">
            <a:xfrm>
              <a:off x="3696" y="2632"/>
              <a:ext cx="1513" cy="963"/>
              <a:chOff x="3696" y="1528"/>
              <a:chExt cx="1513" cy="963"/>
            </a:xfrm>
          </p:grpSpPr>
          <p:sp>
            <p:nvSpPr>
              <p:cNvPr id="40970" name="Rectangle 20"/>
              <p:cNvSpPr>
                <a:spLocks noChangeArrowheads="1"/>
              </p:cNvSpPr>
              <p:nvPr/>
            </p:nvSpPr>
            <p:spPr bwMode="auto">
              <a:xfrm>
                <a:off x="3696" y="1528"/>
                <a:ext cx="1513" cy="963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sz="1050" dirty="0"/>
                  <a:t>Compute Unit</a:t>
                </a:r>
              </a:p>
            </p:txBody>
          </p:sp>
          <p:sp>
            <p:nvSpPr>
              <p:cNvPr id="40971" name="Rectangle 21"/>
              <p:cNvSpPr>
                <a:spLocks noChangeArrowheads="1"/>
              </p:cNvSpPr>
              <p:nvPr/>
            </p:nvSpPr>
            <p:spPr bwMode="auto">
              <a:xfrm>
                <a:off x="3815" y="1830"/>
                <a:ext cx="356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sz="1050"/>
                  <a:t>PE</a:t>
                </a:r>
              </a:p>
            </p:txBody>
          </p:sp>
          <p:sp>
            <p:nvSpPr>
              <p:cNvPr id="40972" name="Rectangle 22"/>
              <p:cNvSpPr>
                <a:spLocks noChangeArrowheads="1"/>
              </p:cNvSpPr>
              <p:nvPr/>
            </p:nvSpPr>
            <p:spPr bwMode="auto">
              <a:xfrm>
                <a:off x="3911" y="1926"/>
                <a:ext cx="356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sz="1050"/>
                  <a:t>PE</a:t>
                </a:r>
              </a:p>
            </p:txBody>
          </p:sp>
          <p:sp>
            <p:nvSpPr>
              <p:cNvPr id="40973" name="Rectangle 23"/>
              <p:cNvSpPr>
                <a:spLocks noChangeArrowheads="1"/>
              </p:cNvSpPr>
              <p:nvPr/>
            </p:nvSpPr>
            <p:spPr bwMode="auto">
              <a:xfrm>
                <a:off x="4007" y="2022"/>
                <a:ext cx="356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sz="1050"/>
                  <a:t>PE</a:t>
                </a:r>
              </a:p>
            </p:txBody>
          </p:sp>
          <p:sp>
            <p:nvSpPr>
              <p:cNvPr id="40974" name="Rectangle 24"/>
              <p:cNvSpPr>
                <a:spLocks noChangeArrowheads="1"/>
              </p:cNvSpPr>
              <p:nvPr/>
            </p:nvSpPr>
            <p:spPr bwMode="auto">
              <a:xfrm>
                <a:off x="4103" y="2118"/>
                <a:ext cx="356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sz="1050" b="1" dirty="0"/>
                  <a:t>PE</a:t>
                </a:r>
              </a:p>
            </p:txBody>
          </p:sp>
          <p:sp>
            <p:nvSpPr>
              <p:cNvPr id="40975" name="Rectangle 25"/>
              <p:cNvSpPr>
                <a:spLocks noChangeArrowheads="1"/>
              </p:cNvSpPr>
              <p:nvPr/>
            </p:nvSpPr>
            <p:spPr bwMode="auto">
              <a:xfrm>
                <a:off x="4535" y="1830"/>
                <a:ext cx="356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sz="1050"/>
                  <a:t>PE</a:t>
                </a:r>
              </a:p>
            </p:txBody>
          </p:sp>
          <p:sp>
            <p:nvSpPr>
              <p:cNvPr id="40976" name="Rectangle 26"/>
              <p:cNvSpPr>
                <a:spLocks noChangeArrowheads="1"/>
              </p:cNvSpPr>
              <p:nvPr/>
            </p:nvSpPr>
            <p:spPr bwMode="auto">
              <a:xfrm>
                <a:off x="4631" y="1926"/>
                <a:ext cx="356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sz="1050"/>
                  <a:t>PE</a:t>
                </a:r>
              </a:p>
            </p:txBody>
          </p:sp>
          <p:sp>
            <p:nvSpPr>
              <p:cNvPr id="40977" name="Rectangle 27"/>
              <p:cNvSpPr>
                <a:spLocks noChangeArrowheads="1"/>
              </p:cNvSpPr>
              <p:nvPr/>
            </p:nvSpPr>
            <p:spPr bwMode="auto">
              <a:xfrm>
                <a:off x="4727" y="2022"/>
                <a:ext cx="356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sz="1050"/>
                  <a:t>PE</a:t>
                </a:r>
              </a:p>
            </p:txBody>
          </p:sp>
          <p:sp>
            <p:nvSpPr>
              <p:cNvPr id="40978" name="Rectangle 28"/>
              <p:cNvSpPr>
                <a:spLocks noChangeArrowheads="1"/>
              </p:cNvSpPr>
              <p:nvPr/>
            </p:nvSpPr>
            <p:spPr bwMode="auto">
              <a:xfrm>
                <a:off x="4823" y="2118"/>
                <a:ext cx="356" cy="31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sz="1050" b="1"/>
                  <a:t>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5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Device Architecture</a:t>
            </a:r>
            <a:endParaRPr lang="en-US" dirty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5" t="-384" r="4295" b="384"/>
          <a:stretch/>
        </p:blipFill>
        <p:spPr bwMode="auto">
          <a:xfrm>
            <a:off x="92757" y="895350"/>
            <a:ext cx="6453776" cy="3748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1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274120"/>
              </p:ext>
            </p:extLst>
          </p:nvPr>
        </p:nvGraphicFramePr>
        <p:xfrm>
          <a:off x="914400" y="1123950"/>
          <a:ext cx="4776330" cy="321771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{93296810-A885-4BE3-A3E7-6D5BEEA58F35}</a:tableStyleId>
              </a:tblPr>
              <a:tblGrid>
                <a:gridCol w="1170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9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8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45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Memory Type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Host access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Device access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CUDA Equivalent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19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global memory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Dynamic allocation;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Read/write access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 allocation; Read/write access by all work items in all work groups, large and slow but may be cached in some devices.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global memory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36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constant memory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Dynamic allocation; read/write access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Static allocation; read-only access by all work items.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constant memory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local memory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Dynamic allocation; no access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Static allocation; shared read-write access by all work items in a work group.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shared memory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private memory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 allocation; no access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Static allocation; Read/write access by a single work item.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registers and local memory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OpenCL Device Memory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OpenCL Context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Contains one or more devices</a:t>
            </a:r>
          </a:p>
          <a:p>
            <a:r>
              <a:rPr lang="en-US" smtClean="0"/>
              <a:t>OpenCL device memory objects are associated with a context, not a specific device</a:t>
            </a:r>
            <a:endParaRPr lang="en-US" dirty="0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3493294" y="1939255"/>
            <a:ext cx="2400300" cy="2333129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3664744" y="3100387"/>
            <a:ext cx="2114550" cy="1071563"/>
            <a:chOff x="3600" y="1248"/>
            <a:chExt cx="1776" cy="1200"/>
          </a:xfrm>
        </p:grpSpPr>
        <p:sp>
          <p:nvSpPr>
            <p:cNvPr id="43043" name="Rectangle 7"/>
            <p:cNvSpPr>
              <a:spLocks noChangeArrowheads="1"/>
            </p:cNvSpPr>
            <p:nvPr/>
          </p:nvSpPr>
          <p:spPr bwMode="auto">
            <a:xfrm>
              <a:off x="3600" y="1248"/>
              <a:ext cx="1776" cy="1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3044" name="Text Box 8"/>
            <p:cNvSpPr txBox="1">
              <a:spLocks noChangeArrowheads="1"/>
            </p:cNvSpPr>
            <p:nvPr/>
          </p:nvSpPr>
          <p:spPr bwMode="auto">
            <a:xfrm>
              <a:off x="3630" y="1296"/>
              <a:ext cx="120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 err="1">
                  <a:solidFill>
                    <a:schemeClr val="bg1"/>
                  </a:solidFill>
                </a:rPr>
                <a:t>OpenCL</a:t>
              </a:r>
              <a:r>
                <a:rPr lang="en-US" sz="1500" dirty="0">
                  <a:solidFill>
                    <a:schemeClr val="bg1"/>
                  </a:solidFill>
                </a:rPr>
                <a:t> Device</a:t>
              </a:r>
            </a:p>
          </p:txBody>
        </p:sp>
        <p:grpSp>
          <p:nvGrpSpPr>
            <p:cNvPr id="43045" name="Group 9"/>
            <p:cNvGrpSpPr>
              <a:grpSpLocks/>
            </p:cNvGrpSpPr>
            <p:nvPr/>
          </p:nvGrpSpPr>
          <p:grpSpPr bwMode="auto">
            <a:xfrm>
              <a:off x="3744" y="1632"/>
              <a:ext cx="336" cy="336"/>
              <a:chOff x="3744" y="1968"/>
              <a:chExt cx="336" cy="336"/>
            </a:xfrm>
          </p:grpSpPr>
          <p:sp>
            <p:nvSpPr>
              <p:cNvPr id="43088" name="Rectangle 10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36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2100"/>
              </a:p>
            </p:txBody>
          </p:sp>
          <p:sp>
            <p:nvSpPr>
              <p:cNvPr id="43089" name="Rectangle 11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90" name="Rectangle 12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91" name="Rectangle 13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92" name="Rectangle 14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</p:grpSp>
        <p:grpSp>
          <p:nvGrpSpPr>
            <p:cNvPr id="43046" name="Group 15"/>
            <p:cNvGrpSpPr>
              <a:grpSpLocks/>
            </p:cNvGrpSpPr>
            <p:nvPr/>
          </p:nvGrpSpPr>
          <p:grpSpPr bwMode="auto">
            <a:xfrm>
              <a:off x="4128" y="1632"/>
              <a:ext cx="336" cy="336"/>
              <a:chOff x="3744" y="1968"/>
              <a:chExt cx="336" cy="336"/>
            </a:xfrm>
          </p:grpSpPr>
          <p:sp>
            <p:nvSpPr>
              <p:cNvPr id="43083" name="Rectangle 16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36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2100"/>
              </a:p>
            </p:txBody>
          </p:sp>
          <p:sp>
            <p:nvSpPr>
              <p:cNvPr id="43084" name="Rectangle 17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85" name="Rectangle 18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86" name="Rectangle 19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87" name="Rectangle 20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</p:grpSp>
        <p:grpSp>
          <p:nvGrpSpPr>
            <p:cNvPr id="43047" name="Group 21"/>
            <p:cNvGrpSpPr>
              <a:grpSpLocks/>
            </p:cNvGrpSpPr>
            <p:nvPr/>
          </p:nvGrpSpPr>
          <p:grpSpPr bwMode="auto">
            <a:xfrm>
              <a:off x="4512" y="1632"/>
              <a:ext cx="336" cy="336"/>
              <a:chOff x="3744" y="1968"/>
              <a:chExt cx="336" cy="336"/>
            </a:xfrm>
          </p:grpSpPr>
          <p:sp>
            <p:nvSpPr>
              <p:cNvPr id="43078" name="Rectangle 22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36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2100"/>
              </a:p>
            </p:txBody>
          </p:sp>
          <p:sp>
            <p:nvSpPr>
              <p:cNvPr id="43079" name="Rectangle 23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80" name="Rectangle 24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81" name="Rectangle 25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82" name="Rectangle 26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</p:grpSp>
        <p:grpSp>
          <p:nvGrpSpPr>
            <p:cNvPr id="43048" name="Group 27"/>
            <p:cNvGrpSpPr>
              <a:grpSpLocks/>
            </p:cNvGrpSpPr>
            <p:nvPr/>
          </p:nvGrpSpPr>
          <p:grpSpPr bwMode="auto">
            <a:xfrm>
              <a:off x="4896" y="1632"/>
              <a:ext cx="336" cy="336"/>
              <a:chOff x="3744" y="1968"/>
              <a:chExt cx="336" cy="336"/>
            </a:xfrm>
          </p:grpSpPr>
          <p:sp>
            <p:nvSpPr>
              <p:cNvPr id="43073" name="Rectangle 28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36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2100"/>
              </a:p>
            </p:txBody>
          </p:sp>
          <p:sp>
            <p:nvSpPr>
              <p:cNvPr id="43074" name="Rectangle 29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75" name="Rectangle 30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76" name="Rectangle 31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77" name="Rectangle 32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</p:grpSp>
        <p:grpSp>
          <p:nvGrpSpPr>
            <p:cNvPr id="43049" name="Group 33"/>
            <p:cNvGrpSpPr>
              <a:grpSpLocks/>
            </p:cNvGrpSpPr>
            <p:nvPr/>
          </p:nvGrpSpPr>
          <p:grpSpPr bwMode="auto">
            <a:xfrm>
              <a:off x="3744" y="2016"/>
              <a:ext cx="336" cy="336"/>
              <a:chOff x="3744" y="1968"/>
              <a:chExt cx="336" cy="336"/>
            </a:xfrm>
          </p:grpSpPr>
          <p:sp>
            <p:nvSpPr>
              <p:cNvPr id="43068" name="Rectangle 34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36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2100"/>
              </a:p>
            </p:txBody>
          </p:sp>
          <p:sp>
            <p:nvSpPr>
              <p:cNvPr id="43069" name="Rectangle 35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70" name="Rectangle 36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71" name="Rectangle 37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72" name="Rectangle 38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</p:grpSp>
        <p:grpSp>
          <p:nvGrpSpPr>
            <p:cNvPr id="43050" name="Group 39"/>
            <p:cNvGrpSpPr>
              <a:grpSpLocks/>
            </p:cNvGrpSpPr>
            <p:nvPr/>
          </p:nvGrpSpPr>
          <p:grpSpPr bwMode="auto">
            <a:xfrm>
              <a:off x="4128" y="2016"/>
              <a:ext cx="336" cy="336"/>
              <a:chOff x="3744" y="1968"/>
              <a:chExt cx="336" cy="336"/>
            </a:xfrm>
          </p:grpSpPr>
          <p:sp>
            <p:nvSpPr>
              <p:cNvPr id="43063" name="Rectangle 40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36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2100"/>
              </a:p>
            </p:txBody>
          </p:sp>
          <p:sp>
            <p:nvSpPr>
              <p:cNvPr id="43064" name="Rectangle 41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65" name="Rectangle 42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66" name="Rectangle 43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67" name="Rectangle 44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</p:grpSp>
        <p:grpSp>
          <p:nvGrpSpPr>
            <p:cNvPr id="43051" name="Group 45"/>
            <p:cNvGrpSpPr>
              <a:grpSpLocks/>
            </p:cNvGrpSpPr>
            <p:nvPr/>
          </p:nvGrpSpPr>
          <p:grpSpPr bwMode="auto">
            <a:xfrm>
              <a:off x="4512" y="2016"/>
              <a:ext cx="336" cy="336"/>
              <a:chOff x="3744" y="1968"/>
              <a:chExt cx="336" cy="336"/>
            </a:xfrm>
          </p:grpSpPr>
          <p:sp>
            <p:nvSpPr>
              <p:cNvPr id="43058" name="Rectangle 46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36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2100"/>
              </a:p>
            </p:txBody>
          </p:sp>
          <p:sp>
            <p:nvSpPr>
              <p:cNvPr id="43059" name="Rectangle 47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60" name="Rectangle 48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61" name="Rectangle 49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62" name="Rectangle 50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</p:grpSp>
        <p:grpSp>
          <p:nvGrpSpPr>
            <p:cNvPr id="43052" name="Group 51"/>
            <p:cNvGrpSpPr>
              <a:grpSpLocks/>
            </p:cNvGrpSpPr>
            <p:nvPr/>
          </p:nvGrpSpPr>
          <p:grpSpPr bwMode="auto">
            <a:xfrm>
              <a:off x="4896" y="2016"/>
              <a:ext cx="336" cy="336"/>
              <a:chOff x="3744" y="1968"/>
              <a:chExt cx="336" cy="336"/>
            </a:xfrm>
          </p:grpSpPr>
          <p:sp>
            <p:nvSpPr>
              <p:cNvPr id="43053" name="Rectangle 52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36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2100"/>
              </a:p>
            </p:txBody>
          </p:sp>
          <p:sp>
            <p:nvSpPr>
              <p:cNvPr id="43054" name="Rectangle 53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55" name="Rectangle 54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56" name="Rectangle 55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57" name="Rectangle 56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</p:grpSp>
      </p:grpSp>
      <p:grpSp>
        <p:nvGrpSpPr>
          <p:cNvPr id="43014" name="Group 57"/>
          <p:cNvGrpSpPr>
            <a:grpSpLocks/>
          </p:cNvGrpSpPr>
          <p:nvPr/>
        </p:nvGrpSpPr>
        <p:grpSpPr bwMode="auto">
          <a:xfrm>
            <a:off x="3657600" y="2286000"/>
            <a:ext cx="2114550" cy="728663"/>
            <a:chOff x="2016" y="3120"/>
            <a:chExt cx="1776" cy="816"/>
          </a:xfrm>
        </p:grpSpPr>
        <p:sp>
          <p:nvSpPr>
            <p:cNvPr id="43017" name="Rectangle 58"/>
            <p:cNvSpPr>
              <a:spLocks noChangeArrowheads="1"/>
            </p:cNvSpPr>
            <p:nvPr/>
          </p:nvSpPr>
          <p:spPr bwMode="auto">
            <a:xfrm>
              <a:off x="2016" y="3120"/>
              <a:ext cx="1776" cy="81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1350"/>
            </a:p>
          </p:txBody>
        </p:sp>
        <p:sp>
          <p:nvSpPr>
            <p:cNvPr id="43018" name="Text Box 59"/>
            <p:cNvSpPr txBox="1">
              <a:spLocks noChangeArrowheads="1"/>
            </p:cNvSpPr>
            <p:nvPr/>
          </p:nvSpPr>
          <p:spPr bwMode="auto">
            <a:xfrm>
              <a:off x="2046" y="3168"/>
              <a:ext cx="120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500" dirty="0" err="1">
                  <a:solidFill>
                    <a:schemeClr val="bg1"/>
                  </a:solidFill>
                </a:rPr>
                <a:t>OpenCL</a:t>
              </a:r>
              <a:r>
                <a:rPr lang="en-US" sz="1500" dirty="0">
                  <a:solidFill>
                    <a:schemeClr val="bg1"/>
                  </a:solidFill>
                </a:rPr>
                <a:t> Device</a:t>
              </a:r>
            </a:p>
          </p:txBody>
        </p:sp>
        <p:grpSp>
          <p:nvGrpSpPr>
            <p:cNvPr id="43019" name="Group 60"/>
            <p:cNvGrpSpPr>
              <a:grpSpLocks/>
            </p:cNvGrpSpPr>
            <p:nvPr/>
          </p:nvGrpSpPr>
          <p:grpSpPr bwMode="auto">
            <a:xfrm>
              <a:off x="2160" y="3504"/>
              <a:ext cx="336" cy="336"/>
              <a:chOff x="3744" y="1968"/>
              <a:chExt cx="336" cy="336"/>
            </a:xfrm>
          </p:grpSpPr>
          <p:sp>
            <p:nvSpPr>
              <p:cNvPr id="43038" name="Rectangle 61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36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2100"/>
              </a:p>
            </p:txBody>
          </p:sp>
          <p:sp>
            <p:nvSpPr>
              <p:cNvPr id="43039" name="Rectangle 62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40" name="Rectangle 63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41" name="Rectangle 64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42" name="Rectangle 65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</p:grpSp>
        <p:grpSp>
          <p:nvGrpSpPr>
            <p:cNvPr id="43020" name="Group 66"/>
            <p:cNvGrpSpPr>
              <a:grpSpLocks/>
            </p:cNvGrpSpPr>
            <p:nvPr/>
          </p:nvGrpSpPr>
          <p:grpSpPr bwMode="auto">
            <a:xfrm>
              <a:off x="2544" y="3504"/>
              <a:ext cx="336" cy="336"/>
              <a:chOff x="3744" y="1968"/>
              <a:chExt cx="336" cy="336"/>
            </a:xfrm>
          </p:grpSpPr>
          <p:sp>
            <p:nvSpPr>
              <p:cNvPr id="43033" name="Rectangle 67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36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2100"/>
              </a:p>
            </p:txBody>
          </p:sp>
          <p:sp>
            <p:nvSpPr>
              <p:cNvPr id="43034" name="Rectangle 68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35" name="Rectangle 69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36" name="Rectangle 70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37" name="Rectangle 71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</p:grpSp>
        <p:grpSp>
          <p:nvGrpSpPr>
            <p:cNvPr id="43021" name="Group 72"/>
            <p:cNvGrpSpPr>
              <a:grpSpLocks/>
            </p:cNvGrpSpPr>
            <p:nvPr/>
          </p:nvGrpSpPr>
          <p:grpSpPr bwMode="auto">
            <a:xfrm>
              <a:off x="2928" y="3504"/>
              <a:ext cx="336" cy="336"/>
              <a:chOff x="3744" y="1968"/>
              <a:chExt cx="336" cy="336"/>
            </a:xfrm>
          </p:grpSpPr>
          <p:sp>
            <p:nvSpPr>
              <p:cNvPr id="43028" name="Rectangle 73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36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2100"/>
              </a:p>
            </p:txBody>
          </p:sp>
          <p:sp>
            <p:nvSpPr>
              <p:cNvPr id="43029" name="Rectangle 74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30" name="Rectangle 75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31" name="Rectangle 76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32" name="Rectangle 77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</p:grpSp>
        <p:grpSp>
          <p:nvGrpSpPr>
            <p:cNvPr id="43022" name="Group 78"/>
            <p:cNvGrpSpPr>
              <a:grpSpLocks/>
            </p:cNvGrpSpPr>
            <p:nvPr/>
          </p:nvGrpSpPr>
          <p:grpSpPr bwMode="auto">
            <a:xfrm>
              <a:off x="3312" y="3504"/>
              <a:ext cx="336" cy="336"/>
              <a:chOff x="3744" y="1968"/>
              <a:chExt cx="336" cy="336"/>
            </a:xfrm>
          </p:grpSpPr>
          <p:sp>
            <p:nvSpPr>
              <p:cNvPr id="43023" name="Rectangle 79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36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sz="2100"/>
              </a:p>
            </p:txBody>
          </p:sp>
          <p:sp>
            <p:nvSpPr>
              <p:cNvPr id="43024" name="Rectangle 80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25" name="Rectangle 81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26" name="Rectangle 82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  <p:sp>
            <p:nvSpPr>
              <p:cNvPr id="43027" name="Rectangle 83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100"/>
              </a:p>
            </p:txBody>
          </p:sp>
        </p:grpSp>
      </p:grpSp>
      <p:sp>
        <p:nvSpPr>
          <p:cNvPr id="43015" name="Text Box 84"/>
          <p:cNvSpPr txBox="1">
            <a:spLocks noChangeArrowheads="1"/>
          </p:cNvSpPr>
          <p:nvPr/>
        </p:nvSpPr>
        <p:spPr bwMode="auto">
          <a:xfrm>
            <a:off x="3640109" y="1939255"/>
            <a:ext cx="14670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3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OpenCL</a:t>
            </a:r>
            <a:r>
              <a:rPr 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Context</a:t>
            </a:r>
          </a:p>
        </p:txBody>
      </p:sp>
    </p:spTree>
    <p:extLst>
      <p:ext uri="{BB962C8B-B14F-4D97-AF65-F5344CB8AC3E}">
        <p14:creationId xmlns:p14="http://schemas.microsoft.com/office/powerpoint/2010/main" val="12399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/>
          <p:cNvSpPr>
            <a:spLocks noGrp="1"/>
          </p:cNvSpPr>
          <p:nvPr>
            <p:ph type="subTitle" idx="1"/>
          </p:nvPr>
        </p:nvSpPr>
        <p:spPr>
          <a:xfrm>
            <a:off x="281748" y="3550392"/>
            <a:ext cx="6286693" cy="461537"/>
          </a:xfrm>
        </p:spPr>
        <p:txBody>
          <a:bodyPr/>
          <a:lstStyle/>
          <a:p>
            <a:r>
              <a:rPr lang="en-US" dirty="0" smtClean="0"/>
              <a:t>The GPU Teaching Kit is licensed by NVIDIA and the University </a:t>
            </a:r>
            <a:r>
              <a:rPr lang="en-US" dirty="0"/>
              <a:t>of Illinois under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92D050"/>
                </a:solidFill>
                <a:hlinkClick r:id="rId4"/>
              </a:rPr>
              <a:t>Creative </a:t>
            </a:r>
            <a:r>
              <a:rPr lang="en-US" dirty="0">
                <a:solidFill>
                  <a:srgbClr val="92D050"/>
                </a:solidFill>
                <a:hlinkClick r:id="rId4"/>
              </a:rPr>
              <a:t>Commons Attribution-</a:t>
            </a:r>
            <a:r>
              <a:rPr lang="en-US" dirty="0" err="1">
                <a:solidFill>
                  <a:srgbClr val="92D050"/>
                </a:solidFill>
                <a:hlinkClick r:id="rId4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4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813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96000" y="4381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1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85">
        <p:fade/>
      </p:transition>
    </mc:Choice>
    <mc:Fallback xmlns="">
      <p:transition spd="med" advTm="74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-8-1-convolution-2015" id="{607ADF4E-4A54-4E1B-9B26-78CDD6CE8D21}" vid="{CFEF926C-2786-4CBB-BC45-0BD2794A6D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21.22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ADACF-A4AD-49CA-8BF7-CDDD44BF3CA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56f548-e1c6-4bad-9b00-9434a603b47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6B53BC-FCF2-41BA-90BF-B1F77AA50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8144B1-A583-4C67-8D37-CE341E475E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Teaching_Kit_Theme</Template>
  <TotalTime>857</TotalTime>
  <Words>277</Words>
  <Application>Microsoft Office PowerPoint</Application>
  <PresentationFormat>Custom</PresentationFormat>
  <Paragraphs>59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MS PGothic</vt:lpstr>
      <vt:lpstr>AkzidenzGrotesk</vt:lpstr>
      <vt:lpstr>Akzidenz-Grotesk Extended BQ</vt:lpstr>
      <vt:lpstr>Arial</vt:lpstr>
      <vt:lpstr>Calibri</vt:lpstr>
      <vt:lpstr>Palatino</vt:lpstr>
      <vt:lpstr>Sentinel Medium</vt:lpstr>
      <vt:lpstr>Times New Roman</vt:lpstr>
      <vt:lpstr>Trebuchet MS</vt:lpstr>
      <vt:lpstr>2_Title &amp; Bullet </vt:lpstr>
      <vt:lpstr>Module 20 – Related Programming Models: OpenCL</vt:lpstr>
      <vt:lpstr>Objective</vt:lpstr>
      <vt:lpstr>OpenCL Hardware Abstraction</vt:lpstr>
      <vt:lpstr>OpenCL Device Architecture</vt:lpstr>
      <vt:lpstr>OpenCL Device Memory Types</vt:lpstr>
      <vt:lpstr>OpenCL Context</vt:lpstr>
      <vt:lpstr>PowerPoint Presentation</vt:lpstr>
    </vt:vector>
  </TitlesOfParts>
  <Company>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21 - Related Programming Models: OpenCL</dc:title>
  <dc:creator>Cook, Colleen N</dc:creator>
  <cp:lastModifiedBy>Wen-Mei Hwu</cp:lastModifiedBy>
  <cp:revision>28</cp:revision>
  <dcterms:created xsi:type="dcterms:W3CDTF">2013-11-15T21:49:21Z</dcterms:created>
  <dcterms:modified xsi:type="dcterms:W3CDTF">2016-04-03T18:01:46Z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Evaluation Kit Module">
    <vt:bool>false</vt:bool>
  </property>
</Properties>
</file>