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</p:sldMasterIdLst>
  <p:notesMasterIdLst>
    <p:notesMasterId r:id="rId11"/>
  </p:notesMasterIdLst>
  <p:handoutMasterIdLst>
    <p:handoutMasterId r:id="rId12"/>
  </p:handoutMasterIdLst>
  <p:sldIdLst>
    <p:sldId id="761" r:id="rId5"/>
    <p:sldId id="759" r:id="rId6"/>
    <p:sldId id="860" r:id="rId7"/>
    <p:sldId id="859" r:id="rId8"/>
    <p:sldId id="772" r:id="rId9"/>
    <p:sldId id="815" r:id="rId10"/>
  </p:sldIdLst>
  <p:sldSz cx="10972800" cy="6172200"/>
  <p:notesSz cx="7010400" cy="92964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6FF53F-1FDB-4050-9119-43DD970CDF62}">
          <p14:sldIdLst>
            <p14:sldId id="761"/>
            <p14:sldId id="759"/>
            <p14:sldId id="860"/>
            <p14:sldId id="859"/>
            <p14:sldId id="772"/>
            <p14:sldId id="8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Larkin" initials="JML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4E7A00"/>
    <a:srgbClr val="E26D32"/>
    <a:srgbClr val="F2F2F2"/>
    <a:srgbClr val="868686"/>
    <a:srgbClr val="0071C5"/>
    <a:srgbClr val="9A4216"/>
    <a:srgbClr val="4E2D00"/>
    <a:srgbClr val="0D3481"/>
    <a:srgbClr val="007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5313" autoAdjust="0"/>
  </p:normalViewPr>
  <p:slideViewPr>
    <p:cSldViewPr snapToGrid="0">
      <p:cViewPr varScale="1">
        <p:scale>
          <a:sx n="126" d="100"/>
          <a:sy n="126" d="100"/>
        </p:scale>
        <p:origin x="-228" y="-90"/>
      </p:cViewPr>
      <p:guideLst>
        <p:guide orient="horz" pos="1316"/>
        <p:guide orient="horz" pos="3050"/>
        <p:guide orient="horz" pos="3189"/>
        <p:guide orient="horz" pos="975"/>
        <p:guide pos="545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 snapToGrid="0">
      <p:cViewPr varScale="1">
        <p:scale>
          <a:sx n="79" d="100"/>
          <a:sy n="79" d="100"/>
        </p:scale>
        <p:origin x="328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10/6/2015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whitgrove\AppData\Local\Microsoft\Windows\Temporary Internet Files\Content.Outlook\1MN9SHNZ\PPT_Background_02_v006 (2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20849" y="1248256"/>
            <a:ext cx="9409363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81661" y="300445"/>
            <a:ext cx="9409361" cy="98285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0" cap="none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5988" y="1913011"/>
            <a:ext cx="1804467" cy="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9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 dirty="0" smtClean="0">
                <a:solidFill>
                  <a:schemeClr val="bg1"/>
                </a:solidFill>
                <a:latin typeface="Trebuchet MS"/>
              </a:rPr>
              <a:t>NVIDIA CONFIDENTIAL. DO NOT DISTRIBUTE.</a:t>
            </a:r>
            <a:endParaRPr lang="en-US" sz="800" b="1" i="0" kern="0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8348" y="626652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6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6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6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6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6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6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Box 3"/>
          <p:cNvSpPr txBox="1"/>
          <p:nvPr>
            <p:custDataLst>
              <p:tags r:id="rId17"/>
            </p:custDataLst>
          </p:nvPr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>
            <p:custDataLst>
              <p:tags r:id="rId18"/>
            </p:custDataLst>
          </p:nvPr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>
              <p:custDataLst>
                <p:tags r:id="rId19"/>
              </p:custDataLst>
            </p:nvPr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>
              <p:custDataLst>
                <p:tags r:id="rId20"/>
              </p:custDataLst>
            </p:nvPr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>
              <p:custDataLst>
                <p:tags r:id="rId21"/>
              </p:custDataLst>
            </p:nvPr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896" r:id="rId2"/>
    <p:sldLayoutId id="2147483971" r:id="rId3"/>
    <p:sldLayoutId id="2147483917" r:id="rId4"/>
    <p:sldLayoutId id="2147483969" r:id="rId5"/>
    <p:sldLayoutId id="2147483919" r:id="rId6"/>
    <p:sldLayoutId id="2147483954" r:id="rId7"/>
    <p:sldLayoutId id="2147483897" r:id="rId8"/>
    <p:sldLayoutId id="2147483898" r:id="rId9"/>
    <p:sldLayoutId id="2147483926" r:id="rId10"/>
    <p:sldLayoutId id="2147483899" r:id="rId11"/>
    <p:sldLayoutId id="2147483901" r:id="rId12"/>
    <p:sldLayoutId id="21474839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0" i="0" u="none" cap="none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 i="0" u="none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putechconf.com/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://devblogs.nvidia.com/parallelforall/" TargetMode="Externa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hyperlink" Target="http://developer.nvidia.com/openacc" TargetMode="External"/><Relationship Id="rId5" Type="http://schemas.openxmlformats.org/officeDocument/2006/relationships/hyperlink" Target="http://stackoverflow.com/questions/tagged/openacc" TargetMode="External"/><Relationship Id="rId4" Type="http://schemas.openxmlformats.org/officeDocument/2006/relationships/hyperlink" Target="https://developer.nvidia.com/openacc-course" TargetMode="External"/><Relationship Id="rId9" Type="http://schemas.openxmlformats.org/officeDocument/2006/relationships/hyperlink" Target="http://openacc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1661" y="164419"/>
            <a:ext cx="9409361" cy="982855"/>
          </a:xfrm>
        </p:spPr>
        <p:txBody>
          <a:bodyPr>
            <a:normAutofit/>
          </a:bodyPr>
          <a:lstStyle/>
          <a:p>
            <a:r>
              <a:rPr lang="en-US" dirty="0"/>
              <a:t>OpenACC Course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5963" y="1059330"/>
            <a:ext cx="9409363" cy="706347"/>
          </a:xfrm>
        </p:spPr>
        <p:txBody>
          <a:bodyPr/>
          <a:lstStyle/>
          <a:p>
            <a:r>
              <a:rPr lang="en-US" dirty="0"/>
              <a:t>Office Hour 1: Introduction to OpenACC</a:t>
            </a:r>
          </a:p>
          <a:p>
            <a:r>
              <a:rPr lang="en-US" dirty="0" smtClean="0"/>
              <a:t>Justin Luitjens, NVIDIA Developer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0" y="2790634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Course Syllabus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4896464" y="861894"/>
            <a:ext cx="5751871" cy="447814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1: 	</a:t>
            </a:r>
            <a:r>
              <a:rPr lang="en-US" sz="2000" dirty="0" smtClean="0">
                <a:solidFill>
                  <a:schemeClr val="bg1"/>
                </a:solidFill>
              </a:rPr>
              <a:t>Introduction </a:t>
            </a:r>
            <a:r>
              <a:rPr lang="en-US" sz="2000" dirty="0">
                <a:solidFill>
                  <a:schemeClr val="bg1"/>
                </a:solidFill>
              </a:rPr>
              <a:t>to 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6: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15: </a:t>
            </a:r>
            <a:r>
              <a:rPr lang="en-US" sz="2000" dirty="0">
                <a:solidFill>
                  <a:schemeClr val="bg1"/>
                </a:solidFill>
              </a:rPr>
              <a:t>Profiling and Parallelizing with the </a:t>
            </a:r>
            <a:r>
              <a:rPr lang="en-US" sz="2000" dirty="0" smtClean="0">
                <a:solidFill>
                  <a:schemeClr val="bg1"/>
                </a:solidFill>
              </a:rPr>
              <a:t>				OpenACC </a:t>
            </a:r>
            <a:r>
              <a:rPr lang="en-US" sz="2000" dirty="0">
                <a:solidFill>
                  <a:schemeClr val="bg1"/>
                </a:solidFill>
              </a:rPr>
              <a:t>Toolkit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20: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29: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Expressing Data Locality </a:t>
            </a:r>
            <a:r>
              <a:rPr lang="en-US" sz="2000" dirty="0" smtClean="0">
                <a:solidFill>
                  <a:schemeClr val="bg1"/>
                </a:solidFill>
              </a:rPr>
              <a:t>and 					Optimizations with </a:t>
            </a:r>
            <a:r>
              <a:rPr lang="en-US" sz="2000" dirty="0">
                <a:solidFill>
                  <a:schemeClr val="bg1"/>
                </a:solidFill>
              </a:rPr>
              <a:t>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3: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12: </a:t>
            </a:r>
            <a:r>
              <a:rPr lang="en-US" sz="2000" dirty="0" smtClean="0">
                <a:solidFill>
                  <a:schemeClr val="bg1"/>
                </a:solidFill>
              </a:rPr>
              <a:t>Advanced </a:t>
            </a:r>
            <a:r>
              <a:rPr lang="en-US" sz="2000" dirty="0">
                <a:solidFill>
                  <a:schemeClr val="bg1"/>
                </a:solidFill>
              </a:rPr>
              <a:t>OpenACC Techniques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24: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171449" y="5622528"/>
            <a:ext cx="4143375" cy="5355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Recordings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</a:rPr>
              <a:t>developer.nvidia.com/openacc-course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4772025" y="1314450"/>
            <a:ext cx="5876310" cy="4762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513636"/>
            <a:ext cx="9976104" cy="1144929"/>
          </a:xfrm>
        </p:spPr>
        <p:txBody>
          <a:bodyPr/>
          <a:lstStyle/>
          <a:p>
            <a:r>
              <a:rPr lang="en-US" sz="4000" b="1" dirty="0" smtClean="0"/>
              <a:t>Answered Questions </a:t>
            </a:r>
            <a:r>
              <a:rPr lang="en-US" sz="4000" b="1" dirty="0"/>
              <a:t>and Recordings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https://developer.nvidia.com/openacc-course</a:t>
            </a:r>
          </a:p>
        </p:txBody>
      </p:sp>
    </p:spTree>
    <p:extLst>
      <p:ext uri="{BB962C8B-B14F-4D97-AF65-F5344CB8AC3E}">
        <p14:creationId xmlns:p14="http://schemas.microsoft.com/office/powerpoint/2010/main" val="210262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356426"/>
            <a:ext cx="9976104" cy="590931"/>
          </a:xfrm>
        </p:spPr>
        <p:txBody>
          <a:bodyPr/>
          <a:lstStyle/>
          <a:p>
            <a:r>
              <a:rPr lang="en-US" dirty="0" smtClean="0"/>
              <a:t>Questions from the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430" y="985435"/>
            <a:ext cx="9948672" cy="3718925"/>
          </a:xfrm>
        </p:spPr>
        <p:txBody>
          <a:bodyPr/>
          <a:lstStyle/>
          <a:p>
            <a:r>
              <a:rPr lang="en-US" b="1" dirty="0" smtClean="0"/>
              <a:t>Q1:</a:t>
            </a:r>
            <a:r>
              <a:rPr lang="en-US" dirty="0" smtClean="0"/>
              <a:t> </a:t>
            </a:r>
            <a:r>
              <a:rPr lang="en-US" dirty="0"/>
              <a:t>What's the basic difference between CUDA and OpenACC</a:t>
            </a:r>
            <a:r>
              <a:rPr lang="en-US" dirty="0" smtClean="0"/>
              <a:t>? OpenACC and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Q2</a:t>
            </a:r>
            <a:r>
              <a:rPr lang="en-US" dirty="0" smtClean="0"/>
              <a:t>: What OS is supported by OpenACC Toolkit? PGI Compiler?</a:t>
            </a:r>
          </a:p>
          <a:p>
            <a:r>
              <a:rPr lang="en-US" b="1" dirty="0" smtClean="0"/>
              <a:t>Q3: </a:t>
            </a:r>
            <a:r>
              <a:rPr lang="en-US" dirty="0" smtClean="0"/>
              <a:t>Is PGI the only OpenACC compiler available?</a:t>
            </a:r>
          </a:p>
          <a:p>
            <a:r>
              <a:rPr lang="en-US" b="1" dirty="0" smtClean="0"/>
              <a:t>Q4: </a:t>
            </a:r>
            <a:r>
              <a:rPr lang="en-US" dirty="0" smtClean="0"/>
              <a:t>Can libraries be used with OpenACC?</a:t>
            </a:r>
          </a:p>
          <a:p>
            <a:r>
              <a:rPr lang="en-US" b="1" dirty="0" smtClean="0"/>
              <a:t>Q5:</a:t>
            </a:r>
            <a:r>
              <a:rPr lang="en-US" dirty="0" smtClean="0"/>
              <a:t> Does OpenACC support multiple GPUs? </a:t>
            </a:r>
          </a:p>
          <a:p>
            <a:r>
              <a:rPr lang="en-US" b="1" dirty="0" smtClean="0"/>
              <a:t>Q6:</a:t>
            </a:r>
            <a:r>
              <a:rPr lang="en-US" dirty="0" smtClean="0"/>
              <a:t> Does OpenACC use </a:t>
            </a:r>
            <a:r>
              <a:rPr lang="en-US" dirty="0"/>
              <a:t>shared memory in a proper way</a:t>
            </a:r>
            <a:r>
              <a:rPr lang="en-US" dirty="0" smtClean="0"/>
              <a:t>? Distributed memory?</a:t>
            </a:r>
          </a:p>
          <a:p>
            <a:r>
              <a:rPr lang="en-US" b="1" dirty="0" smtClean="0"/>
              <a:t>Q7:</a:t>
            </a:r>
            <a:r>
              <a:rPr lang="en-US" dirty="0" smtClean="0"/>
              <a:t> </a:t>
            </a:r>
            <a:r>
              <a:rPr lang="en-US" dirty="0"/>
              <a:t>What is the </a:t>
            </a:r>
            <a:r>
              <a:rPr lang="en-US" dirty="0" smtClean="0"/>
              <a:t>difference: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/>
              <a:t>with parallel tool box and </a:t>
            </a:r>
            <a:r>
              <a:rPr lang="en-US" dirty="0" err="1"/>
              <a:t>openacc</a:t>
            </a:r>
            <a:r>
              <a:rPr lang="en-US" dirty="0"/>
              <a:t>?</a:t>
            </a:r>
          </a:p>
          <a:p>
            <a:r>
              <a:rPr lang="en-US" b="1" dirty="0" smtClean="0"/>
              <a:t>Q8</a:t>
            </a:r>
            <a:r>
              <a:rPr lang="en-US" dirty="0" smtClean="0"/>
              <a:t>: </a:t>
            </a:r>
            <a:r>
              <a:rPr lang="en-US" dirty="0"/>
              <a:t>how many dimensions does OpenACC support in calculating vectors? </a:t>
            </a:r>
          </a:p>
          <a:p>
            <a:r>
              <a:rPr lang="en-US" b="1" dirty="0" smtClean="0"/>
              <a:t>Q9: </a:t>
            </a:r>
            <a:r>
              <a:rPr lang="en-US" dirty="0"/>
              <a:t>Can two applications run in parallel on GPU that is optimized with OpenACC?</a:t>
            </a:r>
          </a:p>
          <a:p>
            <a:r>
              <a:rPr lang="en-US" b="1" dirty="0" smtClean="0"/>
              <a:t>Q10: </a:t>
            </a:r>
            <a:r>
              <a:rPr lang="en-US" dirty="0"/>
              <a:t>how many kernels I can generate ? Is there limitation?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1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Where to find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6750" y="1668026"/>
            <a:ext cx="10456050" cy="41539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Course Recordings and Q&amp;A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developer.nvidia.com/openacc-course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on </a:t>
            </a:r>
            <a:r>
              <a:rPr lang="en-US" dirty="0" err="1" smtClean="0"/>
              <a:t>StackOverflow</a:t>
            </a:r>
            <a:r>
              <a:rPr lang="en-US" dirty="0" smtClean="0"/>
              <a:t> - </a:t>
            </a:r>
            <a:r>
              <a:rPr lang="en-US" dirty="0" smtClean="0">
                <a:hlinkClick r:id="rId5"/>
              </a:rPr>
              <a:t>http://stackoverflow.com/questions/tagged/openacc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</a:t>
            </a:r>
            <a:r>
              <a:rPr lang="en-US" dirty="0"/>
              <a:t>Toolkit - </a:t>
            </a:r>
            <a:r>
              <a:rPr lang="en-US" dirty="0">
                <a:hlinkClick r:id="rId6"/>
              </a:rPr>
              <a:t>http</a:t>
            </a:r>
            <a:r>
              <a:rPr lang="en-US" dirty="0" smtClean="0">
                <a:hlinkClick r:id="rId6"/>
              </a:rPr>
              <a:t>://developer.nvidia.com/openacc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Resources: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Parallel </a:t>
            </a:r>
            <a:r>
              <a:rPr lang="en-US" dirty="0" err="1"/>
              <a:t>Forall</a:t>
            </a:r>
            <a:r>
              <a:rPr lang="en-US" dirty="0"/>
              <a:t> Blog - </a:t>
            </a:r>
            <a:r>
              <a:rPr lang="en-US" dirty="0">
                <a:hlinkClick r:id="rId7"/>
              </a:rPr>
              <a:t>http://devblogs.nvidia.com/parallelforall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GPU </a:t>
            </a:r>
            <a:r>
              <a:rPr lang="en-US" dirty="0"/>
              <a:t>Technology Conference -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www.gputechconf.com/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OpenACC Website - </a:t>
            </a:r>
            <a:r>
              <a:rPr lang="en-US" dirty="0">
                <a:hlinkClick r:id="rId9"/>
              </a:rPr>
              <a:t>http://openacc.org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4772025" y="1820927"/>
            <a:ext cx="5876310" cy="7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0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0" y="2790634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Course Syllabus</a:t>
            </a: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4896464" y="861894"/>
            <a:ext cx="5751871" cy="447814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1: 	</a:t>
            </a:r>
            <a:r>
              <a:rPr lang="en-US" sz="2000" dirty="0" smtClean="0">
                <a:solidFill>
                  <a:schemeClr val="bg1"/>
                </a:solidFill>
              </a:rPr>
              <a:t>Introduction </a:t>
            </a:r>
            <a:r>
              <a:rPr lang="en-US" sz="2000" dirty="0">
                <a:solidFill>
                  <a:schemeClr val="bg1"/>
                </a:solidFill>
              </a:rPr>
              <a:t>to 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6: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15: </a:t>
            </a:r>
            <a:r>
              <a:rPr lang="en-US" sz="2000" dirty="0">
                <a:solidFill>
                  <a:schemeClr val="bg1"/>
                </a:solidFill>
              </a:rPr>
              <a:t>Profiling and Parallelizing with the </a:t>
            </a:r>
            <a:r>
              <a:rPr lang="en-US" sz="2000" dirty="0" smtClean="0">
                <a:solidFill>
                  <a:schemeClr val="bg1"/>
                </a:solidFill>
              </a:rPr>
              <a:t>				OpenACC </a:t>
            </a:r>
            <a:r>
              <a:rPr lang="en-US" sz="2000" dirty="0">
                <a:solidFill>
                  <a:schemeClr val="bg1"/>
                </a:solidFill>
              </a:rPr>
              <a:t>Toolkit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20: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29: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Expressing Data Locality </a:t>
            </a:r>
            <a:r>
              <a:rPr lang="en-US" sz="2000" dirty="0" smtClean="0">
                <a:solidFill>
                  <a:schemeClr val="bg1"/>
                </a:solidFill>
              </a:rPr>
              <a:t>and 					Optimizations with </a:t>
            </a:r>
            <a:r>
              <a:rPr lang="en-US" sz="2000" dirty="0">
                <a:solidFill>
                  <a:schemeClr val="bg1"/>
                </a:solidFill>
              </a:rPr>
              <a:t>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3: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12: </a:t>
            </a:r>
            <a:r>
              <a:rPr lang="en-US" sz="2000" dirty="0" smtClean="0">
                <a:solidFill>
                  <a:schemeClr val="bg1"/>
                </a:solidFill>
              </a:rPr>
              <a:t>Advanced </a:t>
            </a:r>
            <a:r>
              <a:rPr lang="en-US" sz="2000" dirty="0">
                <a:solidFill>
                  <a:schemeClr val="bg1"/>
                </a:solidFill>
              </a:rPr>
              <a:t>OpenACC Techniques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24: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TextBox 2"/>
          <p:cNvSpPr txBox="1"/>
          <p:nvPr>
            <p:custDataLst>
              <p:tags r:id="rId5"/>
            </p:custDataLst>
          </p:nvPr>
        </p:nvSpPr>
        <p:spPr>
          <a:xfrm>
            <a:off x="171449" y="5622528"/>
            <a:ext cx="4143375" cy="5355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Recordings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</a:rPr>
              <a:t>developer.nvidia.com/openacc-course</a:t>
            </a:r>
          </a:p>
        </p:txBody>
      </p:sp>
    </p:spTree>
    <p:extLst>
      <p:ext uri="{BB962C8B-B14F-4D97-AF65-F5344CB8AC3E}">
        <p14:creationId xmlns:p14="http://schemas.microsoft.com/office/powerpoint/2010/main" val="29740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PERSISTENCEDATA" val="MMPROD_UIPERSISTENCEDATA"/>
  <p:tag name="MMPROD_THEME_BG_IMAGE" val="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TdG9wcGVkIi8+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+DQoJCTx1aXRleHQgbmFtZT0iU0NSVUJCQVJTVEFUVVNfQlVGRkVSSU5HIiB2YWx1ZT0iQnVmZmVyaW5nIi8+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+DQoJCTx1aXRleHQgbmFtZT0iRUxBUFNFRCIgdmFsdWU9IiVtIE1pbnV0ZXMgJXMgU2Vjb25kcyBSZW1haW5pbmciLz4NCgkJPHVpdGV4dCBuYW1lPSJOT1RGT1VORCIgdmFsdWU9Ik5vdGhpbmcgRm91bmQiLz4NCgkJPHVpdGV4dCBuYW1lPSJBVFRBQ0hNRU5UUyIgdmFsdWU9IkF0dGFjaG1lbnR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+DQoJCTx1aXRleHQgbmFtZT0iVEFCX05PVEVTIiB2YWx1ZT0iTm90ZXMiLz4NCgkJPHVpdGV4dCBuYW1lPSJUQUJfU0VBUkNIIiB2YWx1ZT0iU2VhcmNoIi8+DQoJCTx1aXRleHQgbmFtZT0iU0xJREVfSEVBRElORyIgdmFsdWU9IlNsaWRlIFRpdGxlIi8+DQoJCTx1aXRleHQgbmFtZT0iRFVSQVRJT05fSEVBRElORyIgdmFsdWU9IkR1cmF0aW9uIi8+DQoJCTx1aXRleHQgbmFtZT0iU0VBUkNIX0hFQURJTkciIHZhbHVlPSJTZWFyY2ggZm9yIHRleHQ6Ii8+DQoJCTx1aXRleHQgbmFtZT0iVEhVTUJfSEVBRElORyIgdmFsdWU9IlNsaWRlIi8+DQoJCTx1aXRleHQgbmFtZT0iVEhVTUJfSU5GTyIgdmFsdWU9IlNsaWRlIFRpdGxlL0R1cmF0aW9uIi8+DQoJCTx1aXRleHQgbmFtZT0iQVRUQUNITkFNRV9IRUFESU5HIiB2YWx1ZT0iRmlsZSBOYW1lIi8+DQoJCTx1aXRleHQgbmFtZT0iQVRUQUNIU0laRV9IRUFESU5HIiB2YWx1ZT0iU2l6ZSIvPg0KCQk8dWl0ZXh0IG5hbWU9IlNMSURFX05PVEVTIiB2YWx1ZT0iU2xpZGUgTm90ZXM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DQoNCk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dWl0ZXh0IG5hbWU9IkNPVVJTRV9TVEFUVVMiIHZhbHVlPSJNb2R1bHN0YXR1cyIvPg0KCQk8dWl0ZXh0IG5hbWU9IlBBU1NFRF9TVFJJTkciIHZhbHVlPSJFcmZvbGdyZWljaCIvPg0KCQk8dWl0ZXh0IG5hbWU9IkZBSUxFRF9TVFJJTkciIHZhbHVlPSJGZWhsZ2VzY2hsYWd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BdXMiLz4NCgkJPHVpdGV4dCBuYW1lPSJET0NXUkFQX1RJVExFIiB2YWx1ZT0iUHJlc2VudGVyLUFuaGFuZyIvPg0KCQk8dWl0ZXh0IG5hbWU9IkRPQ1dSQVBfTVNHIiB2YWx1ZT0iQXVmIG1laW5lbSBBcmJlaXRzcGxhdHogc3BlaWNoZXJuIi8+DQoJCTx1aXRleHQgbmFtZT0iRE9DV1JBUF9QUk9NUFQiIHZhbHVlPSJadW0gSGVydW50ZXJsYWRlbiBrbGlja2VuIi8+DQoJPC9sYW5ndWFnZT4NCgk8bGFuZ3VhZ2UgaWQ9ImZ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dWl0ZXh0IG5hbWU9IkNPVVJTRV9TVEFUVVMiIHZhbHVlPSJTdGF0dXQgZHUgbW9kdWxlIi8+DQoJCTx1aXRleHQgbmFtZT0iUEFTU0VEX1NUUklORyIgdmFsdWU9IlLDqXVzc2kiLz4NCgkJPHVpdGV4dCBuYW1lPSJGQUlMRURfU1RSSU5HIiB2YWx1ZT0iRWNob3XDqS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+DQoJCTx1aXRleHQgbmFtZT0iU0NSVUJCQVJTVEFUVVNfUExBWUlORyIgdmFsdWU9IuWGjeeUn+S4rSIvPg0KCQk8dWl0ZXh0IG5hbWU9IlNDUlVCQkFSU1RBVFVTX05PQVVESU8iIHZhbHVlPSLpn7Plo7DjgarjgZciLz4NCgkJPHVpdGV4dCBuYW1lPSJTQ1JVQkJBUlNUQVRVU19WSURQTEFZSU5HIiB2YWx1ZT0i44OT44OH44Kq5YaN55Sf5Lit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1FVSVoiIHZhbHVlPSLjgq/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/44Kk44OI44OrIi8+DQoJCTx1aXRleHQgbmFtZT0iRFVSQVRJT05fSEVBRElORyIgdmFsdWU9IumVt+OBlSIvPg0KCQk8dWl0ZXh0IG5hbWU9IlNFQVJDSF9IRUFESU5HIiB2YWx1ZT0i5qSc57Si44GZ44KL44OG44Kt44K544OIIDogIi8+DQoJCTx1aXRleHQgbmFtZT0iVEhVTUJfSEVBRElORyIgdmFsdWU9IuOCueODqeOCpOODiSIvPg0KCQk8dWl0ZXh0IG5hbWU9IlRIVU1CX0lORk8iIHZhbHVlPSLjgrnjg6njgqTjg4njgr/jgqTjg4jjg6sgLyDplbfjgZUiLz4NCgkJPHVpdGV4dCBuYW1lPSJBVFRBQ0hOQU1FX0hFQURJTkciIHZhbHVlPSLjg5XjgqHjgqTjg6vlkI0iLz4NCgkJPHVpdGV4dCBuYW1lPSJBVFRBQ0hTSVpFX0hFQURJTkciIHZhbHVlPSLjgrXjgqTjgroiLz4NCgkJPHVpdGV4dCBuYW1lPSJTTElERV9OT1RFUyIgdmFsdWU9IuOCueODqeOCpOODieODjuODvOODiCIvPg0KCQk8dWl0ZXh0IG5hbWU9IkNPVVJTRV9TVEFUVVMiIHZhbHVlPSLjg6Ljgrjjg6Xjg7zjg6vjgrnjg4bjg7zjgr/jgrkiLz4NCgkJPHVpdGV4dCBuYW1lPSJQQVNTRURfU1RSSU5HIiB2YWx1ZT0i5ZCI5qC8Ii8+DQoJCTx1aXRleHQgbmFtZT0iRkFJTEVEX1NUUklORyIgdmFsdWU9IuS4jeWQiOagvCIvPg0KCQk8IS0tcXVpeiBwb2QgYW5kIG1lc3NhZ2UgYm94IHRleHRzLS0+DQoJCTx1aXRleHQgbmFtZT0iUVVJWlBPRF9RVUlaX0FUVEVNUFQiIHZhbHVlPSLjgq/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+DQoJCTx1aXRleHQgbmFtZT0iUVVJWlBPRF9RVUVTVFlQRV9TVFIiIHZhbHVlPSLjgr/jgqTjg5cgOiAlcyIvPg0KCQk8dWl0ZXh0IG5hbWU9IlFVSVpQT0RfUVVFU1RZUEVfR1JEIiB2YWx1ZT0i6KmV5L6hIi8+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+OBhCIvPg0KCQk8dWl0ZXh0IG5hbWU9IldBUk5JTkdNU0dfTk9TVFJJTkciIHZhbHVlPSLjgYTjgYTjgYgiLz4NCgkJPHVpdGV4dCBuYW1lPSJXQVJOSU5HTVNHX1RJVExFU1RSSU5HIiB2YWx1ZT0i44Kv44Kk44K644Gu44OK44OT44Ky44O844K344On44Oz44Gr6Zai44GZ44KL6K2m5ZGKIi8+DQoJCTx1aXRleHQgbmFtZT0iV0FSTklOR01TR19NU0dTVFJJTkciIHZhbHVlPSLjgZPjga7jgq/jgqTjgrrjgavjga/jgIHjgb7jgaDop6PnrZTjgZfjgabjgYTjgarjgYTos6rllY/jgYzjgYLjgorjgb7jgZnjgIINCg0KIOOCr+OCpOOCuuOCkue1guS6huOBmeOCi+OBq+OBr+OAgeOAjOOBr+OBhOOAjeOCkuOCr+ODquODg+OCr+OBl+OBvuOBmeOAguOCr+OCpOOCuuOCkue2muihjOOBmeOCi+OBq+OBr+OAgeOAjOOBhOOBhOOBiOOAjeOCkuOCr+ODquODg+OCr+OBl+OBvuOBmeOAgiIvPg0KCQk8dWl0ZXh0IG5hbWU9IklORk9STUFUSU9OX0gyNjRfRkxBU0hQTEFZRVIiIHZhbHVlPSLjgYrkvb/jgYTjga7jgrPjg7Pjg5Tjg6Xjg7zjgr/jgavnj77lnKjjgqTjg7Pjgrnjg4jjg7zjg6vjgZXjgozjgabjgYTjgosgRmxhc2ggUGxheWVyIOOBruODkOODvOOCuOODp+ODs+OBr+OAgeOBk+OBruODk+ODh+OCquOCkuOCteODneODvOODiOOBl+OBpuOBhOOBvuOBm+OCk+OAguacgOaWsOOBriBGbGFzaCBQbGF5ZXIg44KS44OA44Km44Oz44Ot44O844OJ44GZ44KL44Gr44Gv44CB44OT44OH44Kq6aCY5Z+f44KS44Kv44Oq44OD44Kv44GX44Gm44GP44Gg44GV44GE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+imi+OBm+OCiyIvPg0KCQk8dWl0ZXh0IG5hbWU9Ik1VVEUiIHZhbHVlPSLjg5/jg6Xjg7zjg4giLz4NCgkJPHVpdGV4dCBuYW1lPSJET0NXUkFQX1RJVExFIiB2YWx1ZT0iUHJlc2VudGVy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VklEUExBWUlORyIgdmFsdWU9Iuu5hOuUlOyYpCDsnqzsg50g7KSR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6rK966ClIOyGjOqwnDogJXAiLz4NCgkJPHVpdGV4dCBuYW1lPSJCSU9CVE5fVElUTEUiIHZhbHVlPSLqsr3roKUg7IaM6rCcIi8+DQoJCTx1aXRleHQgbmFtZT0iRElWSURFUkJUTl9USVRMRSIgdmFsdWU9InwiLz4NCgkJPHVpdGV4dCBuYW1lPSJDT05UQUNUQlROX1RJVExFIiB2YWx1ZT0i7Jew65297LKYIi8+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dWl0ZXh0IG5hbWU9IkNPVVJTRV9TVEFUVVMiIHZhbHVlPSLrqqjrk4gg7IOB7YOcIi8+DQoJCTx1aXRleHQgbmFtZT0iUEFTU0VEX1NUUklORyIgdmFsdWU9Iu2VqeqyqSIvPg0KCQk8dWl0ZXh0IG5hbWU9IkZBSUxFRF9TVFJJTkciIHZhbHVlPSLrtojtlanqsqk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dWl0ZXh0IG5hbWU9IkNPVVJTRV9TVEFUVVMiIHZhbHVlPSJFc3RhZG8gZGUgbW9kdWxvIi8+DQoJCTx1aXRleHQgbmFtZT0iUEFTU0VEX1NUUklORyIgdmFsdWU9IkFwcm9iYWRvIi8+DQoJCTx1aXRleHQgbmFtZT0iRkFJTEVEX1NUUklORyIgdmFsdWU9IlN1c3BlbnNv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g0KDQp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DQoNCu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10.0&quot;&gt;&lt;object type=&quot;1&quot; unique_id=&quot;10001&quot;&gt;&lt;property id=&quot;20141&quot; value=&quot;Lecture 1 White_jl&quot;/&gt;&lt;object type=&quot;2&quot; unique_id=&quot;10836&quot;&gt;&lt;object type=&quot;3&quot; unique_id=&quot;10837&quot;&gt;&lt;property id=&quot;20148&quot; value=&quot;5&quot;/&gt;&lt;property id=&quot;20300&quot; value=&quot;Slide 1 - &amp;quot;OpenACC Course&amp;quot;&quot;/&gt;&lt;property id=&quot;20307&quot; value=&quot;754&quot;/&gt;&lt;property id=&quot;20309&quot; value=&quot;-1&quot;/&gt;&lt;/object&gt;&lt;object type=&quot;3&quot; unique_id=&quot;11033&quot;&gt;&lt;property id=&quot;20148&quot; value=&quot;5&quot;/&gt;&lt;property id=&quot;20300&quot; value=&quot;Slide 3&quot;/&gt;&lt;property id=&quot;20307&quot; value=&quot;759&quot;/&gt;&lt;property id=&quot;20309&quot; value=&quot;-1&quot;/&gt;&lt;/object&gt;&lt;object type=&quot;3&quot; unique_id=&quot;11034&quot;&gt;&lt;property id=&quot;20148&quot; value=&quot;5&quot;/&gt;&lt;property id=&quot;20300&quot; value=&quot;Slide 7&quot;/&gt;&lt;property id=&quot;20307&quot; value=&quot;756&quot;/&gt;&lt;property id=&quot;20309&quot; value=&quot;-1&quot;/&gt;&lt;/object&gt;&lt;object type=&quot;3&quot; unique_id=&quot;11035&quot;&gt;&lt;property id=&quot;20148&quot; value=&quot;5&quot;/&gt;&lt;property id=&quot;20300&quot; value=&quot;Slide 8&quot;/&gt;&lt;property id=&quot;20307&quot; value=&quot;758&quot;/&gt;&lt;property id=&quot;20309&quot; value=&quot;-1&quot;/&gt;&lt;/object&gt;&lt;object type=&quot;3&quot; unique_id=&quot;11370&quot;&gt;&lt;property id=&quot;20148&quot; value=&quot;5&quot;/&gt;&lt;property id=&quot;20300&quot; value=&quot;Slide 2&quot;/&gt;&lt;property id=&quot;20307&quot; value=&quot;760&quot;/&gt;&lt;property id=&quot;20309&quot; value=&quot;-1&quot;/&gt;&lt;/object&gt;&lt;object type=&quot;3&quot; unique_id=&quot;11523&quot;&gt;&lt;property id=&quot;20148&quot; value=&quot;5&quot;/&gt;&lt;property id=&quot;20300&quot; value=&quot;Slide 4 - &amp;quot;Introduction to OpenACC&amp;quot;&quot;/&gt;&lt;property id=&quot;20307&quot; value=&quot;761&quot;/&gt;&lt;property id=&quot;20309&quot; value=&quot;-1&quot;/&gt;&lt;/object&gt;&lt;object type=&quot;3&quot; unique_id=&quot;11524&quot;&gt;&lt;property id=&quot;20148&quot; value=&quot;5&quot;/&gt;&lt;property id=&quot;20300&quot; value=&quot;Slide 5&quot;/&gt;&lt;property id=&quot;20307&quot; value=&quot;762&quot;/&gt;&lt;property id=&quot;20309&quot; value=&quot;-1&quot;/&gt;&lt;/object&gt;&lt;object type=&quot;3&quot; unique_id=&quot;12792&quot;&gt;&lt;property id=&quot;20148&quot; value=&quot;5&quot;/&gt;&lt;property id=&quot;20300&quot; value=&quot;Slide 9 - &amp;quot;OpenACC Directives&amp;quot;&quot;/&gt;&lt;property id=&quot;20307&quot; value=&quot;764&quot;/&gt;&lt;property id=&quot;20309&quot; value=&quot;-1&quot;/&gt;&lt;/object&gt;&lt;object type=&quot;3&quot; unique_id=&quot;12793&quot;&gt;&lt;property id=&quot;20148&quot; value=&quot;5&quot;/&gt;&lt;property id=&quot;20300&quot; value=&quot;Slide 16&quot;/&gt;&lt;property id=&quot;20307&quot; value=&quot;765&quot;/&gt;&lt;property id=&quot;20309&quot; value=&quot;-1&quot;/&gt;&lt;/object&gt;&lt;object type=&quot;3&quot; unique_id=&quot;13481&quot;&gt;&lt;property id=&quot;20148&quot; value=&quot;5&quot;/&gt;&lt;property id=&quot;20300&quot; value=&quot;Slide 6&quot;/&gt;&lt;property id=&quot;20307&quot; value=&quot;768&quot;/&gt;&lt;property id=&quot;20309&quot; value=&quot;-1&quot;/&gt;&lt;/object&gt;&lt;object type=&quot;3&quot; unique_id=&quot;13482&quot;&gt;&lt;property id=&quot;20148&quot; value=&quot;5&quot;/&gt;&lt;property id=&quot;20300&quot; value=&quot;Slide 10&quot;/&gt;&lt;property id=&quot;20307&quot; value=&quot;766&quot;/&gt;&lt;property id=&quot;20309&quot; value=&quot;-1&quot;/&gt;&lt;/object&gt;&lt;object type=&quot;3&quot; unique_id=&quot;13483&quot;&gt;&lt;property id=&quot;20148&quot; value=&quot;5&quot;/&gt;&lt;property id=&quot;20300&quot; value=&quot;Slide 15&quot;/&gt;&lt;property id=&quot;20307&quot; value=&quot;767&quot;/&gt;&lt;property id=&quot;20309&quot; value=&quot;-1&quot;/&gt;&lt;/object&gt;&lt;object type=&quot;3&quot; unique_id=&quot;13760&quot;&gt;&lt;property id=&quot;20148&quot; value=&quot;5&quot;/&gt;&lt;property id=&quot;20300&quot; value=&quot;Slide 42&quot;/&gt;&lt;property id=&quot;20307&quot; value=&quot;769&quot;/&gt;&lt;property id=&quot;20309&quot; value=&quot;-1&quot;/&gt;&lt;/object&gt;&lt;object type=&quot;3&quot; unique_id=&quot;13761&quot;&gt;&lt;property id=&quot;20148&quot; value=&quot;5&quot;/&gt;&lt;property id=&quot;20300&quot; value=&quot;Slide 48&quot;/&gt;&lt;property id=&quot;20307&quot; value=&quot;770&quot;/&gt;&lt;property id=&quot;20309&quot; value=&quot;-1&quot;/&gt;&lt;/object&gt;&lt;object type=&quot;3&quot; unique_id=&quot;13762&quot;&gt;&lt;property id=&quot;20148&quot; value=&quot;5&quot;/&gt;&lt;property id=&quot;20300&quot; value=&quot;Slide 50&quot;/&gt;&lt;property id=&quot;20307&quot; value=&quot;771&quot;/&gt;&lt;property id=&quot;20309&quot; value=&quot;-1&quot;/&gt;&lt;/object&gt;&lt;object type=&quot;3&quot; unique_id=&quot;13763&quot;&gt;&lt;property id=&quot;20148&quot; value=&quot;5&quot;/&gt;&lt;property id=&quot;20300&quot; value=&quot;Slide 53 - &amp;quot;Where to find help&amp;quot;&quot;/&gt;&lt;property id=&quot;20307&quot; value=&quot;772&quot;/&gt;&lt;property id=&quot;20309&quot; value=&quot;-1&quot;/&gt;&lt;/object&gt;&lt;object type=&quot;3&quot; unique_id=&quot;13765&quot;&gt;&lt;property id=&quot;20148&quot; value=&quot;5&quot;/&gt;&lt;property id=&quot;20300&quot; value=&quot;Slide 11 - &amp;quot;Accelerated Computing 10x Performance &amp;amp; 5x Energy Efficiency for HPC&amp;quot;&quot;/&gt;&lt;property id=&quot;20307&quot; value=&quot;773&quot;/&gt;&lt;property id=&quot;20309&quot; value=&quot;-1&quot;/&gt;&lt;/object&gt;&lt;object type=&quot;3&quot; unique_id=&quot;13766&quot;&gt;&lt;property id=&quot;20148&quot; value=&quot;5&quot;/&gt;&lt;property id=&quot;20300&quot; value=&quot;Slide 12 - &amp;quot;What is Heterogeneous Programming?&amp;quot;&quot;/&gt;&lt;property id=&quot;20307&quot; value=&quot;774&quot;/&gt;&lt;property id=&quot;20309&quot; value=&quot;-1&quot;/&gt;&lt;/object&gt;&lt;object type=&quot;3&quot; unique_id=&quot;13767&quot;&gt;&lt;property id=&quot;20148&quot; value=&quot;5&quot;/&gt;&lt;property id=&quot;20300&quot; value=&quot;Slide 13 - &amp;quot;Portability &amp;amp; Performance&amp;quot;&quot;/&gt;&lt;property id=&quot;20307&quot; value=&quot;775&quot;/&gt;&lt;property id=&quot;20309&quot; value=&quot;-1&quot;/&gt;&lt;/object&gt;&lt;object type=&quot;3&quot; unique_id=&quot;13768&quot;&gt;&lt;property id=&quot;20148&quot; value=&quot;5&quot;/&gt;&lt;property id=&quot;20300&quot; value=&quot;Slide 14 - &amp;quot;Code for Portability &amp;amp; Performance&amp;quot;&quot;/&gt;&lt;property id=&quot;20307&quot; value=&quot;776&quot;/&gt;&lt;property id=&quot;20309&quot; value=&quot;-1&quot;/&gt;&lt;/object&gt;&lt;object type=&quot;3&quot; unique_id=&quot;13769&quot;&gt;&lt;property id=&quot;20148&quot; value=&quot;5&quot;/&gt;&lt;property id=&quot;20300&quot; value=&quot;Slide 49 - &amp;quot;Getting access&amp;quot;&quot;/&gt;&lt;property id=&quot;20307&quot; value=&quot;777&quot;/&gt;&lt;property id=&quot;20309&quot; value=&quot;-1&quot;/&gt;&lt;/object&gt;&lt;object type=&quot;3&quot; unique_id=&quot;13770&quot;&gt;&lt;property id=&quot;20148&quot; value=&quot;5&quot;/&gt;&lt;property id=&quot;20300&quot; value=&quot;Slide 51 - &amp;quot;Complete “2X in 4 Steps” Qwiklab&amp;quot;&quot;/&gt;&lt;property id=&quot;20307&quot; value=&quot;778&quot;/&gt;&lt;property id=&quot;20309&quot; value=&quot;-1&quot;/&gt;&lt;/object&gt;&lt;object type=&quot;3&quot; unique_id=&quot;13771&quot;&gt;&lt;property id=&quot;20148&quot; value=&quot;5&quot;/&gt;&lt;property id=&quot;20300&quot; value=&quot;Slide 52 - &amp;quot;Install the OpenACC Toolkit (Optional)&amp;quot;&quot;/&gt;&lt;property id=&quot;20307&quot; value=&quot;779&quot;/&gt;&lt;property id=&quot;20309&quot; value=&quot;-1&quot;/&gt;&lt;/object&gt;&lt;object type=&quot;3&quot; unique_id=&quot;14115&quot;&gt;&lt;property id=&quot;20148&quot; value=&quot;5&quot;/&gt;&lt;property id=&quot;20300&quot; value=&quot;Slide 43 - &amp;quot;Introducing the New OpenACC Toolkit&amp;quot;&quot;/&gt;&lt;property id=&quot;20307&quot; value=&quot;780&quot;/&gt;&lt;property id=&quot;20309&quot; value=&quot;-1&quot;/&gt;&lt;/object&gt;&lt;object type=&quot;3&quot; unique_id=&quot;14116&quot;&gt;&lt;property id=&quot;20148&quot; value=&quot;5&quot;/&gt;&lt;property id=&quot;20300&quot; value=&quot;Slide 44 - &amp;quot;Download the OpenACC Toolkit&amp;quot;&quot;/&gt;&lt;property id=&quot;20307&quot; value=&quot;781&quot;/&gt;&lt;property id=&quot;20309&quot; value=&quot;-1&quot;/&gt;&lt;/object&gt;&lt;object type=&quot;3&quot; unique_id=&quot;14117&quot;&gt;&lt;property id=&quot;20148&quot; value=&quot;5&quot;/&gt;&lt;property id=&quot;20300&quot; value=&quot;Slide 45 - &amp;quot;Download the OpenACC Toolkit&amp;quot;&quot;/&gt;&lt;property id=&quot;20307&quot; value=&quot;782&quot;/&gt;&lt;property id=&quot;20309&quot; value=&quot;-1&quot;/&gt;&lt;/object&gt;&lt;object type=&quot;3&quot; unique_id=&quot;14118&quot;&gt;&lt;property id=&quot;20148&quot; value=&quot;5&quot;/&gt;&lt;property id=&quot;20300&quot; value=&quot;Slide 46 - &amp;quot;Download the OpenACC Toolkit&amp;quot;&quot;/&gt;&lt;property id=&quot;20307&quot; value=&quot;783&quot;/&gt;&lt;property id=&quot;20309&quot; value=&quot;-1&quot;/&gt;&lt;/object&gt;&lt;object type=&quot;3&quot; unique_id=&quot;14361&quot;&gt;&lt;property id=&quot;20148&quot; value=&quot;5&quot;/&gt;&lt;property id=&quot;20300&quot; value=&quot;Slide 47 - &amp;quot;Windows/Mac Developers&amp;quot;&quot;/&gt;&lt;property id=&quot;20307&quot; value=&quot;784&quot;/&gt;&lt;property id=&quot;20309&quot; value=&quot;-1&quot;/&gt;&lt;/object&gt;&lt;object type=&quot;3&quot; unique_id=&quot;20912&quot;&gt;&lt;property id=&quot;20148&quot; value=&quot;5&quot;/&gt;&lt;property id=&quot;20300&quot; value=&quot;Slide 17 - &amp;quot;Example: Jacobi Iteration&amp;quot;&quot;/&gt;&lt;property id=&quot;20307&quot; value=&quot;785&quot;/&gt;&lt;property id=&quot;20309&quot; value=&quot;-1&quot;/&gt;&lt;/object&gt;&lt;object type=&quot;3&quot; unique_id=&quot;20913&quot;&gt;&lt;property id=&quot;20148&quot; value=&quot;5&quot;/&gt;&lt;property id=&quot;20300&quot; value=&quot;Slide 18 - &amp;quot;Jacobi Iteration: C Code&amp;quot;&quot;/&gt;&lt;property id=&quot;20307&quot; value=&quot;786&quot;/&gt;&lt;property id=&quot;20309&quot; value=&quot;-1&quot;/&gt;&lt;/object&gt;&lt;object type=&quot;3&quot; unique_id=&quot;20914&quot;&gt;&lt;property id=&quot;20148&quot; value=&quot;5&quot;/&gt;&lt;property id=&quot;20300&quot; value=&quot;Slide 19&quot;/&gt;&lt;property id=&quot;20307&quot; value=&quot;787&quot;/&gt;&lt;property id=&quot;20309&quot; value=&quot;-1&quot;/&gt;&lt;/object&gt;&lt;object type=&quot;3&quot; unique_id=&quot;20915&quot;&gt;&lt;property id=&quot;20148&quot; value=&quot;5&quot;/&gt;&lt;property id=&quot;20300&quot; value=&quot;Slide 20 - &amp;quot;Identify Parallelism&amp;quot;&quot;/&gt;&lt;property id=&quot;20307&quot; value=&quot;788&quot;/&gt;&lt;property id=&quot;20309&quot; value=&quot;-1&quot;/&gt;&lt;/object&gt;&lt;object type=&quot;3&quot; unique_id=&quot;20916&quot;&gt;&lt;property id=&quot;20148&quot; value=&quot;5&quot;/&gt;&lt;property id=&quot;20300&quot; value=&quot;Slide 21&quot;/&gt;&lt;property id=&quot;20307&quot; value=&quot;789&quot;/&gt;&lt;property id=&quot;20309&quot; value=&quot;-1&quot;/&gt;&lt;/object&gt;&lt;object type=&quot;3&quot; unique_id=&quot;20917&quot;&gt;&lt;property id=&quot;20148&quot; value=&quot;5&quot;/&gt;&lt;property id=&quot;20300&quot; value=&quot;Slide 22 - &amp;quot;OpenACC kernels Directive&amp;quot;&quot;/&gt;&lt;property id=&quot;20307&quot; value=&quot;794&quot;/&gt;&lt;property id=&quot;20309&quot; value=&quot;-1&quot;/&gt;&lt;/object&gt;&lt;object type=&quot;3&quot; unique_id=&quot;20918&quot;&gt;&lt;property id=&quot;20148&quot; value=&quot;5&quot;/&gt;&lt;property id=&quot;20300&quot; value=&quot;Slide 23 - &amp;quot;Parallelize with OpenACC kernels&amp;quot;&quot;/&gt;&lt;property id=&quot;20307&quot; value=&quot;795&quot;/&gt;&lt;property id=&quot;20309&quot; value=&quot;-1&quot;/&gt;&lt;/object&gt;&lt;object type=&quot;3&quot; unique_id=&quot;20919&quot;&gt;&lt;property id=&quot;20148&quot; value=&quot;5&quot;/&gt;&lt;property id=&quot;20300&quot; value=&quot;Slide 24 - &amp;quot;Building the code&amp;quot;&quot;/&gt;&lt;property id=&quot;20307&quot; value=&quot;796&quot;/&gt;&lt;property id=&quot;20309&quot; value=&quot;-1&quot;/&gt;&lt;/object&gt;&lt;object type=&quot;3&quot; unique_id=&quot;20920&quot;&gt;&lt;property id=&quot;20148&quot; value=&quot;5&quot;/&gt;&lt;property id=&quot;20300&quot; value=&quot;Slide 25&quot;/&gt;&lt;property id=&quot;20307&quot; value=&quot;797&quot;/&gt;&lt;property id=&quot;20309&quot; value=&quot;-1&quot;/&gt;&lt;/object&gt;&lt;object type=&quot;3&quot; unique_id=&quot;20921&quot;&gt;&lt;property id=&quot;20148&quot; value=&quot;5&quot;/&gt;&lt;property id=&quot;20300&quot; value=&quot;Slide 26&quot;/&gt;&lt;property id=&quot;20307&quot; value=&quot;798&quot;/&gt;&lt;property id=&quot;20309&quot; value=&quot;-1&quot;/&gt;&lt;/object&gt;&lt;object type=&quot;3&quot; unique_id=&quot;20922&quot;&gt;&lt;property id=&quot;20148&quot; value=&quot;5&quot;/&gt;&lt;property id=&quot;20300&quot; value=&quot;Slide 27&quot;/&gt;&lt;property id=&quot;20307&quot; value=&quot;809&quot;/&gt;&lt;property id=&quot;20309&quot; value=&quot;-1&quot;/&gt;&lt;/object&gt;&lt;object type=&quot;3&quot; unique_id=&quot;20923&quot;&gt;&lt;property id=&quot;20148&quot; value=&quot;5&quot;/&gt;&lt;property id=&quot;20300&quot; value=&quot;Slide 28 - &amp;quot;Excessive Data Transfers&amp;quot;&quot;/&gt;&lt;property id=&quot;20307&quot; value=&quot;799&quot;/&gt;&lt;property id=&quot;20309&quot; value=&quot;-1&quot;/&gt;&lt;/object&gt;&lt;object type=&quot;3&quot; unique_id=&quot;20924&quot;&gt;&lt;property id=&quot;20148&quot; value=&quot;5&quot;/&gt;&lt;property id=&quot;20300&quot; value=&quot;Slide 29 - &amp;quot;Identifying Data Locality&amp;quot;&quot;/&gt;&lt;property id=&quot;20307&quot; value=&quot;800&quot;/&gt;&lt;property id=&quot;20309&quot; value=&quot;-1&quot;/&gt;&lt;/object&gt;&lt;object type=&quot;3&quot; unique_id=&quot;20925&quot;&gt;&lt;property id=&quot;20148&quot; value=&quot;5&quot;/&gt;&lt;property id=&quot;20300&quot; value=&quot;Slide 30&quot;/&gt;&lt;property id=&quot;20307&quot; value=&quot;801&quot;/&gt;&lt;property id=&quot;20309&quot; value=&quot;-1&quot;/&gt;&lt;/object&gt;&lt;object type=&quot;3&quot; unique_id=&quot;20926&quot;&gt;&lt;property id=&quot;20148&quot; value=&quot;5&quot;/&gt;&lt;property id=&quot;20300&quot; value=&quot;Slide 31 - &amp;quot;Data regions&amp;quot;&quot;/&gt;&lt;property id=&quot;20307&quot; value=&quot;802&quot;/&gt;&lt;property id=&quot;20309&quot; value=&quot;-1&quot;/&gt;&lt;/object&gt;&lt;object type=&quot;3&quot; unique_id=&quot;20928&quot;&gt;&lt;property id=&quot;20148&quot; value=&quot;5&quot;/&gt;&lt;property id=&quot;20300&quot; value=&quot;Slide 33 - &amp;quot;Array Shaping&amp;quot;&quot;/&gt;&lt;property id=&quot;20307&quot; value=&quot;804&quot;/&gt;&lt;property id=&quot;20309&quot; value=&quot;-1&quot;/&gt;&lt;/object&gt;&lt;object type=&quot;3&quot; unique_id=&quot;20929&quot;&gt;&lt;property id=&quot;20148&quot; value=&quot;5&quot;/&gt;&lt;property id=&quot;20300&quot; value=&quot;Slide 34 - &amp;quot;Express Data Locality&amp;quot;&quot;/&gt;&lt;property id=&quot;20307&quot; value=&quot;805&quot;/&gt;&lt;property id=&quot;20309&quot; value=&quot;-1&quot;/&gt;&lt;/object&gt;&lt;object type=&quot;3&quot; unique_id=&quot;20930&quot;&gt;&lt;property id=&quot;20148&quot; value=&quot;5&quot;/&gt;&lt;property id=&quot;20300&quot; value=&quot;Slide 35 - &amp;quot;Rebuilding the code&amp;quot;&quot;/&gt;&lt;property id=&quot;20307&quot; value=&quot;806&quot;/&gt;&lt;property id=&quot;20309&quot; value=&quot;-1&quot;/&gt;&lt;/object&gt;&lt;object type=&quot;3&quot; unique_id=&quot;20931&quot;&gt;&lt;property id=&quot;20148&quot; value=&quot;5&quot;/&gt;&lt;property id=&quot;20300&quot; value=&quot;Slide 36 - &amp;quot;Visual Profiler: Data Region&amp;quot;&quot;/&gt;&lt;property id=&quot;20307&quot; value=&quot;807&quot;/&gt;&lt;property id=&quot;20309&quot; value=&quot;-1&quot;/&gt;&lt;/object&gt;&lt;object type=&quot;3&quot; unique_id=&quot;20932&quot;&gt;&lt;property id=&quot;20148&quot; value=&quot;5&quot;/&gt;&lt;property id=&quot;20300&quot; value=&quot;Slide 37&quot;/&gt;&lt;property id=&quot;20307&quot; value=&quot;808&quot;/&gt;&lt;property id=&quot;20309&quot; value=&quot;-1&quot;/&gt;&lt;/object&gt;&lt;object type=&quot;3&quot; unique_id=&quot;20933&quot;&gt;&lt;property id=&quot;20148&quot; value=&quot;5&quot;/&gt;&lt;property id=&quot;20300&quot; value=&quot;Slide 38&quot;/&gt;&lt;property id=&quot;20307&quot; value=&quot;810&quot;/&gt;&lt;property id=&quot;20309&quot; value=&quot;-1&quot;/&gt;&lt;/object&gt;&lt;object type=&quot;3&quot; unique_id=&quot;20934&quot;&gt;&lt;property id=&quot;20148&quot; value=&quot;5&quot;/&gt;&lt;property id=&quot;20300&quot; value=&quot;Slide 39 - &amp;quot;The loop Directive&amp;quot;&quot;/&gt;&lt;property id=&quot;20307&quot; value=&quot;811&quot;/&gt;&lt;property id=&quot;20309&quot; value=&quot;-1&quot;/&gt;&lt;/object&gt;&lt;object type=&quot;3&quot; unique_id=&quot;20935&quot;&gt;&lt;property id=&quot;20148&quot; value=&quot;5&quot;/&gt;&lt;property id=&quot;20300&quot; value=&quot;Slide 40 - &amp;quot;Optimize Loop Performance&amp;quot;&quot;/&gt;&lt;property id=&quot;20307&quot; value=&quot;812&quot;/&gt;&lt;property id=&quot;20309&quot; value=&quot;-1&quot;/&gt;&lt;/object&gt;&lt;object type=&quot;3&quot; unique_id=&quot;20936&quot;&gt;&lt;property id=&quot;20148&quot; value=&quot;5&quot;/&gt;&lt;property id=&quot;20300&quot; value=&quot;Slide 41&quot;/&gt;&lt;property id=&quot;20307&quot; value=&quot;813&quot;/&gt;&lt;property id=&quot;20309&quot; value=&quot;-1&quot;/&gt;&lt;/object&gt;&lt;object type=&quot;3&quot; unique_id=&quot;21447&quot;&gt;&lt;property id=&quot;20148&quot; value=&quot;5&quot;/&gt;&lt;property id=&quot;20300&quot; value=&quot;Slide 32 - &amp;quot;Data Clauses&amp;quot;&quot;/&gt;&lt;property id=&quot;20307&quot; value=&quot;814&quot;/&gt;&lt;property id=&quot;20309&quot; value=&quot;-1&quot;/&gt;&lt;/object&gt;&lt;object type=&quot;3&quot; unique_id=&quot;21781&quot;&gt;&lt;property id=&quot;20148&quot; value=&quot;5&quot;/&gt;&lt;property id=&quot;20300&quot; value=&quot;Slide 54&quot;/&gt;&lt;property id=&quot;20307&quot; value=&quot;815&quot;/&gt;&lt;property id=&quot;20309&quot; value=&quot;-1&quot;/&gt;&lt;/object&gt;&lt;/object&gt;&lt;object type=&quot;8&quot; unique_id=&quot;10900&quot;&gt;&lt;/object&gt;&lt;object type=&quot;4&quot; unique_id=&quot;22274&quot;&gt;&lt;/object&gt;&lt;object type=&quot;10&quot; unique_id=&quot;22275&quot;&gt;&lt;object type=&quot;11&quot; unique_id=&quot;22276&quot;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820B776-FA4C-4FA2-970F-94AA646FF2B7}&quot;/&gt;&lt;isInvalidForFieldText val=&quot;0&quot;/&gt;&lt;Image&gt;&lt;filename val=&quot;C:\Users\jlarkin\AppData\Local\Temp\~CaBB85\data\asimages\{1820B776-FA4C-4FA2-970F-94AA646FF2B7}.png&quot;/&gt;&lt;left val=&quot;33&quot;/&gt;&lt;top val=&quot;150&quot;/&gt;&lt;width val=&quot;143&quot;/&gt;&lt;height val=&quot;27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0D511568-A975-4BA3-8AD1-655CDCC22A6D}_4.png&quot;/&gt;&lt;left val=&quot;17&quot;/&gt;&lt;top val=&quot;23&quot;/&gt;&lt;width val=&quot;762&quot;/&gt;&lt;height val=&quot;102&quot;/&gt;&lt;hasText val=&quot;1&quot;/&gt;&lt;/Image&gt;&lt;/ThreeDShapeInfo&gt;"/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FD45EB55-148C-4E90-B1E5-DF69CD178E52}_4.png&quot;/&gt;&lt;left val=&quot;36&quot;/&gt;&lt;top val=&quot;93&quot;/&gt;&lt;width val=&quot;745&quot;/&gt;&lt;height val=&quot;39&quot;/&gt;&lt;hasText val=&quot;1&quot;/&gt;&lt;/Image&gt;&lt;/ThreeDShapeInfo&gt;"/>
  <p:tag name="PRESENTER_SHAPETEXTINFO" val="&lt;ShapeTextInfo&gt;&lt;TableIndex row=&quot;-1&quot; col=&quot;-1&quot;&gt;&lt;linesCount val=&quot;1&quot;/&gt;&lt;lineCharCount val=&quot;42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BCC0B795-D860-4A9E-AC62-8B205BE07C5F}_3.png&quot;/&gt;&lt;left val=&quot;0&quot;/&gt;&lt;top val=&quot;207&quot;/&gt;&lt;width val=&quot;347&quot;/&gt;&lt;height val=&quot;77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BA3C35C6-036F-4AFE-A727-0C03E22F4743}_3.png&quot;/&gt;&lt;left val=&quot;380&quot;/&gt;&lt;top val=&quot;64&quot;/&gt;&lt;width val=&quot;459&quot;/&gt;&lt;height val=&quot;363&quot;/&gt;&lt;hasText val=&quot;1&quot;/&gt;&lt;/Image&gt;&lt;/ThreeDShapeInfo&gt;"/>
  <p:tag name="PRESENTER_SHAPETEXTINFO" val="&lt;ShapeTextInfo&gt;&lt;TableIndex row=&quot;-1&quot; col=&quot;-1&quot;&gt;&lt;linesCount val=&quot;10&quot;/&gt;&lt;lineCharCount val=&quot;32&quot;/&gt;&lt;lineCharCount val=&quot;21&quot;/&gt;&lt;lineCharCount val=&quot;47&quot;/&gt;&lt;lineCharCount val=&quot;18&quot;/&gt;&lt;lineCharCount val=&quot;21&quot;/&gt;&lt;lineCharCount val=&quot;40&quot;/&gt;&lt;lineCharCount val=&quot;29&quot;/&gt;&lt;lineCharCount val=&quot;21&quot;/&gt;&lt;lineCharCount val=&quot;36&quot;/&gt;&lt;lineCharCount val=&quot;2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F464BD73-8DAC-48BD-8333-DE8E9AF74672}_3.png&quot;/&gt;&lt;left val=&quot;10&quot;/&gt;&lt;top val=&quot;438&quot;/&gt;&lt;width val=&quot;330&quot;/&gt;&lt;height val=&quot;52&quot;/&gt;&lt;hasText val=&quot;1&quot;/&gt;&lt;/Image&gt;&lt;/ThreeDShapeInfo&gt;"/>
  <p:tag name="PRESENTER_SHAPETEXTINFO" val="&lt;ShapeTextInfo&gt;&lt;TableIndex row=&quot;-1&quot; col=&quot;-1&quot;&gt;&lt;linesCount val=&quot;2&quot;/&gt;&lt;lineCharCount val=&quot;12&quot;/&gt;&lt;lineCharCount val=&quot;4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50FEF18F-7BAF-492A-9D01-42C7E7AC8ED5}_53.png&quot;/&gt;&lt;left val=&quot;24&quot;/&gt;&lt;top val=&quot;40&quot;/&gt;&lt;width val=&quot;801&quot;/&gt;&lt;height val=&quot;76&quot;/&gt;&lt;hasText val=&quot;1&quot;/&gt;&lt;/Image&gt;&lt;/ThreeDShapeInfo&gt;"/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2F5184B5-0960-4D0A-AA1A-BB4B01AC1103}_53.png&quot;/&gt;&lt;left val=&quot;36&quot;/&gt;&lt;top val=&quot;126&quot;/&gt;&lt;width val=&quot;828&quot;/&gt;&lt;height val=&quot;333&quot;/&gt;&lt;hasText val=&quot;1&quot;/&gt;&lt;/Image&gt;&lt;/ThreeDShapeInfo&gt;"/>
  <p:tag name="PRESENTER_SHAPETEXTINFO" val="&lt;ShapeTextInfo&gt;&lt;TableIndex row=&quot;-1&quot; col=&quot;-1&quot;&gt;&lt;linesCount val=&quot;8&quot;/&gt;&lt;lineCharCount val=&quot;72&quot;/&gt;&lt;lineCharCount val=&quot;54&quot;/&gt;&lt;lineCharCount val=&quot;66&quot;/&gt;&lt;lineCharCount val=&quot;47&quot;/&gt;&lt;lineCharCount val=&quot;56&quot;/&gt;&lt;lineCharCount val=&quot;68&quot;/&gt;&lt;lineCharCount val=&quot;77&quot;/&gt;&lt;lineCharCount val=&quot;29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BC7F624D-7FAB-4503-B25E-5F850678165F}_54.png&quot;/&gt;&lt;left val=&quot;0&quot;/&gt;&lt;top val=&quot;207&quot;/&gt;&lt;width val=&quot;347&quot;/&gt;&lt;height val=&quot;77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396D6D08-0F4E-4B43-833E-12FC36239364}_54.png&quot;/&gt;&lt;left val=&quot;380&quot;/&gt;&lt;top val=&quot;64&quot;/&gt;&lt;width val=&quot;459&quot;/&gt;&lt;height val=&quot;363&quot;/&gt;&lt;hasText val=&quot;1&quot;/&gt;&lt;/Image&gt;&lt;/ThreeDShapeInfo&gt;"/>
  <p:tag name="PRESENTER_SHAPETEXTINFO" val="&lt;ShapeTextInfo&gt;&lt;TableIndex row=&quot;-1&quot; col=&quot;-1&quot;&gt;&lt;linesCount val=&quot;10&quot;/&gt;&lt;lineCharCount val=&quot;32&quot;/&gt;&lt;lineCharCount val=&quot;21&quot;/&gt;&lt;lineCharCount val=&quot;47&quot;/&gt;&lt;lineCharCount val=&quot;18&quot;/&gt;&lt;lineCharCount val=&quot;21&quot;/&gt;&lt;lineCharCount val=&quot;40&quot;/&gt;&lt;lineCharCount val=&quot;29&quot;/&gt;&lt;lineCharCount val=&quot;21&quot;/&gt;&lt;lineCharCount val=&quot;36&quot;/&gt;&lt;lineCharCount val=&quot;2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5F647725-7C0C-41FF-B34E-CE35D0AA94DA}_54.png&quot;/&gt;&lt;left val=&quot;10&quot;/&gt;&lt;top val=&quot;438&quot;/&gt;&lt;width val=&quot;330&quot;/&gt;&lt;height val=&quot;52&quot;/&gt;&lt;hasText val=&quot;1&quot;/&gt;&lt;/Image&gt;&lt;/ThreeDShapeInfo&gt;"/>
  <p:tag name="PRESENTER_SHAPETEXTINFO" val="&lt;ShapeTextInfo&gt;&lt;TableIndex row=&quot;-1&quot; col=&quot;-1&quot;&gt;&lt;linesCount val=&quot;2&quot;/&gt;&lt;lineCharCount val=&quot;12&quot;/&gt;&lt;lineCharCount val=&quot;43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jlarkin\AppData\Local\Temp\~CaBB85\data\asimages\{EEF32909-D459-4BA2-984E-4A1D8EA556FB}_1.png&quot;/&gt;&lt;left val=&quot;768&quot;/&gt;&lt;top val=&quot;458&quot;/&gt;&lt;width val=&quot;31&quot;/&gt;&lt;height val=&quot;18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4B11BA5-9767-4784-AAD1-348C6E341527}&quot;/&gt;&lt;isInvalidForFieldText val=&quot;0&quot;/&gt;&lt;Image&gt;&lt;filename val=&quot;C:\Users\jlarkin\AppData\Local\Temp\~CaBB85\data\asimages\{F4B11BA5-9767-4784-AAD1-348C6E341527}_MtorLt.png&quot;/&gt;&lt;left val=&quot;798&quot;/&gt;&lt;top val=&quot;461&quot;/&gt;&lt;width val=&quot;47&quot;/&gt;&lt;height val=&quot;9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heme/theme1.xml><?xml version="1.0" encoding="utf-8"?>
<a:theme xmlns:a="http://schemas.openxmlformats.org/drawingml/2006/main" name="Title &amp; Bullet">
  <a:themeElements>
    <a:clrScheme name="Custom 1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82582</TotalTime>
  <Words>224</Words>
  <Application>Microsoft Office PowerPoint</Application>
  <PresentationFormat>Custom</PresentationFormat>
  <Paragraphs>49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Title &amp; Bullet</vt:lpstr>
      <vt:lpstr>OpenACC Course</vt:lpstr>
      <vt:lpstr>PowerPoint Presentation</vt:lpstr>
      <vt:lpstr>Answered Questions and Recordings https://developer.nvidia.com/openacc-course</vt:lpstr>
      <vt:lpstr>Questions from the last class</vt:lpstr>
      <vt:lpstr>Where to find help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NVIDIA</cp:lastModifiedBy>
  <cp:revision>3359</cp:revision>
  <dcterms:created xsi:type="dcterms:W3CDTF">2008-01-24T03:11:41Z</dcterms:created>
  <dcterms:modified xsi:type="dcterms:W3CDTF">2015-10-06T21:24:15Z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</Properties>
</file>