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tags/tag2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28"/>
  </p:notesMasterIdLst>
  <p:handoutMasterIdLst>
    <p:handoutMasterId r:id="rId29"/>
  </p:handoutMasterIdLst>
  <p:sldIdLst>
    <p:sldId id="761" r:id="rId5"/>
    <p:sldId id="862" r:id="rId6"/>
    <p:sldId id="863" r:id="rId7"/>
    <p:sldId id="860" r:id="rId8"/>
    <p:sldId id="864" r:id="rId9"/>
    <p:sldId id="865" r:id="rId10"/>
    <p:sldId id="866" r:id="rId11"/>
    <p:sldId id="867" r:id="rId12"/>
    <p:sldId id="868" r:id="rId13"/>
    <p:sldId id="869" r:id="rId14"/>
    <p:sldId id="870" r:id="rId15"/>
    <p:sldId id="871" r:id="rId16"/>
    <p:sldId id="872" r:id="rId17"/>
    <p:sldId id="873" r:id="rId18"/>
    <p:sldId id="874" r:id="rId19"/>
    <p:sldId id="875" r:id="rId20"/>
    <p:sldId id="876" r:id="rId21"/>
    <p:sldId id="877" r:id="rId22"/>
    <p:sldId id="878" r:id="rId23"/>
    <p:sldId id="879" r:id="rId24"/>
    <p:sldId id="880" r:id="rId25"/>
    <p:sldId id="881" r:id="rId26"/>
    <p:sldId id="882" r:id="rId27"/>
  </p:sldIdLst>
  <p:sldSz cx="10972800" cy="6172200"/>
  <p:notesSz cx="7010400" cy="92964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521415D9-36F7-43E2-AB2F-B90AF26B5E84}">
      <p14:sectionLst xmlns:p14="http://schemas.microsoft.com/office/powerpoint/2010/main">
        <p14:section name="Default Section" id="{856FF53F-1FDB-4050-9119-43DD970CDF62}">
          <p14:sldIdLst>
            <p14:sldId id="761"/>
            <p14:sldId id="862"/>
            <p14:sldId id="863"/>
            <p14:sldId id="860"/>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Lst>
    </p:ex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Larkin" initials="JML"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4E7A00"/>
    <a:srgbClr val="E26D32"/>
    <a:srgbClr val="F2F2F2"/>
    <a:srgbClr val="868686"/>
    <a:srgbClr val="0071C5"/>
    <a:srgbClr val="9A4216"/>
    <a:srgbClr val="4E2D00"/>
    <a:srgbClr val="0D3481"/>
    <a:srgbClr val="007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75313" autoAdjust="0"/>
  </p:normalViewPr>
  <p:slideViewPr>
    <p:cSldViewPr snapToGrid="0">
      <p:cViewPr varScale="1">
        <p:scale>
          <a:sx n="125" d="100"/>
          <a:sy n="125" d="100"/>
        </p:scale>
        <p:origin x="144" y="96"/>
      </p:cViewPr>
      <p:guideLst>
        <p:guide orient="horz" pos="1316"/>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560"/>
    </p:cViewPr>
  </p:sorterViewPr>
  <p:notesViewPr>
    <p:cSldViewPr snapToGrid="0">
      <p:cViewPr varScale="1">
        <p:scale>
          <a:sx n="79" d="100"/>
          <a:sy n="79" d="100"/>
        </p:scale>
        <p:origin x="328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5.3198557449943742E-2"/>
          <c:y val="0.15113261491093027"/>
          <c:w val="0.86127203230606519"/>
          <c:h val="0.75008396210708916"/>
        </c:manualLayout>
      </c:layout>
      <c:barChart>
        <c:barDir val="col"/>
        <c:grouping val="clustered"/>
        <c:varyColors val="0"/>
        <c:ser>
          <c:idx val="0"/>
          <c:order val="0"/>
          <c:tx>
            <c:strRef>
              <c:f>Sheet1!$C$2</c:f>
              <c:strCache>
                <c:ptCount val="1"/>
                <c:pt idx="0">
                  <c:v>K40 Speed-up</c:v>
                </c:pt>
              </c:strCache>
            </c:strRef>
          </c:tx>
          <c:spPr>
            <a:solidFill>
              <a:srgbClr val="76B900"/>
            </a:solidFill>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Sheet1!$B$3:$B$7</c:f>
              <c:strCache>
                <c:ptCount val="5"/>
                <c:pt idx="0">
                  <c:v>Original</c:v>
                </c:pt>
                <c:pt idx="1">
                  <c:v>Lab 2</c:v>
                </c:pt>
                <c:pt idx="2">
                  <c:v>Lab 3 (Data)</c:v>
                </c:pt>
                <c:pt idx="3">
                  <c:v>Lab 3 (VL32)</c:v>
                </c:pt>
                <c:pt idx="4">
                  <c:v>Lab 3 (Best)</c:v>
                </c:pt>
              </c:strCache>
            </c:strRef>
          </c:cat>
          <c:val>
            <c:numRef>
              <c:f>Sheet1!$C$3:$C$7</c:f>
              <c:numCache>
                <c:formatCode>0.00\X</c:formatCode>
                <c:ptCount val="5"/>
                <c:pt idx="0">
                  <c:v>1</c:v>
                </c:pt>
                <c:pt idx="1">
                  <c:v>3.6072718986050285</c:v>
                </c:pt>
                <c:pt idx="2">
                  <c:v>3.6169053410643022</c:v>
                </c:pt>
                <c:pt idx="3">
                  <c:v>2.6198604345840875</c:v>
                </c:pt>
                <c:pt idx="4">
                  <c:v>6.4243295845838873</c:v>
                </c:pt>
              </c:numCache>
            </c:numRef>
          </c:val>
        </c:ser>
        <c:ser>
          <c:idx val="1"/>
          <c:order val="1"/>
          <c:tx>
            <c:strRef>
              <c:f>Sheet1!$D$2</c:f>
              <c:strCache>
                <c:ptCount val="1"/>
                <c:pt idx="0">
                  <c:v>QwikLab Speed-up</c:v>
                </c:pt>
              </c:strCache>
            </c:strRef>
          </c:tx>
          <c:spPr>
            <a:solidFill>
              <a:srgbClr val="000000">
                <a:lumMod val="65000"/>
                <a:lumOff val="35000"/>
              </a:srgbClr>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Sheet1!$B$3:$B$7</c:f>
              <c:strCache>
                <c:ptCount val="5"/>
                <c:pt idx="0">
                  <c:v>Original</c:v>
                </c:pt>
                <c:pt idx="1">
                  <c:v>Lab 2</c:v>
                </c:pt>
                <c:pt idx="2">
                  <c:v>Lab 3 (Data)</c:v>
                </c:pt>
                <c:pt idx="3">
                  <c:v>Lab 3 (VL32)</c:v>
                </c:pt>
                <c:pt idx="4">
                  <c:v>Lab 3 (Best)</c:v>
                </c:pt>
              </c:strCache>
            </c:strRef>
          </c:cat>
          <c:val>
            <c:numRef>
              <c:f>Sheet1!$D$3:$D$7</c:f>
              <c:numCache>
                <c:formatCode>0.00\X</c:formatCode>
                <c:ptCount val="5"/>
                <c:pt idx="0">
                  <c:v>1</c:v>
                </c:pt>
                <c:pt idx="1">
                  <c:v>1.1422230813535021</c:v>
                </c:pt>
                <c:pt idx="2">
                  <c:v>1.102108789163728</c:v>
                </c:pt>
                <c:pt idx="3">
                  <c:v>1.5378296096676272</c:v>
                </c:pt>
                <c:pt idx="4">
                  <c:v>4.1480174916025909</c:v>
                </c:pt>
              </c:numCache>
            </c:numRef>
          </c:val>
        </c:ser>
        <c:dLbls>
          <c:showLegendKey val="0"/>
          <c:showVal val="0"/>
          <c:showCatName val="0"/>
          <c:showSerName val="0"/>
          <c:showPercent val="0"/>
          <c:showBubbleSize val="0"/>
        </c:dLbls>
        <c:gapWidth val="85"/>
        <c:axId val="623484592"/>
        <c:axId val="623485376"/>
      </c:barChart>
      <c:catAx>
        <c:axId val="623484592"/>
        <c:scaling>
          <c:orientation val="minMax"/>
        </c:scaling>
        <c:delete val="0"/>
        <c:axPos val="b"/>
        <c:numFmt formatCode="General" sourceLinked="0"/>
        <c:majorTickMark val="none"/>
        <c:minorTickMark val="none"/>
        <c:tickLblPos val="nextTo"/>
        <c:spPr>
          <a:ln w="19050">
            <a:solidFill>
              <a:srgbClr val="868686"/>
            </a:solidFill>
          </a:ln>
        </c:spPr>
        <c:txPr>
          <a:bodyPr/>
          <a:lstStyle/>
          <a:p>
            <a:pPr>
              <a:defRPr sz="1400" b="1">
                <a:solidFill>
                  <a:schemeClr val="bg1"/>
                </a:solidFill>
              </a:defRPr>
            </a:pPr>
            <a:endParaRPr lang="en-US"/>
          </a:p>
        </c:txPr>
        <c:crossAx val="623485376"/>
        <c:crosses val="autoZero"/>
        <c:auto val="1"/>
        <c:lblAlgn val="ctr"/>
        <c:lblOffset val="100"/>
        <c:noMultiLvlLbl val="0"/>
      </c:catAx>
      <c:valAx>
        <c:axId val="623485376"/>
        <c:scaling>
          <c:orientation val="minMax"/>
        </c:scaling>
        <c:delete val="0"/>
        <c:axPos val="l"/>
        <c:majorGridlines>
          <c:spPr>
            <a:ln w="3175">
              <a:solidFill>
                <a:srgbClr val="3F3F3F">
                  <a:alpha val="25000"/>
                </a:srgbClr>
              </a:solidFill>
            </a:ln>
          </c:spPr>
        </c:majorGridlines>
        <c:numFmt formatCode="0.00\X" sourceLinked="1"/>
        <c:majorTickMark val="out"/>
        <c:minorTickMark val="none"/>
        <c:tickLblPos val="nextTo"/>
        <c:spPr>
          <a:ln>
            <a:noFill/>
          </a:ln>
        </c:spPr>
        <c:txPr>
          <a:bodyPr/>
          <a:lstStyle/>
          <a:p>
            <a:pPr>
              <a:defRPr sz="1400" b="0">
                <a:solidFill>
                  <a:schemeClr val="bg1"/>
                </a:solidFill>
              </a:defRPr>
            </a:pPr>
            <a:endParaRPr lang="en-US"/>
          </a:p>
        </c:txPr>
        <c:crossAx val="623484592"/>
        <c:crosses val="autoZero"/>
        <c:crossBetween val="between"/>
      </c:valAx>
      <c:spPr>
        <a:solidFill>
          <a:srgbClr val="F2F2F2"/>
        </a:solidFill>
      </c:spPr>
    </c:plotArea>
    <c:legend>
      <c:legendPos val="t"/>
      <c:layout>
        <c:manualLayout>
          <c:xMode val="edge"/>
          <c:yMode val="edge"/>
          <c:x val="0.62063155099370326"/>
          <c:y val="2.0882619535526146E-2"/>
          <c:w val="0.30130930618686186"/>
          <c:h val="5.1672973245171408E-2"/>
        </c:manualLayout>
      </c:layout>
      <c:overlay val="0"/>
      <c:txPr>
        <a:bodyPr/>
        <a:lstStyle/>
        <a:p>
          <a:pPr>
            <a:defRPr sz="1200">
              <a:solidFill>
                <a:schemeClr val="bg1"/>
              </a:solidFill>
            </a:defRPr>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5.3198557449943742E-2"/>
          <c:y val="0.15113261491093027"/>
          <c:w val="0.86127203230606519"/>
          <c:h val="0.75008396210708916"/>
        </c:manualLayout>
      </c:layout>
      <c:barChart>
        <c:barDir val="col"/>
        <c:grouping val="clustered"/>
        <c:varyColors val="0"/>
        <c:ser>
          <c:idx val="0"/>
          <c:order val="0"/>
          <c:tx>
            <c:strRef>
              <c:f>Sheet1!$C$2</c:f>
              <c:strCache>
                <c:ptCount val="1"/>
                <c:pt idx="0">
                  <c:v>Multi-core Speed-Up</c:v>
                </c:pt>
              </c:strCache>
            </c:strRef>
          </c:tx>
          <c:spPr>
            <a:solidFill>
              <a:srgbClr val="76B900"/>
            </a:solidFill>
          </c:spPr>
          <c:invertIfNegative val="0"/>
          <c:dPt>
            <c:idx val="0"/>
            <c:invertIfNegative val="0"/>
            <c:bubble3D val="0"/>
            <c:spPr>
              <a:solidFill>
                <a:srgbClr val="76B900"/>
              </a:solidFill>
            </c:spPr>
          </c:dPt>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Sheet1!$B$3:$B$11</c:f>
              <c:numCache>
                <c:formatCode>General</c:formatCode>
                <c:ptCount val="9"/>
                <c:pt idx="0">
                  <c:v>1</c:v>
                </c:pt>
                <c:pt idx="1">
                  <c:v>2</c:v>
                </c:pt>
                <c:pt idx="2">
                  <c:v>4</c:v>
                </c:pt>
                <c:pt idx="3">
                  <c:v>6</c:v>
                </c:pt>
                <c:pt idx="4">
                  <c:v>8</c:v>
                </c:pt>
                <c:pt idx="5">
                  <c:v>10</c:v>
                </c:pt>
                <c:pt idx="6">
                  <c:v>12</c:v>
                </c:pt>
                <c:pt idx="7">
                  <c:v>14</c:v>
                </c:pt>
                <c:pt idx="8">
                  <c:v>16</c:v>
                </c:pt>
              </c:numCache>
            </c:numRef>
          </c:cat>
          <c:val>
            <c:numRef>
              <c:f>Sheet1!$C$3:$C$11</c:f>
              <c:numCache>
                <c:formatCode>0.00\X</c:formatCode>
                <c:ptCount val="9"/>
                <c:pt idx="0">
                  <c:v>1</c:v>
                </c:pt>
                <c:pt idx="1">
                  <c:v>1.8065998926073201</c:v>
                </c:pt>
                <c:pt idx="2">
                  <c:v>3.2749941580571775</c:v>
                </c:pt>
                <c:pt idx="3">
                  <c:v>4.1722369030658371</c:v>
                </c:pt>
                <c:pt idx="4">
                  <c:v>4.5428156983117738</c:v>
                </c:pt>
                <c:pt idx="5">
                  <c:v>4.675247068643456</c:v>
                </c:pt>
                <c:pt idx="6">
                  <c:v>4.6635142499765925</c:v>
                </c:pt>
                <c:pt idx="7">
                  <c:v>4.7036439518433815</c:v>
                </c:pt>
                <c:pt idx="8">
                  <c:v>4.6849635811104138</c:v>
                </c:pt>
              </c:numCache>
            </c:numRef>
          </c:val>
        </c:ser>
        <c:dLbls>
          <c:showLegendKey val="0"/>
          <c:showVal val="0"/>
          <c:showCatName val="0"/>
          <c:showSerName val="0"/>
          <c:showPercent val="0"/>
          <c:showBubbleSize val="0"/>
        </c:dLbls>
        <c:gapWidth val="85"/>
        <c:axId val="602461928"/>
        <c:axId val="602462320"/>
      </c:barChart>
      <c:catAx>
        <c:axId val="602461928"/>
        <c:scaling>
          <c:orientation val="minMax"/>
        </c:scaling>
        <c:delete val="0"/>
        <c:axPos val="b"/>
        <c:title>
          <c:tx>
            <c:rich>
              <a:bodyPr/>
              <a:lstStyle/>
              <a:p>
                <a:pPr>
                  <a:defRPr/>
                </a:pPr>
                <a:r>
                  <a:rPr lang="en-US" dirty="0" smtClean="0">
                    <a:solidFill>
                      <a:schemeClr val="bg1">
                        <a:lumMod val="50000"/>
                        <a:lumOff val="50000"/>
                      </a:schemeClr>
                    </a:solidFill>
                  </a:rPr>
                  <a:t>CPU Cores</a:t>
                </a:r>
                <a:endParaRPr lang="en-US" dirty="0">
                  <a:solidFill>
                    <a:schemeClr val="bg1">
                      <a:lumMod val="50000"/>
                      <a:lumOff val="50000"/>
                    </a:schemeClr>
                  </a:solidFill>
                </a:endParaRPr>
              </a:p>
            </c:rich>
          </c:tx>
          <c:layout/>
          <c:overlay val="0"/>
        </c:title>
        <c:numFmt formatCode="General" sourceLinked="0"/>
        <c:majorTickMark val="none"/>
        <c:minorTickMark val="none"/>
        <c:tickLblPos val="nextTo"/>
        <c:spPr>
          <a:ln w="19050">
            <a:solidFill>
              <a:srgbClr val="868686"/>
            </a:solidFill>
          </a:ln>
        </c:spPr>
        <c:txPr>
          <a:bodyPr/>
          <a:lstStyle/>
          <a:p>
            <a:pPr>
              <a:defRPr sz="1400" b="1">
                <a:solidFill>
                  <a:schemeClr val="bg1"/>
                </a:solidFill>
              </a:defRPr>
            </a:pPr>
            <a:endParaRPr lang="en-US"/>
          </a:p>
        </c:txPr>
        <c:crossAx val="602462320"/>
        <c:crosses val="autoZero"/>
        <c:auto val="1"/>
        <c:lblAlgn val="ctr"/>
        <c:lblOffset val="100"/>
        <c:noMultiLvlLbl val="0"/>
      </c:catAx>
      <c:valAx>
        <c:axId val="602462320"/>
        <c:scaling>
          <c:orientation val="minMax"/>
        </c:scaling>
        <c:delete val="0"/>
        <c:axPos val="l"/>
        <c:majorGridlines>
          <c:spPr>
            <a:ln w="3175">
              <a:solidFill>
                <a:srgbClr val="3F3F3F">
                  <a:alpha val="25000"/>
                </a:srgbClr>
              </a:solidFill>
            </a:ln>
          </c:spPr>
        </c:majorGridlines>
        <c:numFmt formatCode="0.00\X" sourceLinked="1"/>
        <c:majorTickMark val="out"/>
        <c:minorTickMark val="none"/>
        <c:tickLblPos val="nextTo"/>
        <c:spPr>
          <a:ln>
            <a:noFill/>
          </a:ln>
        </c:spPr>
        <c:txPr>
          <a:bodyPr/>
          <a:lstStyle/>
          <a:p>
            <a:pPr>
              <a:defRPr sz="1400" b="0">
                <a:solidFill>
                  <a:schemeClr val="bg1"/>
                </a:solidFill>
              </a:defRPr>
            </a:pPr>
            <a:endParaRPr lang="en-US"/>
          </a:p>
        </c:txPr>
        <c:crossAx val="602461928"/>
        <c:crosses val="autoZero"/>
        <c:crossBetween val="between"/>
      </c:valAx>
      <c:spPr>
        <a:solidFill>
          <a:srgbClr val="F2F2F2"/>
        </a:solidFill>
      </c:spPr>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5.3198557449943742E-2"/>
          <c:y val="0.15113261491093027"/>
          <c:w val="0.86127203230606519"/>
          <c:h val="0.75008396210708916"/>
        </c:manualLayout>
      </c:layout>
      <c:barChart>
        <c:barDir val="col"/>
        <c:grouping val="clustered"/>
        <c:varyColors val="0"/>
        <c:ser>
          <c:idx val="0"/>
          <c:order val="0"/>
          <c:tx>
            <c:strRef>
              <c:f>Sheet1!$C$2</c:f>
              <c:strCache>
                <c:ptCount val="1"/>
                <c:pt idx="0">
                  <c:v>Time (s)</c:v>
                </c:pt>
              </c:strCache>
            </c:strRef>
          </c:tx>
          <c:spPr>
            <a:solidFill>
              <a:srgbClr val="000000">
                <a:lumMod val="65000"/>
                <a:lumOff val="35000"/>
              </a:srgbClr>
            </a:solidFill>
          </c:spPr>
          <c:invertIfNegative val="0"/>
          <c:dPt>
            <c:idx val="0"/>
            <c:invertIfNegative val="0"/>
            <c:bubble3D val="0"/>
          </c:dPt>
          <c:dPt>
            <c:idx val="1"/>
            <c:invertIfNegative val="0"/>
            <c:bubble3D val="0"/>
          </c:dPt>
          <c:dPt>
            <c:idx val="2"/>
            <c:invertIfNegative val="0"/>
            <c:bubble3D val="0"/>
            <c:spPr>
              <a:solidFill>
                <a:srgbClr val="76B900"/>
              </a:solidFill>
            </c:spPr>
          </c:dPt>
          <c:dPt>
            <c:idx val="3"/>
            <c:invertIfNegative val="0"/>
            <c:bubble3D val="0"/>
          </c:dPt>
          <c:dPt>
            <c:idx val="4"/>
            <c:invertIfNegative val="0"/>
            <c:bubble3D val="0"/>
          </c:dPt>
          <c:dLbls>
            <c:spPr>
              <a:noFill/>
              <a:ln>
                <a:noFill/>
              </a:ln>
              <a:effectLst/>
            </c:spPr>
            <c:txPr>
              <a:bodyPr wrap="square" lIns="38100" tIns="19050" rIns="38100" bIns="19050" anchor="ctr">
                <a:spAutoFit/>
              </a:bodyPr>
              <a:lstStyle/>
              <a:p>
                <a:pPr>
                  <a:defRPr sz="18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Sheet1!$B$3:$B$5</c:f>
              <c:strCache>
                <c:ptCount val="3"/>
                <c:pt idx="0">
                  <c:v>Original</c:v>
                </c:pt>
                <c:pt idx="1">
                  <c:v>CPU Multicore</c:v>
                </c:pt>
                <c:pt idx="2">
                  <c:v>K40 GPU</c:v>
                </c:pt>
              </c:strCache>
            </c:strRef>
          </c:cat>
          <c:val>
            <c:numRef>
              <c:f>Sheet1!$C$3:$C$5</c:f>
              <c:numCache>
                <c:formatCode>0.00\X</c:formatCode>
                <c:ptCount val="3"/>
                <c:pt idx="0">
                  <c:v>1</c:v>
                </c:pt>
                <c:pt idx="1">
                  <c:v>3.699338004257505</c:v>
                </c:pt>
                <c:pt idx="2">
                  <c:v>6.4243295845838873</c:v>
                </c:pt>
              </c:numCache>
            </c:numRef>
          </c:val>
        </c:ser>
        <c:dLbls>
          <c:showLegendKey val="0"/>
          <c:showVal val="0"/>
          <c:showCatName val="0"/>
          <c:showSerName val="0"/>
          <c:showPercent val="0"/>
          <c:showBubbleSize val="0"/>
        </c:dLbls>
        <c:gapWidth val="85"/>
        <c:axId val="602463104"/>
        <c:axId val="602463496"/>
      </c:barChart>
      <c:catAx>
        <c:axId val="602463104"/>
        <c:scaling>
          <c:orientation val="minMax"/>
        </c:scaling>
        <c:delete val="0"/>
        <c:axPos val="b"/>
        <c:numFmt formatCode="General" sourceLinked="0"/>
        <c:majorTickMark val="none"/>
        <c:minorTickMark val="none"/>
        <c:tickLblPos val="nextTo"/>
        <c:spPr>
          <a:ln w="19050">
            <a:solidFill>
              <a:srgbClr val="868686"/>
            </a:solidFill>
          </a:ln>
        </c:spPr>
        <c:txPr>
          <a:bodyPr/>
          <a:lstStyle/>
          <a:p>
            <a:pPr>
              <a:defRPr sz="1400" b="1">
                <a:solidFill>
                  <a:schemeClr val="bg1"/>
                </a:solidFill>
              </a:defRPr>
            </a:pPr>
            <a:endParaRPr lang="en-US"/>
          </a:p>
        </c:txPr>
        <c:crossAx val="602463496"/>
        <c:crosses val="autoZero"/>
        <c:auto val="1"/>
        <c:lblAlgn val="ctr"/>
        <c:lblOffset val="100"/>
        <c:noMultiLvlLbl val="0"/>
      </c:catAx>
      <c:valAx>
        <c:axId val="602463496"/>
        <c:scaling>
          <c:orientation val="minMax"/>
        </c:scaling>
        <c:delete val="0"/>
        <c:axPos val="l"/>
        <c:majorGridlines>
          <c:spPr>
            <a:ln w="3175">
              <a:solidFill>
                <a:srgbClr val="3F3F3F">
                  <a:alpha val="25000"/>
                </a:srgbClr>
              </a:solidFill>
            </a:ln>
          </c:spPr>
        </c:majorGridlines>
        <c:numFmt formatCode="0.00\X" sourceLinked="1"/>
        <c:majorTickMark val="out"/>
        <c:minorTickMark val="none"/>
        <c:tickLblPos val="nextTo"/>
        <c:spPr>
          <a:ln>
            <a:noFill/>
          </a:ln>
        </c:spPr>
        <c:txPr>
          <a:bodyPr/>
          <a:lstStyle/>
          <a:p>
            <a:pPr>
              <a:defRPr sz="1400" b="0">
                <a:solidFill>
                  <a:schemeClr val="bg1"/>
                </a:solidFill>
              </a:defRPr>
            </a:pPr>
            <a:endParaRPr lang="en-US"/>
          </a:p>
        </c:txPr>
        <c:crossAx val="602463104"/>
        <c:crosses val="autoZero"/>
        <c:crossBetween val="between"/>
      </c:valAx>
      <c:spPr>
        <a:solidFill>
          <a:srgbClr val="F2F2F2"/>
        </a:solidFill>
      </c:spPr>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16F5F-787E-4FE0-B5AC-ECA7678D9D5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CAA10C8-1957-4264-B64D-0D2AE856C077}">
      <dgm:prSet phldrT="[Text]" custT="1"/>
      <dgm:spPr>
        <a:solidFill>
          <a:schemeClr val="tx2">
            <a:lumMod val="50000"/>
          </a:schemeClr>
        </a:solidFill>
        <a:ln>
          <a:solidFill>
            <a:schemeClr val="tx2">
              <a:lumMod val="50000"/>
            </a:schemeClr>
          </a:solidFill>
        </a:ln>
      </dgm:spPr>
      <dgm:t>
        <a:bodyPr/>
        <a:lstStyle/>
        <a:p>
          <a:r>
            <a:rPr lang="en-US" sz="2600" dirty="0" smtClean="0"/>
            <a:t>Identify Available Parallelism</a:t>
          </a:r>
          <a:endParaRPr lang="en-US" sz="2600" dirty="0"/>
        </a:p>
      </dgm:t>
    </dgm:pt>
    <dgm:pt modelId="{8181FAAD-CC65-4BB7-95C2-10C01153A591}" type="parTrans" cxnId="{5E59CA8C-883D-45A8-B03D-27CAEFF8119A}">
      <dgm:prSet/>
      <dgm:spPr/>
      <dgm:t>
        <a:bodyPr/>
        <a:lstStyle/>
        <a:p>
          <a:endParaRPr lang="en-US"/>
        </a:p>
      </dgm:t>
    </dgm:pt>
    <dgm:pt modelId="{43B4AE02-D65A-4AE3-ACC6-C4E324E66E16}" type="sibTrans" cxnId="{5E59CA8C-883D-45A8-B03D-27CAEFF8119A}">
      <dgm:prSet/>
      <dgm:spPr>
        <a:ln w="63500">
          <a:solidFill>
            <a:schemeClr val="tx2"/>
          </a:solidFill>
        </a:ln>
      </dgm:spPr>
      <dgm:t>
        <a:bodyPr/>
        <a:lstStyle/>
        <a:p>
          <a:endParaRPr lang="en-US"/>
        </a:p>
      </dgm:t>
    </dgm:pt>
    <dgm:pt modelId="{22D489D7-4B48-4F59-A023-C757EB6DE577}">
      <dgm:prSet phldrT="[Text]" custT="1"/>
      <dgm:spPr>
        <a:solidFill>
          <a:schemeClr val="tx2">
            <a:lumMod val="50000"/>
          </a:schemeClr>
        </a:solidFill>
        <a:ln>
          <a:solidFill>
            <a:schemeClr val="tx2">
              <a:lumMod val="50000"/>
            </a:schemeClr>
          </a:solidFill>
        </a:ln>
      </dgm:spPr>
      <dgm:t>
        <a:bodyPr/>
        <a:lstStyle/>
        <a:p>
          <a:r>
            <a:rPr lang="en-US" sz="2600" dirty="0" smtClean="0"/>
            <a:t>Express Parallelism</a:t>
          </a:r>
          <a:endParaRPr lang="en-US" sz="2600" dirty="0"/>
        </a:p>
      </dgm:t>
    </dgm:pt>
    <dgm:pt modelId="{44212718-181A-4428-A416-171021AF7864}" type="parTrans" cxnId="{B7D2A696-72B6-4430-8913-C58537D43F3A}">
      <dgm:prSet/>
      <dgm:spPr/>
      <dgm:t>
        <a:bodyPr/>
        <a:lstStyle/>
        <a:p>
          <a:endParaRPr lang="en-US"/>
        </a:p>
      </dgm:t>
    </dgm:pt>
    <dgm:pt modelId="{C7015982-D1C2-4B45-B35F-2A48737C6574}" type="sibTrans" cxnId="{B7D2A696-72B6-4430-8913-C58537D43F3A}">
      <dgm:prSet/>
      <dgm:spPr>
        <a:ln w="63500">
          <a:solidFill>
            <a:schemeClr val="tx2"/>
          </a:solidFill>
        </a:ln>
      </dgm:spPr>
      <dgm:t>
        <a:bodyPr/>
        <a:lstStyle/>
        <a:p>
          <a:endParaRPr lang="en-US"/>
        </a:p>
      </dgm:t>
    </dgm:pt>
    <dgm:pt modelId="{AF231B7E-93EB-419F-A73A-6D724AA32A15}">
      <dgm:prSet phldrT="[Text]" custT="1"/>
      <dgm:spPr>
        <a:solidFill>
          <a:schemeClr val="tx2"/>
        </a:solidFill>
        <a:ln>
          <a:solidFill>
            <a:schemeClr val="tx2"/>
          </a:solidFill>
        </a:ln>
      </dgm:spPr>
      <dgm:t>
        <a:bodyPr/>
        <a:lstStyle/>
        <a:p>
          <a:r>
            <a:rPr lang="en-US" sz="2600" dirty="0" smtClean="0"/>
            <a:t>Express Data Movement</a:t>
          </a:r>
          <a:endParaRPr lang="en-US" sz="2600" dirty="0"/>
        </a:p>
      </dgm:t>
    </dgm:pt>
    <dgm:pt modelId="{52DBD05D-016F-44CD-A79D-F477F83E4536}" type="parTrans" cxnId="{8146D625-0017-4FAB-9C7E-31DF98268BF2}">
      <dgm:prSet/>
      <dgm:spPr/>
      <dgm:t>
        <a:bodyPr/>
        <a:lstStyle/>
        <a:p>
          <a:endParaRPr lang="en-US"/>
        </a:p>
      </dgm:t>
    </dgm:pt>
    <dgm:pt modelId="{934807ED-C65A-4C98-A95B-0BA6ED38A4CE}" type="sibTrans" cxnId="{8146D625-0017-4FAB-9C7E-31DF98268BF2}">
      <dgm:prSet/>
      <dgm:spPr>
        <a:ln w="63500">
          <a:solidFill>
            <a:schemeClr val="tx2"/>
          </a:solidFill>
        </a:ln>
      </dgm:spPr>
      <dgm:t>
        <a:bodyPr/>
        <a:lstStyle/>
        <a:p>
          <a:endParaRPr lang="en-US"/>
        </a:p>
      </dgm:t>
    </dgm:pt>
    <dgm:pt modelId="{5AED579A-060B-45FC-B4CA-C93BA6C1C720}">
      <dgm:prSet phldrT="[Text]" custT="1"/>
      <dgm:spPr>
        <a:solidFill>
          <a:schemeClr val="tx2"/>
        </a:solidFill>
        <a:ln>
          <a:solidFill>
            <a:schemeClr val="tx2"/>
          </a:solidFill>
        </a:ln>
      </dgm:spPr>
      <dgm:t>
        <a:bodyPr/>
        <a:lstStyle/>
        <a:p>
          <a:r>
            <a:rPr lang="en-US" sz="2600" dirty="0" smtClean="0"/>
            <a:t>Optimize Loop Performance</a:t>
          </a:r>
          <a:endParaRPr lang="en-US" sz="2600" dirty="0"/>
        </a:p>
      </dgm:t>
    </dgm:pt>
    <dgm:pt modelId="{467A3CB6-F7A6-4658-B5FC-6CB04051BFF6}" type="parTrans" cxnId="{666E3A95-2B97-4E1C-9243-72013893291A}">
      <dgm:prSet/>
      <dgm:spPr/>
      <dgm:t>
        <a:bodyPr/>
        <a:lstStyle/>
        <a:p>
          <a:endParaRPr lang="en-US"/>
        </a:p>
      </dgm:t>
    </dgm:pt>
    <dgm:pt modelId="{D33D14EB-8419-43F3-A069-1C75F686B1F7}" type="sibTrans" cxnId="{666E3A95-2B97-4E1C-9243-72013893291A}">
      <dgm:prSet/>
      <dgm:spPr>
        <a:ln w="63500">
          <a:solidFill>
            <a:schemeClr val="tx2"/>
          </a:solidFill>
        </a:ln>
      </dgm:spPr>
      <dgm:t>
        <a:bodyPr/>
        <a:lstStyle/>
        <a:p>
          <a:endParaRPr lang="en-US"/>
        </a:p>
      </dgm:t>
    </dgm:pt>
    <dgm:pt modelId="{80A9FE3E-2F26-4F79-834A-63FD25EA02AF}" type="pres">
      <dgm:prSet presAssocID="{F8C16F5F-787E-4FE0-B5AC-ECA7678D9D5B}" presName="cycle" presStyleCnt="0">
        <dgm:presLayoutVars>
          <dgm:dir/>
          <dgm:resizeHandles val="exact"/>
        </dgm:presLayoutVars>
      </dgm:prSet>
      <dgm:spPr/>
      <dgm:t>
        <a:bodyPr/>
        <a:lstStyle/>
        <a:p>
          <a:endParaRPr lang="en-US"/>
        </a:p>
      </dgm:t>
    </dgm:pt>
    <dgm:pt modelId="{DB19130C-35EF-4CDB-97AF-B506AC4F3920}" type="pres">
      <dgm:prSet presAssocID="{FCAA10C8-1957-4264-B64D-0D2AE856C077}" presName="node" presStyleLbl="node1" presStyleIdx="0" presStyleCnt="4" custScaleX="121000" custScaleY="121000">
        <dgm:presLayoutVars>
          <dgm:bulletEnabled val="1"/>
        </dgm:presLayoutVars>
      </dgm:prSet>
      <dgm:spPr/>
      <dgm:t>
        <a:bodyPr/>
        <a:lstStyle/>
        <a:p>
          <a:endParaRPr lang="en-US"/>
        </a:p>
      </dgm:t>
    </dgm:pt>
    <dgm:pt modelId="{9B92A7DF-5991-4589-BED6-32750685C162}" type="pres">
      <dgm:prSet presAssocID="{FCAA10C8-1957-4264-B64D-0D2AE856C077}" presName="spNode" presStyleCnt="0"/>
      <dgm:spPr/>
    </dgm:pt>
    <dgm:pt modelId="{41E5E428-3B60-4AC3-A61F-B577B467451C}" type="pres">
      <dgm:prSet presAssocID="{43B4AE02-D65A-4AE3-ACC6-C4E324E66E16}" presName="sibTrans" presStyleLbl="sibTrans1D1" presStyleIdx="0" presStyleCnt="4"/>
      <dgm:spPr/>
      <dgm:t>
        <a:bodyPr/>
        <a:lstStyle/>
        <a:p>
          <a:endParaRPr lang="en-US"/>
        </a:p>
      </dgm:t>
    </dgm:pt>
    <dgm:pt modelId="{1460A66B-6BD6-4CF5-8268-04D7B6BD5BA0}" type="pres">
      <dgm:prSet presAssocID="{22D489D7-4B48-4F59-A023-C757EB6DE577}" presName="node" presStyleLbl="node1" presStyleIdx="1" presStyleCnt="4" custScaleX="121000" custScaleY="121000">
        <dgm:presLayoutVars>
          <dgm:bulletEnabled val="1"/>
        </dgm:presLayoutVars>
      </dgm:prSet>
      <dgm:spPr/>
      <dgm:t>
        <a:bodyPr/>
        <a:lstStyle/>
        <a:p>
          <a:endParaRPr lang="en-US"/>
        </a:p>
      </dgm:t>
    </dgm:pt>
    <dgm:pt modelId="{452ECE88-315E-48B6-ABF9-A3ED94D027F0}" type="pres">
      <dgm:prSet presAssocID="{22D489D7-4B48-4F59-A023-C757EB6DE577}" presName="spNode" presStyleCnt="0"/>
      <dgm:spPr/>
    </dgm:pt>
    <dgm:pt modelId="{13ED9F32-7233-48AE-9F8F-BAB4E93BF43C}" type="pres">
      <dgm:prSet presAssocID="{C7015982-D1C2-4B45-B35F-2A48737C6574}" presName="sibTrans" presStyleLbl="sibTrans1D1" presStyleIdx="1" presStyleCnt="4"/>
      <dgm:spPr/>
      <dgm:t>
        <a:bodyPr/>
        <a:lstStyle/>
        <a:p>
          <a:endParaRPr lang="en-US"/>
        </a:p>
      </dgm:t>
    </dgm:pt>
    <dgm:pt modelId="{CCC06734-987A-4754-B488-8CB0BFB32AD8}" type="pres">
      <dgm:prSet presAssocID="{AF231B7E-93EB-419F-A73A-6D724AA32A15}" presName="node" presStyleLbl="node1" presStyleIdx="2" presStyleCnt="4" custScaleX="121000" custScaleY="121000">
        <dgm:presLayoutVars>
          <dgm:bulletEnabled val="1"/>
        </dgm:presLayoutVars>
      </dgm:prSet>
      <dgm:spPr/>
      <dgm:t>
        <a:bodyPr/>
        <a:lstStyle/>
        <a:p>
          <a:endParaRPr lang="en-US"/>
        </a:p>
      </dgm:t>
    </dgm:pt>
    <dgm:pt modelId="{532744A0-85BE-4947-B18C-11C2C4AD89FA}" type="pres">
      <dgm:prSet presAssocID="{AF231B7E-93EB-419F-A73A-6D724AA32A15}" presName="spNode" presStyleCnt="0"/>
      <dgm:spPr/>
    </dgm:pt>
    <dgm:pt modelId="{1C6BED4D-52EF-46DB-A7ED-CA4CAAE0B1BF}" type="pres">
      <dgm:prSet presAssocID="{934807ED-C65A-4C98-A95B-0BA6ED38A4CE}" presName="sibTrans" presStyleLbl="sibTrans1D1" presStyleIdx="2" presStyleCnt="4"/>
      <dgm:spPr/>
      <dgm:t>
        <a:bodyPr/>
        <a:lstStyle/>
        <a:p>
          <a:endParaRPr lang="en-US"/>
        </a:p>
      </dgm:t>
    </dgm:pt>
    <dgm:pt modelId="{0481C168-2465-453A-A490-8EFD3C02ABF1}" type="pres">
      <dgm:prSet presAssocID="{5AED579A-060B-45FC-B4CA-C93BA6C1C720}" presName="node" presStyleLbl="node1" presStyleIdx="3" presStyleCnt="4" custScaleX="121000" custScaleY="121000">
        <dgm:presLayoutVars>
          <dgm:bulletEnabled val="1"/>
        </dgm:presLayoutVars>
      </dgm:prSet>
      <dgm:spPr/>
      <dgm:t>
        <a:bodyPr/>
        <a:lstStyle/>
        <a:p>
          <a:endParaRPr lang="en-US"/>
        </a:p>
      </dgm:t>
    </dgm:pt>
    <dgm:pt modelId="{611141C3-5A51-4C9A-9266-4D3C02BC2271}" type="pres">
      <dgm:prSet presAssocID="{5AED579A-060B-45FC-B4CA-C93BA6C1C720}" presName="spNode" presStyleCnt="0"/>
      <dgm:spPr/>
    </dgm:pt>
    <dgm:pt modelId="{3E1EA17A-5B98-4693-8B2E-A164BE3EDFCA}" type="pres">
      <dgm:prSet presAssocID="{D33D14EB-8419-43F3-A069-1C75F686B1F7}" presName="sibTrans" presStyleLbl="sibTrans1D1" presStyleIdx="3" presStyleCnt="4"/>
      <dgm:spPr/>
      <dgm:t>
        <a:bodyPr/>
        <a:lstStyle/>
        <a:p>
          <a:endParaRPr lang="en-US"/>
        </a:p>
      </dgm:t>
    </dgm:pt>
  </dgm:ptLst>
  <dgm:cxnLst>
    <dgm:cxn modelId="{666E3A95-2B97-4E1C-9243-72013893291A}" srcId="{F8C16F5F-787E-4FE0-B5AC-ECA7678D9D5B}" destId="{5AED579A-060B-45FC-B4CA-C93BA6C1C720}" srcOrd="3" destOrd="0" parTransId="{467A3CB6-F7A6-4658-B5FC-6CB04051BFF6}" sibTransId="{D33D14EB-8419-43F3-A069-1C75F686B1F7}"/>
    <dgm:cxn modelId="{21999958-9173-4B1E-9FDA-E1F53604852A}" type="presOf" srcId="{C7015982-D1C2-4B45-B35F-2A48737C6574}" destId="{13ED9F32-7233-48AE-9F8F-BAB4E93BF43C}" srcOrd="0" destOrd="0" presId="urn:microsoft.com/office/officeart/2005/8/layout/cycle5"/>
    <dgm:cxn modelId="{32C747E6-6811-4328-9A5A-66692422330F}" type="presOf" srcId="{5AED579A-060B-45FC-B4CA-C93BA6C1C720}" destId="{0481C168-2465-453A-A490-8EFD3C02ABF1}" srcOrd="0" destOrd="0" presId="urn:microsoft.com/office/officeart/2005/8/layout/cycle5"/>
    <dgm:cxn modelId="{B7D2A696-72B6-4430-8913-C58537D43F3A}" srcId="{F8C16F5F-787E-4FE0-B5AC-ECA7678D9D5B}" destId="{22D489D7-4B48-4F59-A023-C757EB6DE577}" srcOrd="1" destOrd="0" parTransId="{44212718-181A-4428-A416-171021AF7864}" sibTransId="{C7015982-D1C2-4B45-B35F-2A48737C6574}"/>
    <dgm:cxn modelId="{4C249582-D928-4FC0-85E1-3C5D481F3A31}" type="presOf" srcId="{AF231B7E-93EB-419F-A73A-6D724AA32A15}" destId="{CCC06734-987A-4754-B488-8CB0BFB32AD8}" srcOrd="0" destOrd="0" presId="urn:microsoft.com/office/officeart/2005/8/layout/cycle5"/>
    <dgm:cxn modelId="{1D47C3E1-FBCD-4E47-9E69-F1699AF528B2}" type="presOf" srcId="{F8C16F5F-787E-4FE0-B5AC-ECA7678D9D5B}" destId="{80A9FE3E-2F26-4F79-834A-63FD25EA02AF}" srcOrd="0" destOrd="0" presId="urn:microsoft.com/office/officeart/2005/8/layout/cycle5"/>
    <dgm:cxn modelId="{D9DC4CD1-1516-495A-953E-5DB409093C7B}" type="presOf" srcId="{43B4AE02-D65A-4AE3-ACC6-C4E324E66E16}" destId="{41E5E428-3B60-4AC3-A61F-B577B467451C}" srcOrd="0" destOrd="0" presId="urn:microsoft.com/office/officeart/2005/8/layout/cycle5"/>
    <dgm:cxn modelId="{8146D625-0017-4FAB-9C7E-31DF98268BF2}" srcId="{F8C16F5F-787E-4FE0-B5AC-ECA7678D9D5B}" destId="{AF231B7E-93EB-419F-A73A-6D724AA32A15}" srcOrd="2" destOrd="0" parTransId="{52DBD05D-016F-44CD-A79D-F477F83E4536}" sibTransId="{934807ED-C65A-4C98-A95B-0BA6ED38A4CE}"/>
    <dgm:cxn modelId="{1317E71A-E6B0-4B8B-9C12-7D189FDF7105}" type="presOf" srcId="{22D489D7-4B48-4F59-A023-C757EB6DE577}" destId="{1460A66B-6BD6-4CF5-8268-04D7B6BD5BA0}" srcOrd="0" destOrd="0" presId="urn:microsoft.com/office/officeart/2005/8/layout/cycle5"/>
    <dgm:cxn modelId="{6A869EDD-05C9-4FDB-AAB1-F6061D060FE9}" type="presOf" srcId="{D33D14EB-8419-43F3-A069-1C75F686B1F7}" destId="{3E1EA17A-5B98-4693-8B2E-A164BE3EDFCA}" srcOrd="0" destOrd="0" presId="urn:microsoft.com/office/officeart/2005/8/layout/cycle5"/>
    <dgm:cxn modelId="{F088E562-E510-498D-BABE-6B169399E0BA}" type="presOf" srcId="{FCAA10C8-1957-4264-B64D-0D2AE856C077}" destId="{DB19130C-35EF-4CDB-97AF-B506AC4F3920}" srcOrd="0" destOrd="0" presId="urn:microsoft.com/office/officeart/2005/8/layout/cycle5"/>
    <dgm:cxn modelId="{5E59CA8C-883D-45A8-B03D-27CAEFF8119A}" srcId="{F8C16F5F-787E-4FE0-B5AC-ECA7678D9D5B}" destId="{FCAA10C8-1957-4264-B64D-0D2AE856C077}" srcOrd="0" destOrd="0" parTransId="{8181FAAD-CC65-4BB7-95C2-10C01153A591}" sibTransId="{43B4AE02-D65A-4AE3-ACC6-C4E324E66E16}"/>
    <dgm:cxn modelId="{83C6F2D7-7CA1-4ABC-93DE-E2878F69E589}" type="presOf" srcId="{934807ED-C65A-4C98-A95B-0BA6ED38A4CE}" destId="{1C6BED4D-52EF-46DB-A7ED-CA4CAAE0B1BF}" srcOrd="0" destOrd="0" presId="urn:microsoft.com/office/officeart/2005/8/layout/cycle5"/>
    <dgm:cxn modelId="{AB367BB1-F3F6-4F19-8912-75339A782706}" type="presParOf" srcId="{80A9FE3E-2F26-4F79-834A-63FD25EA02AF}" destId="{DB19130C-35EF-4CDB-97AF-B506AC4F3920}" srcOrd="0" destOrd="0" presId="urn:microsoft.com/office/officeart/2005/8/layout/cycle5"/>
    <dgm:cxn modelId="{9E06CCF5-1F4A-46E7-93EF-4F619B5D4F01}" type="presParOf" srcId="{80A9FE3E-2F26-4F79-834A-63FD25EA02AF}" destId="{9B92A7DF-5991-4589-BED6-32750685C162}" srcOrd="1" destOrd="0" presId="urn:microsoft.com/office/officeart/2005/8/layout/cycle5"/>
    <dgm:cxn modelId="{A7594C55-C306-4644-94DB-9AAC6ECC1D76}" type="presParOf" srcId="{80A9FE3E-2F26-4F79-834A-63FD25EA02AF}" destId="{41E5E428-3B60-4AC3-A61F-B577B467451C}" srcOrd="2" destOrd="0" presId="urn:microsoft.com/office/officeart/2005/8/layout/cycle5"/>
    <dgm:cxn modelId="{02C8C7FF-26CA-4B3A-8789-328F6EBC4925}" type="presParOf" srcId="{80A9FE3E-2F26-4F79-834A-63FD25EA02AF}" destId="{1460A66B-6BD6-4CF5-8268-04D7B6BD5BA0}" srcOrd="3" destOrd="0" presId="urn:microsoft.com/office/officeart/2005/8/layout/cycle5"/>
    <dgm:cxn modelId="{5F6C067F-99C9-422E-9A28-8C9EE682997F}" type="presParOf" srcId="{80A9FE3E-2F26-4F79-834A-63FD25EA02AF}" destId="{452ECE88-315E-48B6-ABF9-A3ED94D027F0}" srcOrd="4" destOrd="0" presId="urn:microsoft.com/office/officeart/2005/8/layout/cycle5"/>
    <dgm:cxn modelId="{70A75A0E-785F-4568-BBF4-4989DE92E145}" type="presParOf" srcId="{80A9FE3E-2F26-4F79-834A-63FD25EA02AF}" destId="{13ED9F32-7233-48AE-9F8F-BAB4E93BF43C}" srcOrd="5" destOrd="0" presId="urn:microsoft.com/office/officeart/2005/8/layout/cycle5"/>
    <dgm:cxn modelId="{59DED8E2-DD45-4244-B60A-A5EBDE6DAE1F}" type="presParOf" srcId="{80A9FE3E-2F26-4F79-834A-63FD25EA02AF}" destId="{CCC06734-987A-4754-B488-8CB0BFB32AD8}" srcOrd="6" destOrd="0" presId="urn:microsoft.com/office/officeart/2005/8/layout/cycle5"/>
    <dgm:cxn modelId="{E3F8B7AD-C72C-4C14-B645-93C1F154CF9C}" type="presParOf" srcId="{80A9FE3E-2F26-4F79-834A-63FD25EA02AF}" destId="{532744A0-85BE-4947-B18C-11C2C4AD89FA}" srcOrd="7" destOrd="0" presId="urn:microsoft.com/office/officeart/2005/8/layout/cycle5"/>
    <dgm:cxn modelId="{FF35D78F-D2E9-478C-B3CE-8F74A48D556F}" type="presParOf" srcId="{80A9FE3E-2F26-4F79-834A-63FD25EA02AF}" destId="{1C6BED4D-52EF-46DB-A7ED-CA4CAAE0B1BF}" srcOrd="8" destOrd="0" presId="urn:microsoft.com/office/officeart/2005/8/layout/cycle5"/>
    <dgm:cxn modelId="{32BAA6B9-F581-49ED-AC4E-57DC1B6E5EBC}" type="presParOf" srcId="{80A9FE3E-2F26-4F79-834A-63FD25EA02AF}" destId="{0481C168-2465-453A-A490-8EFD3C02ABF1}" srcOrd="9" destOrd="0" presId="urn:microsoft.com/office/officeart/2005/8/layout/cycle5"/>
    <dgm:cxn modelId="{BD9BF633-4853-4231-AAB3-9C73178A8E67}" type="presParOf" srcId="{80A9FE3E-2F26-4F79-834A-63FD25EA02AF}" destId="{611141C3-5A51-4C9A-9266-4D3C02BC2271}" srcOrd="10" destOrd="0" presId="urn:microsoft.com/office/officeart/2005/8/layout/cycle5"/>
    <dgm:cxn modelId="{4FD4A06D-01EE-49E9-B403-ABEC8584AA6A}" type="presParOf" srcId="{80A9FE3E-2F26-4F79-834A-63FD25EA02AF}" destId="{3E1EA17A-5B98-4693-8B2E-A164BE3EDFCA}" srcOrd="11"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9130C-35EF-4CDB-97AF-B506AC4F3920}">
      <dsp:nvSpPr>
        <dsp:cNvPr id="0" name=""/>
        <dsp:cNvSpPr/>
      </dsp:nvSpPr>
      <dsp:spPr>
        <a:xfrm>
          <a:off x="2512278" y="-127668"/>
          <a:ext cx="2290643" cy="1488918"/>
        </a:xfrm>
        <a:prstGeom prst="roundRect">
          <a:avLst/>
        </a:prstGeom>
        <a:solidFill>
          <a:schemeClr val="tx2">
            <a:lumMod val="5000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Identify Available Parallelism</a:t>
          </a:r>
          <a:endParaRPr lang="en-US" sz="2600" kern="1200" dirty="0"/>
        </a:p>
      </dsp:txBody>
      <dsp:txXfrm>
        <a:off x="2584961" y="-54985"/>
        <a:ext cx="2145277" cy="1343552"/>
      </dsp:txXfrm>
    </dsp:sp>
    <dsp:sp modelId="{41E5E428-3B60-4AC3-A61F-B577B467451C}">
      <dsp:nvSpPr>
        <dsp:cNvPr id="0" name=""/>
        <dsp:cNvSpPr/>
      </dsp:nvSpPr>
      <dsp:spPr>
        <a:xfrm>
          <a:off x="1626440" y="616790"/>
          <a:ext cx="4062318" cy="4062318"/>
        </a:xfrm>
        <a:custGeom>
          <a:avLst/>
          <a:gdLst/>
          <a:ahLst/>
          <a:cxnLst/>
          <a:rect l="0" t="0" r="0" b="0"/>
          <a:pathLst>
            <a:path>
              <a:moveTo>
                <a:pt x="3365279" y="499581"/>
              </a:moveTo>
              <a:arcTo wR="2031159" hR="2031159" stAng="18663499" swAng="1242391"/>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1460A66B-6BD6-4CF5-8268-04D7B6BD5BA0}">
      <dsp:nvSpPr>
        <dsp:cNvPr id="0" name=""/>
        <dsp:cNvSpPr/>
      </dsp:nvSpPr>
      <dsp:spPr>
        <a:xfrm>
          <a:off x="4543437" y="1903490"/>
          <a:ext cx="2290643" cy="1488918"/>
        </a:xfrm>
        <a:prstGeom prst="roundRect">
          <a:avLst/>
        </a:prstGeom>
        <a:solidFill>
          <a:schemeClr val="tx2">
            <a:lumMod val="5000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Express Parallelism</a:t>
          </a:r>
          <a:endParaRPr lang="en-US" sz="2600" kern="1200" dirty="0"/>
        </a:p>
      </dsp:txBody>
      <dsp:txXfrm>
        <a:off x="4616120" y="1976173"/>
        <a:ext cx="2145277" cy="1343552"/>
      </dsp:txXfrm>
    </dsp:sp>
    <dsp:sp modelId="{13ED9F32-7233-48AE-9F8F-BAB4E93BF43C}">
      <dsp:nvSpPr>
        <dsp:cNvPr id="0" name=""/>
        <dsp:cNvSpPr/>
      </dsp:nvSpPr>
      <dsp:spPr>
        <a:xfrm>
          <a:off x="1626440" y="616790"/>
          <a:ext cx="4062318" cy="4062318"/>
        </a:xfrm>
        <a:custGeom>
          <a:avLst/>
          <a:gdLst/>
          <a:ahLst/>
          <a:cxnLst/>
          <a:rect l="0" t="0" r="0" b="0"/>
          <a:pathLst>
            <a:path>
              <a:moveTo>
                <a:pt x="3820637" y="2992083"/>
              </a:moveTo>
              <a:arcTo wR="2031159" hR="2031159" stAng="1694110" swAng="1242391"/>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CCC06734-987A-4754-B488-8CB0BFB32AD8}">
      <dsp:nvSpPr>
        <dsp:cNvPr id="0" name=""/>
        <dsp:cNvSpPr/>
      </dsp:nvSpPr>
      <dsp:spPr>
        <a:xfrm>
          <a:off x="2512278" y="3934650"/>
          <a:ext cx="2290643" cy="1488918"/>
        </a:xfrm>
        <a:prstGeom prst="roundRect">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Express Data Movement</a:t>
          </a:r>
          <a:endParaRPr lang="en-US" sz="2600" kern="1200" dirty="0"/>
        </a:p>
      </dsp:txBody>
      <dsp:txXfrm>
        <a:off x="2584961" y="4007333"/>
        <a:ext cx="2145277" cy="1343552"/>
      </dsp:txXfrm>
    </dsp:sp>
    <dsp:sp modelId="{1C6BED4D-52EF-46DB-A7ED-CA4CAAE0B1BF}">
      <dsp:nvSpPr>
        <dsp:cNvPr id="0" name=""/>
        <dsp:cNvSpPr/>
      </dsp:nvSpPr>
      <dsp:spPr>
        <a:xfrm>
          <a:off x="1626440" y="616790"/>
          <a:ext cx="4062318" cy="4062318"/>
        </a:xfrm>
        <a:custGeom>
          <a:avLst/>
          <a:gdLst/>
          <a:ahLst/>
          <a:cxnLst/>
          <a:rect l="0" t="0" r="0" b="0"/>
          <a:pathLst>
            <a:path>
              <a:moveTo>
                <a:pt x="697039" y="3562737"/>
              </a:moveTo>
              <a:arcTo wR="2031159" hR="2031159" stAng="7863499" swAng="1242391"/>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0481C168-2465-453A-A490-8EFD3C02ABF1}">
      <dsp:nvSpPr>
        <dsp:cNvPr id="0" name=""/>
        <dsp:cNvSpPr/>
      </dsp:nvSpPr>
      <dsp:spPr>
        <a:xfrm>
          <a:off x="481118" y="1903490"/>
          <a:ext cx="2290643" cy="1488918"/>
        </a:xfrm>
        <a:prstGeom prst="roundRect">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Optimize Loop Performance</a:t>
          </a:r>
          <a:endParaRPr lang="en-US" sz="2600" kern="1200" dirty="0"/>
        </a:p>
      </dsp:txBody>
      <dsp:txXfrm>
        <a:off x="553801" y="1976173"/>
        <a:ext cx="2145277" cy="1343552"/>
      </dsp:txXfrm>
    </dsp:sp>
    <dsp:sp modelId="{3E1EA17A-5B98-4693-8B2E-A164BE3EDFCA}">
      <dsp:nvSpPr>
        <dsp:cNvPr id="0" name=""/>
        <dsp:cNvSpPr/>
      </dsp:nvSpPr>
      <dsp:spPr>
        <a:xfrm>
          <a:off x="1626440" y="616790"/>
          <a:ext cx="4062318" cy="4062318"/>
        </a:xfrm>
        <a:custGeom>
          <a:avLst/>
          <a:gdLst/>
          <a:ahLst/>
          <a:cxnLst/>
          <a:rect l="0" t="0" r="0" b="0"/>
          <a:pathLst>
            <a:path>
              <a:moveTo>
                <a:pt x="241681" y="1070234"/>
              </a:moveTo>
              <a:arcTo wR="2031159" hR="2031159" stAng="12494110" swAng="1242391"/>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11/2/2015</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357964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82039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118924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 Unmodified</a:t>
            </a:r>
            <a:r>
              <a:rPr lang="en-US" baseline="0" dirty="0" smtClean="0"/>
              <a:t>, serial version</a:t>
            </a:r>
          </a:p>
          <a:p>
            <a:r>
              <a:rPr lang="en-US" baseline="0" dirty="0" smtClean="0"/>
              <a:t>Lab 2 – ACC Kernels + Unified Memory</a:t>
            </a:r>
          </a:p>
          <a:p>
            <a:r>
              <a:rPr lang="en-US" baseline="0" dirty="0" smtClean="0"/>
              <a:t>Lab 3 (Data) – ACC Kernels + Data Management (Unified Memory Removed)</a:t>
            </a:r>
          </a:p>
          <a:p>
            <a:r>
              <a:rPr lang="en-US" baseline="0" dirty="0" smtClean="0"/>
              <a:t>Lab 3 (VL32) – Added vector length of 32 to *inner* loop</a:t>
            </a:r>
          </a:p>
          <a:p>
            <a:r>
              <a:rPr lang="en-US" baseline="0" dirty="0" smtClean="0"/>
              <a:t>Lab 3 (Best) – Best result after adding worker parallelism. (4 workers for both GPUs)</a:t>
            </a:r>
          </a:p>
          <a:p>
            <a:endParaRPr lang="en-US" baseline="0" dirty="0" smtClean="0"/>
          </a:p>
          <a:p>
            <a:r>
              <a:rPr lang="en-US" baseline="0" dirty="0" smtClean="0"/>
              <a:t>Final GPU code is ~2X compared to full </a:t>
            </a:r>
            <a:r>
              <a:rPr lang="en-US" baseline="0" dirty="0" err="1" smtClean="0"/>
              <a:t>Haswell</a:t>
            </a:r>
            <a:r>
              <a:rPr lang="en-US" baseline="0" dirty="0" smtClean="0"/>
              <a:t> socket.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392539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15</a:t>
            </a:fld>
            <a:endParaRPr lang="en-US" dirty="0"/>
          </a:p>
        </p:txBody>
      </p:sp>
    </p:spTree>
    <p:extLst>
      <p:ext uri="{BB962C8B-B14F-4D97-AF65-F5344CB8AC3E}">
        <p14:creationId xmlns:p14="http://schemas.microsoft.com/office/powerpoint/2010/main" val="61931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dirty="0"/>
          </a:p>
        </p:txBody>
      </p:sp>
    </p:spTree>
    <p:extLst>
      <p:ext uri="{BB962C8B-B14F-4D97-AF65-F5344CB8AC3E}">
        <p14:creationId xmlns:p14="http://schemas.microsoft.com/office/powerpoint/2010/main" val="425233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kernels, the compiler chooses to </a:t>
            </a:r>
            <a:r>
              <a:rPr lang="en-US" dirty="0" err="1" smtClean="0"/>
              <a:t>vectorize</a:t>
            </a:r>
            <a:r>
              <a:rPr lang="en-US" dirty="0" smtClean="0"/>
              <a:t> the outer loop, so</a:t>
            </a:r>
            <a:r>
              <a:rPr lang="en-US" baseline="0" dirty="0" smtClean="0"/>
              <a:t> the 27 non-</a:t>
            </a:r>
            <a:r>
              <a:rPr lang="en-US" baseline="0" dirty="0" err="1" smtClean="0"/>
              <a:t>zeros</a:t>
            </a:r>
            <a:r>
              <a:rPr lang="en-US" baseline="0" dirty="0" smtClean="0"/>
              <a:t> is not as much of a performance penalty as if it had chosen the same vector length (128) on the inner loop (as is does with parallel loop). This seems to help more on K40 than on </a:t>
            </a:r>
            <a:r>
              <a:rPr lang="en-US" baseline="0" dirty="0" err="1" smtClean="0"/>
              <a:t>Qwiklabs</a:t>
            </a:r>
            <a:r>
              <a:rPr lang="en-US" baseline="0" dirty="0" smtClean="0"/>
              <a:t>, which is why changing to a vector(32) on the inner loop shows a slow-down on K40.</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21</a:t>
            </a:fld>
            <a:endParaRPr lang="en-US" dirty="0"/>
          </a:p>
        </p:txBody>
      </p:sp>
    </p:spTree>
    <p:extLst>
      <p:ext uri="{BB962C8B-B14F-4D97-AF65-F5344CB8AC3E}">
        <p14:creationId xmlns:p14="http://schemas.microsoft.com/office/powerpoint/2010/main" val="45812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performance difference </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22</a:t>
            </a:fld>
            <a:endParaRPr lang="en-US" dirty="0"/>
          </a:p>
        </p:txBody>
      </p:sp>
    </p:spTree>
    <p:extLst>
      <p:ext uri="{BB962C8B-B14F-4D97-AF65-F5344CB8AC3E}">
        <p14:creationId xmlns:p14="http://schemas.microsoft.com/office/powerpoint/2010/main" val="464593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 GPU code is ~2X compared to full </a:t>
            </a:r>
            <a:r>
              <a:rPr lang="en-US" baseline="0" dirty="0" err="1" smtClean="0"/>
              <a:t>Haswell</a:t>
            </a:r>
            <a:r>
              <a:rPr lang="en-US" baseline="0" dirty="0" smtClean="0"/>
              <a:t> socket.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23</a:t>
            </a:fld>
            <a:endParaRPr lang="en-US" dirty="0"/>
          </a:p>
        </p:txBody>
      </p:sp>
    </p:spTree>
    <p:extLst>
      <p:ext uri="{BB962C8B-B14F-4D97-AF65-F5344CB8AC3E}">
        <p14:creationId xmlns:p14="http://schemas.microsoft.com/office/powerpoint/2010/main" val="397039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p:nvPicPr>
        <p:blipFill rotWithShape="1">
          <a:blip r:embed="rId5">
            <a:extLst>
              <a:ext uri="{28A0092B-C50C-407E-A947-70E740481C1C}">
                <a14:useLocalDpi xmlns:a14="http://schemas.microsoft.com/office/drawing/2010/main" val="0"/>
              </a:ext>
            </a:extLst>
          </a:blip>
          <a:stretch/>
        </p:blipFill>
        <p:spPr bwMode="auto">
          <a:xfrm>
            <a:off x="0" y="0"/>
            <a:ext cx="10972800" cy="6172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p:ph type="subTitle" idx="1"/>
            <p:custDataLst>
              <p:tags r:id="rId1"/>
            </p:custDataLst>
          </p:nvPr>
        </p:nvSpPr>
        <p:spPr>
          <a:xfrm>
            <a:off x="520849" y="1248256"/>
            <a:ext cx="9409363" cy="341632"/>
          </a:xfrm>
        </p:spPr>
        <p:txBody>
          <a:bodyPr wrap="square" anchor="t">
            <a:spAutoFit/>
          </a:bodyPr>
          <a:lstStyle>
            <a:lvl1pPr marL="0" indent="0" algn="l">
              <a:lnSpc>
                <a:spcPct val="90000"/>
              </a:lnSpc>
              <a:spcBef>
                <a:spcPts val="600"/>
              </a:spcBef>
              <a:spcAft>
                <a:spcPts val="300"/>
              </a:spcAft>
              <a:buFontTx/>
              <a:buNone/>
              <a:defRPr sz="1800" b="0">
                <a:solidFill>
                  <a:schemeClr val="tx2"/>
                </a:solidFill>
                <a:latin typeface="Trebuchet MS" pitchFamily="34" charset="0"/>
              </a:defRPr>
            </a:lvl1pPr>
          </a:lstStyle>
          <a:p>
            <a:r>
              <a:rPr lang="en-US" dirty="0" smtClean="0"/>
              <a:t>Click to edit Master subtitle style</a:t>
            </a:r>
            <a:endParaRPr lang="en-US" dirty="0"/>
          </a:p>
        </p:txBody>
      </p:sp>
      <p:sp>
        <p:nvSpPr>
          <p:cNvPr id="305" name="Title 304"/>
          <p:cNvSpPr>
            <a:spLocks noGrp="1"/>
          </p:cNvSpPr>
          <p:nvPr>
            <p:ph type="title" hasCustomPrompt="1"/>
            <p:custDataLst>
              <p:tags r:id="rId2"/>
            </p:custDataLst>
          </p:nvPr>
        </p:nvSpPr>
        <p:spPr>
          <a:xfrm>
            <a:off x="481661" y="300445"/>
            <a:ext cx="9409361" cy="982855"/>
          </a:xfrm>
        </p:spPr>
        <p:txBody>
          <a:bodyPr anchor="b">
            <a:normAutofit/>
          </a:bodyPr>
          <a:lstStyle>
            <a:lvl1pPr algn="l">
              <a:lnSpc>
                <a:spcPct val="90000"/>
              </a:lnSpc>
              <a:spcBef>
                <a:spcPts val="0"/>
              </a:spcBef>
              <a:defRPr sz="4600" b="0" cap="none" baseline="0">
                <a:solidFill>
                  <a:schemeClr val="bg1"/>
                </a:solidFill>
                <a:latin typeface="Trebuchet MS" panose="020B0603020202020204" pitchFamily="34" charset="0"/>
              </a:defRPr>
            </a:lvl1pPr>
          </a:lstStyle>
          <a:p>
            <a:r>
              <a:rPr lang="en-US" dirty="0" smtClean="0"/>
              <a:t>CLICK TO EDIT MASTER TITLE STYLE</a:t>
            </a:r>
            <a:endParaRPr lang="en-US" dirty="0"/>
          </a:p>
        </p:txBody>
      </p:sp>
      <p:pic>
        <p:nvPicPr>
          <p:cNvPr id="12" name="Picture 11"/>
          <p:cNvPicPr>
            <a:picLocks noChangeAspect="1"/>
          </p:cNvPicPr>
          <p:nvPr>
            <p:custDataLst>
              <p:tags r:id="rId3"/>
            </p:custDataLst>
          </p:nvPr>
        </p:nvPicPr>
        <p:blipFill>
          <a:blip r:embed="rId6"/>
          <a:stretch>
            <a:fillRect/>
          </a:stretch>
        </p:blipFill>
        <p:spPr>
          <a:xfrm>
            <a:off x="425988" y="1913011"/>
            <a:ext cx="1804467" cy="334264"/>
          </a:xfrm>
          <a:prstGeom prst="rect">
            <a:avLst/>
          </a:prstGeom>
        </p:spPr>
      </p:pic>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Rectangle 2"/>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and Segu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4238" y="247650"/>
            <a:ext cx="9204325" cy="590931"/>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00000"/>
              <a:buFontTx/>
              <a:buBlip>
                <a:blip r:embed="rId2"/>
              </a:buBlip>
              <a:defRPr>
                <a:solidFill>
                  <a:schemeClr val="tx1"/>
                </a:solidFill>
              </a:defRPr>
            </a:lvl1pPr>
            <a:lvl2pPr>
              <a:buSzPct val="100000"/>
              <a:buFontTx/>
              <a:buBlip>
                <a:blip r:embed="rId2"/>
              </a:buBlip>
              <a:defRPr>
                <a:solidFill>
                  <a:schemeClr val="tx1"/>
                </a:solidFill>
              </a:defRPr>
            </a:lvl2pPr>
            <a:lvl3pPr>
              <a:buSzPct val="100000"/>
              <a:buFontTx/>
              <a:buBlip>
                <a:blip r:embed="rId2"/>
              </a:buBlip>
              <a:defRPr sz="18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709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custDataLst>
              <p:tags r:id="rId3"/>
            </p:custDataLst>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7" name="Rectangle 6"/>
          <p:cNvSpPr/>
          <p:nvPr/>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smtClean="0">
                <a:solidFill>
                  <a:schemeClr val="bg1"/>
                </a:solidFill>
                <a:latin typeface="Trebuchet MS"/>
              </a:rPr>
              <a:t>NVIDIA CONFIDENTIAL. DO NOT DISTRIBUTE.</a:t>
            </a:r>
            <a:endParaRPr lang="en-US" sz="800" b="1" i="0" kern="0" dirty="0">
              <a:solidFill>
                <a:schemeClr val="bg1"/>
              </a:solidFill>
              <a:latin typeface="Trebuchet MS"/>
            </a:endParaRP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 NO LOGO &amp; PAGE NUMBER">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 Green">
    <p:spTree>
      <p:nvGrpSpPr>
        <p:cNvPr id="1" name=""/>
        <p:cNvGrpSpPr/>
        <p:nvPr/>
      </p:nvGrpSpPr>
      <p:grpSpPr>
        <a:xfrm>
          <a:off x="0" y="0"/>
          <a:ext cx="0" cy="0"/>
          <a:chOff x="0" y="0"/>
          <a:chExt cx="0" cy="0"/>
        </a:xfrm>
      </p:grpSpPr>
      <p:sp>
        <p:nvSpPr>
          <p:cNvPr id="3" name="Rectangle 2"/>
          <p:cNvSpPr/>
          <p:nvPr/>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l">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626652"/>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98348" y="2111661"/>
            <a:ext cx="4945063" cy="3693521"/>
          </a:xfrm>
        </p:spPr>
        <p:txBody>
          <a:bodyPr/>
          <a:lstStyle>
            <a:lvl1pPr marL="231775" indent="-231775">
              <a:buSzPct val="100000"/>
              <a:buFontTx/>
              <a:buBlip>
                <a:blip r:embed="rId6"/>
              </a:buBlip>
              <a:defRPr sz="2400" b="0">
                <a:solidFill>
                  <a:schemeClr val="bg1"/>
                </a:solidFill>
              </a:defRPr>
            </a:lvl1pPr>
            <a:lvl2pPr marL="803275" indent="-231775">
              <a:buSzPct val="100000"/>
              <a:buFontTx/>
              <a:buBlip>
                <a:blip r:embed="rId6"/>
              </a:buBlip>
              <a:defRPr sz="2000" b="0">
                <a:solidFill>
                  <a:schemeClr val="bg1"/>
                </a:solidFill>
              </a:defRPr>
            </a:lvl2pPr>
            <a:lvl3pPr marL="1255713" indent="-166688">
              <a:buSzPct val="100000"/>
              <a:buFontTx/>
              <a:buBlip>
                <a:blip r:embed="rId6"/>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custDataLst>
              <p:tags r:id="rId3"/>
            </p:custDataLst>
          </p:nvPr>
        </p:nvSpPr>
        <p:spPr>
          <a:xfrm>
            <a:off x="5529390" y="2111661"/>
            <a:ext cx="4945062" cy="3693521"/>
          </a:xfrm>
        </p:spPr>
        <p:txBody>
          <a:bodyPr/>
          <a:lstStyle>
            <a:lvl1pPr marL="231775" indent="-231775">
              <a:buSzPct val="100000"/>
              <a:buFontTx/>
              <a:buBlip>
                <a:blip r:embed="rId6"/>
              </a:buBlip>
              <a:defRPr sz="2400" b="0">
                <a:solidFill>
                  <a:schemeClr val="bg1"/>
                </a:solidFill>
              </a:defRPr>
            </a:lvl1pPr>
            <a:lvl2pPr marL="803275" indent="-231775">
              <a:buSzPct val="100000"/>
              <a:buFontTx/>
              <a:buBlip>
                <a:blip r:embed="rId6"/>
              </a:buBlip>
              <a:defRPr sz="2000" b="0">
                <a:solidFill>
                  <a:schemeClr val="bg1"/>
                </a:solidFill>
              </a:defRPr>
            </a:lvl2pPr>
            <a:lvl3pPr marL="1255713" indent="-166688">
              <a:buSzPct val="100000"/>
              <a:buFontTx/>
              <a:buBlip>
                <a:blip r:embed="rId6"/>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custDataLst>
              <p:tags r:id="rId4"/>
            </p:custDataLst>
          </p:nvPr>
        </p:nvSpPr>
        <p:spPr>
          <a:xfrm>
            <a:off x="498348" y="1180568"/>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a:xfrm>
            <a:off x="1553497" y="5352631"/>
            <a:ext cx="7865806" cy="369332"/>
          </a:xfrm>
        </p:spPr>
        <p:txBody>
          <a:bodyPr anchor="b"/>
          <a:lstStyle>
            <a:lvl1pPr algn="l">
              <a:defRPr sz="2000">
                <a:solidFill>
                  <a:schemeClr val="bg1"/>
                </a:solidFill>
              </a:defRPr>
            </a:lvl1pPr>
          </a:lstStyle>
          <a:p>
            <a:r>
              <a:rPr lang="en-US" dirty="0" smtClean="0"/>
              <a:t>Click to edit Master title style</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5"/>
            </p:custDataLst>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custDataLst>
              <p:tags r:id="rId16"/>
            </p:custDataLst>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custDataLst>
              <p:tags r:id="rId17"/>
            </p:custDataLst>
          </p:nvPr>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smtClean="0">
                <a:solidFill>
                  <a:schemeClr val="accent2">
                    <a:lumMod val="60000"/>
                    <a:lumOff val="40000"/>
                  </a:schemeClr>
                </a:solidFill>
              </a:rPr>
              <a:t> </a:t>
            </a:r>
            <a:endParaRPr lang="en-US" sz="1050" cap="none" dirty="0" smtClean="0">
              <a:solidFill>
                <a:schemeClr val="accent2">
                  <a:lumMod val="60000"/>
                  <a:lumOff val="40000"/>
                </a:schemeClr>
              </a:solidFill>
            </a:endParaRPr>
          </a:p>
        </p:txBody>
      </p:sp>
      <p:grpSp>
        <p:nvGrpSpPr>
          <p:cNvPr id="5" name="Group 4"/>
          <p:cNvGrpSpPr/>
          <p:nvPr>
            <p:custDataLst>
              <p:tags r:id="rId18"/>
            </p:custDataLst>
          </p:nvPr>
        </p:nvGrpSpPr>
        <p:grpSpPr>
          <a:xfrm>
            <a:off x="10153706" y="5866413"/>
            <a:ext cx="583502" cy="107781"/>
            <a:chOff x="677492" y="-1417931"/>
            <a:chExt cx="3154606" cy="582700"/>
          </a:xfrm>
        </p:grpSpPr>
        <p:sp>
          <p:nvSpPr>
            <p:cNvPr id="6" name="Freeform 5"/>
            <p:cNvSpPr>
              <a:spLocks noEditPoints="1"/>
            </p:cNvSpPr>
            <p:nvPr userDrawn="1">
              <p:custDataLst>
                <p:tags r:id="rId19"/>
              </p:custDataLst>
            </p:nvPr>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custDataLst>
                <p:tags r:id="rId20"/>
              </p:custDataLst>
            </p:nvPr>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custDataLst>
                <p:tags r:id="rId21"/>
              </p:custDataLst>
            </p:nvPr>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fontAlgn="base">
        <a:lnSpc>
          <a:spcPct val="90000"/>
        </a:lnSpc>
        <a:spcBef>
          <a:spcPct val="0"/>
        </a:spcBef>
        <a:spcAft>
          <a:spcPct val="0"/>
        </a:spcAft>
        <a:defRPr sz="3600" b="0" i="0" u="none"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i="0" u="none">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VIDIA-OpenACC-Course/nvidia-openacc-course-sources/" TargetMode="External"/><Relationship Id="rId2" Type="http://schemas.openxmlformats.org/officeDocument/2006/relationships/hyperlink" Target="http://bit.ly/nvoacclab3" TargetMode="External"/><Relationship Id="rId1" Type="http://schemas.openxmlformats.org/officeDocument/2006/relationships/slideLayout" Target="../slideLayouts/slideLayout2.xml"/><Relationship Id="rId4" Type="http://schemas.openxmlformats.org/officeDocument/2006/relationships/hyperlink" Target="http://bit.ly/nvoacclab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0.xml"/><Relationship Id="rId7" Type="http://schemas.openxmlformats.org/officeDocument/2006/relationships/diagramQuickStyle" Target="../diagrams/quickStyle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81661" y="164419"/>
            <a:ext cx="9409361" cy="982855"/>
          </a:xfrm>
        </p:spPr>
        <p:txBody>
          <a:bodyPr>
            <a:normAutofit/>
          </a:bodyPr>
          <a:lstStyle/>
          <a:p>
            <a:r>
              <a:rPr lang="en-US" dirty="0"/>
              <a:t>OpenACC Course</a:t>
            </a:r>
          </a:p>
        </p:txBody>
      </p:sp>
      <p:sp>
        <p:nvSpPr>
          <p:cNvPr id="4" name="Subtitle 3"/>
          <p:cNvSpPr>
            <a:spLocks noGrp="1"/>
          </p:cNvSpPr>
          <p:nvPr>
            <p:ph type="subTitle" idx="1"/>
            <p:custDataLst>
              <p:tags r:id="rId2"/>
            </p:custDataLst>
          </p:nvPr>
        </p:nvSpPr>
        <p:spPr>
          <a:xfrm>
            <a:off x="535963" y="1059330"/>
            <a:ext cx="9409363" cy="706347"/>
          </a:xfrm>
        </p:spPr>
        <p:txBody>
          <a:bodyPr/>
          <a:lstStyle/>
          <a:p>
            <a:r>
              <a:rPr lang="en-US" dirty="0"/>
              <a:t>Office Hour </a:t>
            </a:r>
            <a:r>
              <a:rPr lang="en-US" dirty="0" smtClean="0"/>
              <a:t>3: </a:t>
            </a:r>
            <a:r>
              <a:rPr lang="en-US" dirty="0"/>
              <a:t>Expressing Data Locality and Optimizations with OpenACC</a:t>
            </a:r>
          </a:p>
          <a:p>
            <a:r>
              <a:rPr lang="en-US" dirty="0"/>
              <a:t>Nikolai </a:t>
            </a:r>
            <a:r>
              <a:rPr lang="en-US" dirty="0" smtClean="0"/>
              <a:t>Sakharnykh, NVIDIA Developer Technologies</a:t>
            </a:r>
            <a:endParaRPr lang="en-US" dirty="0"/>
          </a:p>
        </p:txBody>
      </p:sp>
    </p:spTree>
    <p:extLst>
      <p:ext uri="{BB962C8B-B14F-4D97-AF65-F5344CB8AC3E}">
        <p14:creationId xmlns:p14="http://schemas.microsoft.com/office/powerpoint/2010/main" val="96615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Optimize: Optimize Vector &amp; Worker Loops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pPr>
            <a:r>
              <a:rPr lang="en-US" sz="1400" b="1" dirty="0">
                <a:solidFill>
                  <a:schemeClr val="tx2">
                    <a:lumMod val="50000"/>
                  </a:schemeClr>
                </a:solidFill>
                <a:latin typeface="Courier New" panose="02070309020205020404" pitchFamily="49" charset="0"/>
                <a:cs typeface="Courier New" panose="02070309020205020404" pitchFamily="49" charset="0"/>
              </a:rPr>
              <a:t>#pragma </a:t>
            </a:r>
            <a:r>
              <a:rPr lang="en-US" sz="1400" b="1" dirty="0" err="1">
                <a:solidFill>
                  <a:schemeClr val="tx2">
                    <a:lumMod val="50000"/>
                  </a:schemeClr>
                </a:solidFill>
                <a:latin typeface="Courier New" panose="02070309020205020404" pitchFamily="49" charset="0"/>
                <a:cs typeface="Courier New" panose="02070309020205020404" pitchFamily="49" charset="0"/>
              </a:rPr>
              <a:t>acc</a:t>
            </a:r>
            <a:r>
              <a:rPr lang="en-US" sz="1400" b="1" dirty="0">
                <a:solidFill>
                  <a:schemeClr val="tx2">
                    <a:lumMod val="50000"/>
                  </a:schemeClr>
                </a:solidFill>
                <a:latin typeface="Courier New" panose="02070309020205020404" pitchFamily="49" charset="0"/>
                <a:cs typeface="Courier New" panose="02070309020205020404" pitchFamily="49" charset="0"/>
              </a:rPr>
              <a:t> kernels present(</a:t>
            </a:r>
            <a:r>
              <a:rPr lang="en-US" sz="1400" b="1" dirty="0" err="1">
                <a:solidFill>
                  <a:schemeClr val="tx2">
                    <a:lumMod val="50000"/>
                  </a:schemeClr>
                </a:solidFill>
                <a:latin typeface="Courier New" panose="02070309020205020404" pitchFamily="49" charset="0"/>
                <a:cs typeface="Courier New" panose="02070309020205020404" pitchFamily="49" charset="0"/>
              </a:rPr>
              <a:t>row_offsets,cols,Acoefs,xcoefs,ycoefs</a:t>
            </a:r>
            <a:r>
              <a:rPr lang="en-US" sz="1400" b="1" dirty="0">
                <a:solidFill>
                  <a:schemeClr val="tx2">
                    <a:lumMod val="50000"/>
                  </a:schemeClr>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solidFill>
                  <a:schemeClr val="tx2">
                    <a:lumMod val="50000"/>
                  </a:schemeClr>
                </a:solidFill>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smtClean="0">
                <a:solidFill>
                  <a:schemeClr val="tx2"/>
                </a:solidFill>
                <a:latin typeface="Courier New" panose="02070309020205020404" pitchFamily="49" charset="0"/>
                <a:cs typeface="Courier New" panose="02070309020205020404" pitchFamily="49" charset="0"/>
              </a:rPr>
              <a:t>#pragma </a:t>
            </a:r>
            <a:r>
              <a:rPr lang="en-US" sz="1400" b="1" dirty="0" err="1" smtClean="0">
                <a:solidFill>
                  <a:schemeClr val="tx2"/>
                </a:solidFill>
                <a:latin typeface="Courier New" panose="02070309020205020404" pitchFamily="49" charset="0"/>
                <a:cs typeface="Courier New" panose="02070309020205020404" pitchFamily="49" charset="0"/>
              </a:rPr>
              <a:t>acc</a:t>
            </a:r>
            <a:r>
              <a:rPr lang="en-US" sz="1400" b="1" dirty="0" smtClean="0">
                <a:solidFill>
                  <a:schemeClr val="tx2"/>
                </a:solidFill>
                <a:latin typeface="Courier New" panose="02070309020205020404" pitchFamily="49" charset="0"/>
                <a:cs typeface="Courier New" panose="02070309020205020404" pitchFamily="49" charset="0"/>
              </a:rPr>
              <a:t> loop </a:t>
            </a:r>
            <a:r>
              <a:rPr lang="en-US" sz="1400" b="1" dirty="0" err="1" smtClean="0">
                <a:solidFill>
                  <a:schemeClr val="tx2"/>
                </a:solidFill>
                <a:latin typeface="Courier New" panose="02070309020205020404" pitchFamily="49" charset="0"/>
                <a:cs typeface="Courier New" panose="02070309020205020404" pitchFamily="49" charset="0"/>
              </a:rPr>
              <a:t>device_type</a:t>
            </a:r>
            <a:r>
              <a:rPr lang="en-US" sz="1400" b="1" dirty="0" smtClean="0">
                <a:solidFill>
                  <a:schemeClr val="tx2"/>
                </a:solidFill>
                <a:latin typeface="Courier New" panose="02070309020205020404" pitchFamily="49" charset="0"/>
                <a:cs typeface="Courier New" panose="02070309020205020404" pitchFamily="49" charset="0"/>
              </a:rPr>
              <a:t>(</a:t>
            </a:r>
            <a:r>
              <a:rPr lang="en-US" sz="1400" b="1" dirty="0" err="1" smtClean="0">
                <a:solidFill>
                  <a:schemeClr val="tx2"/>
                </a:solidFill>
                <a:latin typeface="Courier New" panose="02070309020205020404" pitchFamily="49" charset="0"/>
                <a:cs typeface="Courier New" panose="02070309020205020404" pitchFamily="49" charset="0"/>
              </a:rPr>
              <a:t>nvidia</a:t>
            </a:r>
            <a:r>
              <a:rPr lang="en-US" sz="1400" b="1" dirty="0" smtClean="0">
                <a:solidFill>
                  <a:schemeClr val="tx2"/>
                </a:solidFill>
                <a:latin typeface="Courier New" panose="02070309020205020404" pitchFamily="49" charset="0"/>
                <a:cs typeface="Courier New" panose="02070309020205020404" pitchFamily="49" charset="0"/>
              </a:rPr>
              <a:t>) gang worker(4)</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    for(</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=0;i&lt;</a:t>
            </a:r>
            <a:r>
              <a:rPr lang="en-US" sz="1400" b="1" dirty="0" err="1" smtClean="0">
                <a:latin typeface="Courier New" panose="02070309020205020404" pitchFamily="49" charset="0"/>
                <a:cs typeface="Courier New" panose="02070309020205020404" pitchFamily="49" charset="0"/>
              </a:rPr>
              <a:t>num_rows;i</a:t>
            </a:r>
            <a:r>
              <a:rPr lang="en-US" sz="1400" b="1" dirty="0" smtClean="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 sum=0;</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row_start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row_end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[i+1];</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loop </a:t>
            </a:r>
            <a:r>
              <a:rPr lang="en-US" sz="1400" b="1" dirty="0" err="1">
                <a:solidFill>
                  <a:schemeClr val="tx2"/>
                </a:solidFill>
                <a:latin typeface="Courier New" panose="02070309020205020404" pitchFamily="49" charset="0"/>
                <a:cs typeface="Courier New" panose="02070309020205020404" pitchFamily="49" charset="0"/>
              </a:rPr>
              <a:t>device_type</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nvidia</a:t>
            </a:r>
            <a:r>
              <a:rPr lang="en-US" sz="1400" b="1" dirty="0">
                <a:solidFill>
                  <a:schemeClr val="tx2"/>
                </a:solidFill>
                <a:latin typeface="Courier New" panose="02070309020205020404" pitchFamily="49" charset="0"/>
                <a:cs typeface="Courier New" panose="02070309020205020404" pitchFamily="49" charset="0"/>
              </a:rPr>
              <a:t>) vector(32)</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j=</a:t>
            </a:r>
            <a:r>
              <a:rPr lang="en-US" sz="1400" b="1" dirty="0" err="1">
                <a:latin typeface="Courier New" panose="02070309020205020404" pitchFamily="49" charset="0"/>
                <a:cs typeface="Courier New" panose="02070309020205020404" pitchFamily="49" charset="0"/>
              </a:rPr>
              <a:t>row_start;j</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row_end;j</a:t>
            </a: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=cols[j];</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Acoefs</a:t>
            </a:r>
            <a:r>
              <a:rPr lang="en-US" sz="1400" b="1" dirty="0">
                <a:latin typeface="Courier New" panose="02070309020205020404" pitchFamily="49" charset="0"/>
                <a:cs typeface="Courier New" panose="02070309020205020404" pitchFamily="49" charset="0"/>
              </a:rPr>
              <a:t>[j];</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sum+=</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ycoefs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]=sum;</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endParaRPr lang="en-US" sz="1400" b="1" dirty="0">
              <a:latin typeface="Courier New" panose="02070309020205020404" pitchFamily="49" charset="0"/>
              <a:cs typeface="Courier New" panose="02070309020205020404" pitchFamily="49" charset="0"/>
            </a:endParaRPr>
          </a:p>
        </p:txBody>
      </p:sp>
      <p:sp>
        <p:nvSpPr>
          <p:cNvPr id="4" name="Content Placeholder 3"/>
          <p:cNvSpPr>
            <a:spLocks noGrp="1"/>
          </p:cNvSpPr>
          <p:nvPr>
            <p:ph type="body" sz="quarter" idx="10"/>
          </p:nvPr>
        </p:nvSpPr>
        <p:spPr/>
        <p:txBody>
          <a:bodyPr/>
          <a:lstStyle/>
          <a:p>
            <a:r>
              <a:rPr lang="en-US" dirty="0" smtClean="0"/>
              <a:t>Add loop optimizations to matvec function (kernels)</a:t>
            </a:r>
          </a:p>
        </p:txBody>
      </p:sp>
    </p:spTree>
    <p:extLst>
      <p:ext uri="{BB962C8B-B14F-4D97-AF65-F5344CB8AC3E}">
        <p14:creationId xmlns:p14="http://schemas.microsoft.com/office/powerpoint/2010/main" val="130391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Optimize: Optimize Vector &amp; Worker Loops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pPr>
            <a:r>
              <a:rPr lang="en-US" sz="1400" b="1" dirty="0">
                <a:solidFill>
                  <a:schemeClr val="tx2">
                    <a:lumMod val="50000"/>
                  </a:schemeClr>
                </a:solidFill>
                <a:latin typeface="Courier New" panose="02070309020205020404" pitchFamily="49" charset="0"/>
                <a:cs typeface="Courier New" panose="02070309020205020404" pitchFamily="49" charset="0"/>
              </a:rPr>
              <a:t>#pragma </a:t>
            </a:r>
            <a:r>
              <a:rPr lang="en-US" sz="1400" b="1" dirty="0" err="1">
                <a:solidFill>
                  <a:schemeClr val="tx2">
                    <a:lumMod val="50000"/>
                  </a:schemeClr>
                </a:solidFill>
                <a:latin typeface="Courier New" panose="02070309020205020404" pitchFamily="49" charset="0"/>
                <a:cs typeface="Courier New" panose="02070309020205020404" pitchFamily="49" charset="0"/>
              </a:rPr>
              <a:t>acc</a:t>
            </a:r>
            <a:r>
              <a:rPr lang="en-US" sz="1400" b="1" dirty="0">
                <a:solidFill>
                  <a:schemeClr val="tx2">
                    <a:lumMod val="50000"/>
                  </a:schemeClr>
                </a:solidFill>
                <a:latin typeface="Courier New" panose="02070309020205020404" pitchFamily="49" charset="0"/>
                <a:cs typeface="Courier New" panose="02070309020205020404" pitchFamily="49" charset="0"/>
              </a:rPr>
              <a:t> parallel loop present(</a:t>
            </a:r>
            <a:r>
              <a:rPr lang="en-US" sz="1400" b="1" dirty="0" err="1">
                <a:solidFill>
                  <a:schemeClr val="tx2">
                    <a:lumMod val="50000"/>
                  </a:schemeClr>
                </a:solidFill>
                <a:latin typeface="Courier New" panose="02070309020205020404" pitchFamily="49" charset="0"/>
                <a:cs typeface="Courier New" panose="02070309020205020404" pitchFamily="49" charset="0"/>
              </a:rPr>
              <a:t>row_offsets,cols,Acoefs,xcoefs,ycoefs</a:t>
            </a:r>
            <a:r>
              <a:rPr lang="en-US" sz="1400" b="1" dirty="0">
                <a:solidFill>
                  <a:schemeClr val="tx2">
                    <a:lumMod val="50000"/>
                  </a:schemeClr>
                </a:solidFill>
                <a:latin typeface="Courier New" panose="02070309020205020404" pitchFamily="49" charset="0"/>
                <a:cs typeface="Courier New" panose="02070309020205020404" pitchFamily="49" charset="0"/>
              </a:rPr>
              <a:t>) </a:t>
            </a:r>
            <a:r>
              <a:rPr lang="en-US" sz="1400" b="1" dirty="0" smtClean="0">
                <a:solidFill>
                  <a:schemeClr val="tx2">
                    <a:lumMod val="50000"/>
                  </a:schemeClr>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smtClean="0">
                <a:solidFill>
                  <a:schemeClr val="tx2"/>
                </a:solidFill>
                <a:latin typeface="Courier New" panose="02070309020205020404" pitchFamily="49" charset="0"/>
                <a:cs typeface="Courier New" panose="02070309020205020404" pitchFamily="49" charset="0"/>
              </a:rPr>
              <a:t>        </a:t>
            </a:r>
            <a:r>
              <a:rPr lang="en-US" sz="1400" b="1" dirty="0" err="1" smtClean="0">
                <a:solidFill>
                  <a:schemeClr val="tx2"/>
                </a:solidFill>
                <a:latin typeface="Courier New" panose="02070309020205020404" pitchFamily="49" charset="0"/>
                <a:cs typeface="Courier New" panose="02070309020205020404" pitchFamily="49" charset="0"/>
              </a:rPr>
              <a:t>device_type</a:t>
            </a:r>
            <a:r>
              <a:rPr lang="en-US" sz="1400" b="1" dirty="0" smtClean="0">
                <a:solidFill>
                  <a:schemeClr val="tx2"/>
                </a:solidFill>
                <a:latin typeface="Courier New" panose="02070309020205020404" pitchFamily="49" charset="0"/>
                <a:cs typeface="Courier New" panose="02070309020205020404" pitchFamily="49" charset="0"/>
              </a:rPr>
              <a:t>(</a:t>
            </a:r>
            <a:r>
              <a:rPr lang="en-US" sz="1400" b="1" dirty="0" err="1" smtClean="0">
                <a:solidFill>
                  <a:schemeClr val="tx2"/>
                </a:solidFill>
                <a:latin typeface="Courier New" panose="02070309020205020404" pitchFamily="49" charset="0"/>
                <a:cs typeface="Courier New" panose="02070309020205020404" pitchFamily="49" charset="0"/>
              </a:rPr>
              <a:t>nvidia</a:t>
            </a:r>
            <a:r>
              <a:rPr lang="en-US" sz="1400" b="1" dirty="0" smtClean="0">
                <a:solidFill>
                  <a:schemeClr val="tx2"/>
                </a:solidFill>
                <a:latin typeface="Courier New" panose="02070309020205020404" pitchFamily="49" charset="0"/>
                <a:cs typeface="Courier New" panose="02070309020205020404" pitchFamily="49" charset="0"/>
              </a:rPr>
              <a:t>) gang worker </a:t>
            </a:r>
            <a:r>
              <a:rPr lang="en-US" sz="1400" b="1" dirty="0" err="1" smtClean="0">
                <a:solidFill>
                  <a:schemeClr val="tx2"/>
                </a:solidFill>
                <a:latin typeface="Courier New" panose="02070309020205020404" pitchFamily="49" charset="0"/>
                <a:cs typeface="Courier New" panose="02070309020205020404" pitchFamily="49" charset="0"/>
              </a:rPr>
              <a:t>vector_length</a:t>
            </a:r>
            <a:r>
              <a:rPr lang="en-US" sz="1400" b="1" dirty="0" smtClean="0">
                <a:solidFill>
                  <a:schemeClr val="tx2"/>
                </a:solidFill>
                <a:latin typeface="Courier New" panose="02070309020205020404" pitchFamily="49" charset="0"/>
                <a:cs typeface="Courier New" panose="02070309020205020404" pitchFamily="49" charset="0"/>
              </a:rPr>
              <a:t>(32) </a:t>
            </a:r>
            <a:r>
              <a:rPr lang="en-US" sz="1400" b="1" dirty="0" err="1" smtClean="0">
                <a:solidFill>
                  <a:schemeClr val="tx2"/>
                </a:solidFill>
                <a:latin typeface="Courier New" panose="02070309020205020404" pitchFamily="49" charset="0"/>
                <a:cs typeface="Courier New" panose="02070309020205020404" pitchFamily="49" charset="0"/>
              </a:rPr>
              <a:t>num_workers</a:t>
            </a:r>
            <a:r>
              <a:rPr lang="en-US" sz="1400" b="1" dirty="0" smtClean="0">
                <a:solidFill>
                  <a:schemeClr val="tx2"/>
                </a:solidFill>
                <a:latin typeface="Courier New" panose="02070309020205020404" pitchFamily="49" charset="0"/>
                <a:cs typeface="Courier New" panose="02070309020205020404" pitchFamily="49" charset="0"/>
              </a:rPr>
              <a:t>(4)</a:t>
            </a:r>
            <a:endParaRPr lang="en-US" sz="1400" b="1" dirty="0">
              <a:solidFill>
                <a:schemeClr val="tx2"/>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=0;i&lt;</a:t>
            </a:r>
            <a:r>
              <a:rPr lang="en-US" sz="1400" b="1" dirty="0" err="1">
                <a:latin typeface="Courier New" panose="02070309020205020404" pitchFamily="49" charset="0"/>
                <a:cs typeface="Courier New" panose="02070309020205020404" pitchFamily="49" charset="0"/>
              </a:rPr>
              <a:t>num_rows;i</a:t>
            </a: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sum=0;</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row_start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row_end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[i+1];</a:t>
            </a:r>
          </a:p>
          <a:p>
            <a:pPr>
              <a:lnSpc>
                <a:spcPct val="100000"/>
              </a:lnSpc>
              <a:spcBef>
                <a:spcPts val="0"/>
              </a:spcBef>
              <a:spcAft>
                <a:spcPts val="0"/>
              </a:spcAft>
            </a:pPr>
            <a:r>
              <a:rPr lang="en-US" sz="1400" b="1" dirty="0">
                <a:solidFill>
                  <a:schemeClr val="tx2">
                    <a:lumMod val="50000"/>
                  </a:schemeClr>
                </a:solidFill>
                <a:latin typeface="Courier New" panose="02070309020205020404" pitchFamily="49" charset="0"/>
                <a:cs typeface="Courier New" panose="02070309020205020404" pitchFamily="49" charset="0"/>
              </a:rPr>
              <a:t>#pragma </a:t>
            </a:r>
            <a:r>
              <a:rPr lang="en-US" sz="1400" b="1" dirty="0" err="1">
                <a:solidFill>
                  <a:schemeClr val="tx2">
                    <a:lumMod val="50000"/>
                  </a:schemeClr>
                </a:solidFill>
                <a:latin typeface="Courier New" panose="02070309020205020404" pitchFamily="49" charset="0"/>
                <a:cs typeface="Courier New" panose="02070309020205020404" pitchFamily="49" charset="0"/>
              </a:rPr>
              <a:t>acc</a:t>
            </a:r>
            <a:r>
              <a:rPr lang="en-US" sz="1400" b="1" dirty="0">
                <a:solidFill>
                  <a:schemeClr val="tx2">
                    <a:lumMod val="50000"/>
                  </a:schemeClr>
                </a:solidFill>
                <a:latin typeface="Courier New" panose="02070309020205020404" pitchFamily="49" charset="0"/>
                <a:cs typeface="Courier New" panose="02070309020205020404" pitchFamily="49" charset="0"/>
              </a:rPr>
              <a:t> loop reduction(+:sum) </a:t>
            </a:r>
            <a:r>
              <a:rPr lang="en-US" sz="1400" b="1" dirty="0" err="1">
                <a:solidFill>
                  <a:schemeClr val="tx2"/>
                </a:solidFill>
                <a:latin typeface="Courier New" panose="02070309020205020404" pitchFamily="49" charset="0"/>
                <a:cs typeface="Courier New" panose="02070309020205020404" pitchFamily="49" charset="0"/>
              </a:rPr>
              <a:t>device_type</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nvidia</a:t>
            </a:r>
            <a:r>
              <a:rPr lang="en-US" sz="1400" b="1" dirty="0">
                <a:solidFill>
                  <a:schemeClr val="tx2"/>
                </a:solidFill>
                <a:latin typeface="Courier New" panose="02070309020205020404" pitchFamily="49" charset="0"/>
                <a:cs typeface="Courier New" panose="02070309020205020404" pitchFamily="49" charset="0"/>
              </a:rPr>
              <a:t>) vector</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j=</a:t>
            </a:r>
            <a:r>
              <a:rPr lang="en-US" sz="1400" b="1" dirty="0" err="1">
                <a:latin typeface="Courier New" panose="02070309020205020404" pitchFamily="49" charset="0"/>
                <a:cs typeface="Courier New" panose="02070309020205020404" pitchFamily="49" charset="0"/>
              </a:rPr>
              <a:t>row_start;j</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row_end;j</a:t>
            </a: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=cols[j];</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Acoefs</a:t>
            </a:r>
            <a:r>
              <a:rPr lang="en-US" sz="1400" b="1" dirty="0">
                <a:latin typeface="Courier New" panose="02070309020205020404" pitchFamily="49" charset="0"/>
                <a:cs typeface="Courier New" panose="02070309020205020404" pitchFamily="49" charset="0"/>
              </a:rPr>
              <a:t>[j];</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sum+=</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ycoefs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]=sum;</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endParaRPr lang="en-US" sz="1400" b="1" dirty="0">
              <a:latin typeface="Courier New" panose="02070309020205020404" pitchFamily="49" charset="0"/>
              <a:cs typeface="Courier New" panose="02070309020205020404" pitchFamily="49" charset="0"/>
            </a:endParaRPr>
          </a:p>
        </p:txBody>
      </p:sp>
      <p:sp>
        <p:nvSpPr>
          <p:cNvPr id="4" name="Content Placeholder 3"/>
          <p:cNvSpPr>
            <a:spLocks noGrp="1"/>
          </p:cNvSpPr>
          <p:nvPr>
            <p:ph type="body" sz="quarter" idx="10"/>
          </p:nvPr>
        </p:nvSpPr>
        <p:spPr/>
        <p:txBody>
          <a:bodyPr/>
          <a:lstStyle/>
          <a:p>
            <a:r>
              <a:rPr lang="en-US" dirty="0" smtClean="0"/>
              <a:t>Add loop optimizations to matvec function (parallel loop)</a:t>
            </a:r>
          </a:p>
        </p:txBody>
      </p:sp>
    </p:spTree>
    <p:extLst>
      <p:ext uri="{BB962C8B-B14F-4D97-AF65-F5344CB8AC3E}">
        <p14:creationId xmlns:p14="http://schemas.microsoft.com/office/powerpoint/2010/main" val="26006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2 and 3 Speed-up</a:t>
            </a:r>
            <a:endParaRPr lang="en-US" dirty="0"/>
          </a:p>
        </p:txBody>
      </p:sp>
      <p:graphicFrame>
        <p:nvGraphicFramePr>
          <p:cNvPr id="5" name="Chart 4"/>
          <p:cNvGraphicFramePr>
            <a:graphicFrameLocks/>
          </p:cNvGraphicFramePr>
          <p:nvPr>
            <p:extLst/>
          </p:nvPr>
        </p:nvGraphicFramePr>
        <p:xfrm>
          <a:off x="669622" y="891224"/>
          <a:ext cx="9971388" cy="486529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rot="16200000">
            <a:off x="-1369486" y="3378690"/>
            <a:ext cx="3776042" cy="27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ct val="90000"/>
              </a:lnSpc>
            </a:pPr>
            <a:r>
              <a:rPr lang="en-US" sz="1200" dirty="0" smtClean="0">
                <a:solidFill>
                  <a:schemeClr val="bg2">
                    <a:lumMod val="50000"/>
                  </a:schemeClr>
                </a:solidFill>
                <a:latin typeface="Trebuchet MS" panose="020B0603020202020204" pitchFamily="34" charset="0"/>
              </a:rPr>
              <a:t>Speed-Up</a:t>
            </a:r>
            <a:endParaRPr lang="en-US" sz="1200" dirty="0">
              <a:solidFill>
                <a:schemeClr val="bg2">
                  <a:lumMod val="50000"/>
                </a:schemeClr>
              </a:solidFill>
              <a:latin typeface="Trebuchet MS" panose="020B0603020202020204" pitchFamily="34" charset="0"/>
            </a:endParaRPr>
          </a:p>
        </p:txBody>
      </p:sp>
      <p:sp>
        <p:nvSpPr>
          <p:cNvPr id="8" name="Rectangle 7"/>
          <p:cNvSpPr/>
          <p:nvPr/>
        </p:nvSpPr>
        <p:spPr>
          <a:xfrm>
            <a:off x="518535" y="5781717"/>
            <a:ext cx="9955918" cy="248142"/>
          </a:xfrm>
          <a:prstGeom prst="rect">
            <a:avLst/>
          </a:prstGeom>
          <a:noFill/>
          <a:ln w="25400" cap="flat" cmpd="sng" algn="ctr">
            <a:noFill/>
            <a:prstDash val="solid"/>
          </a:ln>
          <a:effectLst/>
        </p:spPr>
        <p:txBody>
          <a:bodyPr rtlCol="0" anchor="b"/>
          <a:lstStyle/>
          <a:p>
            <a:pPr lvl="0" fontAlgn="auto">
              <a:lnSpc>
                <a:spcPct val="90000"/>
              </a:lnSpc>
              <a:spcBef>
                <a:spcPts val="0"/>
              </a:spcBef>
              <a:spcAft>
                <a:spcPts val="0"/>
              </a:spcAft>
              <a:defRPr/>
            </a:pPr>
            <a:r>
              <a:rPr lang="en-US" sz="800" i="1" kern="0" dirty="0">
                <a:solidFill>
                  <a:schemeClr val="bg2">
                    <a:lumMod val="50000"/>
                  </a:schemeClr>
                </a:solidFill>
                <a:latin typeface="Trebuchet MS"/>
              </a:rPr>
              <a:t>PGI 15.9 </a:t>
            </a:r>
            <a:r>
              <a:rPr lang="en-US" sz="800" i="1" kern="0" dirty="0" smtClean="0">
                <a:solidFill>
                  <a:schemeClr val="bg2">
                    <a:lumMod val="50000"/>
                  </a:schemeClr>
                </a:solidFill>
                <a:latin typeface="Trebuchet MS"/>
              </a:rPr>
              <a:t>Compiler</a:t>
            </a:r>
            <a:r>
              <a:rPr lang="en-US" sz="800" i="1" kern="0" dirty="0">
                <a:solidFill>
                  <a:schemeClr val="bg2">
                    <a:lumMod val="50000"/>
                  </a:schemeClr>
                </a:solidFill>
                <a:latin typeface="Trebuchet MS"/>
              </a:rPr>
              <a:t>;</a:t>
            </a:r>
            <a:r>
              <a:rPr lang="en-US" sz="800" i="1" kern="0" dirty="0" smtClean="0">
                <a:solidFill>
                  <a:schemeClr val="bg2">
                    <a:lumMod val="50000"/>
                  </a:schemeClr>
                </a:solidFill>
                <a:latin typeface="Trebuchet MS"/>
              </a:rPr>
              <a:t> NVIDIA Tesla K40 + </a:t>
            </a:r>
            <a:r>
              <a:rPr lang="en-US" sz="800" i="1" kern="0" dirty="0">
                <a:solidFill>
                  <a:schemeClr val="bg2">
                    <a:lumMod val="50000"/>
                  </a:schemeClr>
                </a:solidFill>
                <a:latin typeface="Trebuchet MS"/>
              </a:rPr>
              <a:t>Intel </a:t>
            </a:r>
            <a:r>
              <a:rPr lang="pt-BR" sz="800" i="1" kern="0" dirty="0">
                <a:solidFill>
                  <a:schemeClr val="bg2">
                    <a:lumMod val="50000"/>
                  </a:schemeClr>
                </a:solidFill>
                <a:latin typeface="Trebuchet MS"/>
              </a:rPr>
              <a:t>Xeon CPU E5-2698 v3 @ 2.30GHz (Haswell) (Green) ; GRID </a:t>
            </a:r>
            <a:r>
              <a:rPr lang="pt-BR" sz="800" i="1" kern="0" dirty="0" smtClean="0">
                <a:solidFill>
                  <a:schemeClr val="bg2">
                    <a:lumMod val="50000"/>
                  </a:schemeClr>
                </a:solidFill>
                <a:latin typeface="Trebuchet MS"/>
              </a:rPr>
              <a:t>K520 GPU + Intel </a:t>
            </a:r>
            <a:r>
              <a:rPr lang="pt-BR" sz="800" i="1" kern="0" dirty="0">
                <a:solidFill>
                  <a:schemeClr val="bg2">
                    <a:lumMod val="50000"/>
                  </a:schemeClr>
                </a:solidFill>
                <a:latin typeface="Trebuchet MS"/>
              </a:rPr>
              <a:t>Xeon CPU E5-2670 0 @ </a:t>
            </a:r>
            <a:r>
              <a:rPr lang="pt-BR" sz="800" i="1" kern="0" dirty="0" smtClean="0">
                <a:solidFill>
                  <a:schemeClr val="bg2">
                    <a:lumMod val="50000"/>
                  </a:schemeClr>
                </a:solidFill>
                <a:latin typeface="Trebuchet MS"/>
              </a:rPr>
              <a:t>2.60GHz (Grey)</a:t>
            </a:r>
            <a:endParaRPr lang="en-US" sz="800" i="1" kern="0" dirty="0">
              <a:solidFill>
                <a:schemeClr val="bg2">
                  <a:lumMod val="50000"/>
                </a:schemeClr>
              </a:solidFill>
              <a:latin typeface="Trebuchet MS"/>
            </a:endParaRPr>
          </a:p>
        </p:txBody>
      </p:sp>
    </p:spTree>
    <p:extLst>
      <p:ext uri="{BB962C8B-B14F-4D97-AF65-F5344CB8AC3E}">
        <p14:creationId xmlns:p14="http://schemas.microsoft.com/office/powerpoint/2010/main" val="387104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OpenACC Multicore Speed-up</a:t>
            </a:r>
            <a:endParaRPr lang="en-US" dirty="0"/>
          </a:p>
        </p:txBody>
      </p:sp>
      <p:sp>
        <p:nvSpPr>
          <p:cNvPr id="3" name="Content Placeholder 2"/>
          <p:cNvSpPr>
            <a:spLocks noGrp="1"/>
          </p:cNvSpPr>
          <p:nvPr>
            <p:ph idx="1"/>
          </p:nvPr>
        </p:nvSpPr>
        <p:spPr/>
        <p:txBody>
          <a:bodyPr/>
          <a:lstStyle/>
          <a:p>
            <a:r>
              <a:rPr lang="en-US" dirty="0" smtClean="0"/>
              <a:t>OpenACC was not designed for GPUs, it was designed for any parallel architecture.</a:t>
            </a:r>
          </a:p>
          <a:p>
            <a:r>
              <a:rPr lang="en-US" dirty="0" smtClean="0"/>
              <a:t>PGI 15.10 officially releases support for targeting OpenACC directives on multi-core CPUs.</a:t>
            </a:r>
          </a:p>
          <a:p>
            <a:r>
              <a:rPr lang="en-US" dirty="0" smtClean="0"/>
              <a:t>Rebuild the code with: </a:t>
            </a:r>
            <a:r>
              <a:rPr lang="en-US" dirty="0" smtClean="0">
                <a:solidFill>
                  <a:schemeClr val="tx2"/>
                </a:solidFill>
              </a:rPr>
              <a:t>-ta=multicore</a:t>
            </a:r>
            <a:r>
              <a:rPr lang="en-US" dirty="0" smtClean="0"/>
              <a:t>.</a:t>
            </a:r>
          </a:p>
          <a:p>
            <a:pPr marL="342900" indent="-342900">
              <a:buFont typeface="Arial" panose="020B0604020202020204" pitchFamily="34" charset="0"/>
              <a:buChar char="•"/>
            </a:pPr>
            <a:r>
              <a:rPr lang="en-US" dirty="0" smtClean="0"/>
              <a:t>The compiler does not currently support two targets in the same executable.</a:t>
            </a:r>
          </a:p>
          <a:p>
            <a:pPr marL="342900" indent="-342900">
              <a:buFont typeface="Arial" panose="020B0604020202020204" pitchFamily="34" charset="0"/>
              <a:buChar char="•"/>
            </a:pPr>
            <a:r>
              <a:rPr lang="en-US" dirty="0" smtClean="0"/>
              <a:t>CPU-specific loop optimizations can use </a:t>
            </a:r>
            <a:r>
              <a:rPr lang="en-US" dirty="0" err="1" smtClean="0">
                <a:solidFill>
                  <a:schemeClr val="tx2"/>
                </a:solidFill>
              </a:rPr>
              <a:t>device_type</a:t>
            </a:r>
            <a:r>
              <a:rPr lang="en-US" dirty="0" smtClean="0">
                <a:solidFill>
                  <a:schemeClr val="tx2"/>
                </a:solidFill>
              </a:rPr>
              <a:t>(host)</a:t>
            </a:r>
          </a:p>
          <a:p>
            <a:pPr marL="342900" indent="-342900">
              <a:buFont typeface="Arial" panose="020B0604020202020204" pitchFamily="34" charset="0"/>
              <a:buChar char="•"/>
            </a:pPr>
            <a:r>
              <a:rPr lang="en-US" dirty="0" smtClean="0"/>
              <a:t>Multicore target currently targets 1 gang per CPU core without </a:t>
            </a:r>
            <a:r>
              <a:rPr lang="en-US" dirty="0" err="1" smtClean="0"/>
              <a:t>vectorization</a:t>
            </a:r>
            <a:r>
              <a:rPr lang="en-US" dirty="0" smtClean="0"/>
              <a:t>.</a:t>
            </a:r>
          </a:p>
          <a:p>
            <a:endParaRPr lang="en-US" dirty="0" smtClean="0"/>
          </a:p>
          <a:p>
            <a:endParaRPr lang="en-US" dirty="0" smtClean="0"/>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5614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OpenACC Multicore Speed-up</a:t>
            </a:r>
            <a:endParaRPr lang="en-US" dirty="0"/>
          </a:p>
        </p:txBody>
      </p:sp>
      <p:sp>
        <p:nvSpPr>
          <p:cNvPr id="3" name="Content Placeholder 2"/>
          <p:cNvSpPr>
            <a:spLocks noGrp="1"/>
          </p:cNvSpPr>
          <p:nvPr>
            <p:ph idx="1"/>
          </p:nvPr>
        </p:nvSpPr>
        <p:spPr>
          <a:xfrm>
            <a:off x="516750" y="1429305"/>
            <a:ext cx="9948672" cy="4392655"/>
          </a:xfrm>
        </p:spPr>
        <p:txBody>
          <a:bodyPr/>
          <a:lstStyle/>
          <a:p>
            <a:pPr>
              <a:lnSpc>
                <a:spcPct val="100000"/>
              </a:lnSpc>
              <a:spcBef>
                <a:spcPts val="0"/>
              </a:spcBef>
              <a:spcAft>
                <a:spcPts val="0"/>
              </a:spcAft>
            </a:pPr>
            <a:r>
              <a:rPr lang="en-US" sz="1600" b="1" dirty="0" smtClean="0">
                <a:latin typeface="Courier New" panose="02070309020205020404" pitchFamily="49" charset="0"/>
                <a:cs typeface="Courier New" panose="02070309020205020404" pitchFamily="49" charset="0"/>
              </a:rPr>
              <a:t>pgc</a:t>
            </a:r>
            <a:r>
              <a:rPr lang="en-US" sz="1600" b="1" dirty="0">
                <a:latin typeface="Courier New" panose="02070309020205020404" pitchFamily="49" charset="0"/>
                <a:cs typeface="Courier New" panose="02070309020205020404" pitchFamily="49" charset="0"/>
              </a:rPr>
              <a:t>++ -fast </a:t>
            </a:r>
            <a:r>
              <a:rPr lang="en-US" sz="1600" b="1" dirty="0">
                <a:solidFill>
                  <a:schemeClr val="tx2"/>
                </a:solidFill>
                <a:latin typeface="Courier New" panose="02070309020205020404" pitchFamily="49" charset="0"/>
                <a:cs typeface="Courier New" panose="02070309020205020404" pitchFamily="49" charset="0"/>
              </a:rPr>
              <a:t>-ta=multicore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Minfo</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accel</a:t>
            </a:r>
            <a:r>
              <a:rPr lang="en-US" sz="1600" b="1" dirty="0">
                <a:latin typeface="Courier New" panose="02070309020205020404" pitchFamily="49" charset="0"/>
                <a:cs typeface="Courier New" panose="02070309020205020404" pitchFamily="49" charset="0"/>
              </a:rPr>
              <a:t> main.cpp -o cg</a:t>
            </a:r>
          </a:p>
          <a:p>
            <a:pPr>
              <a:lnSpc>
                <a:spcPct val="100000"/>
              </a:lnSpc>
              <a:spcBef>
                <a:spcPts val="0"/>
              </a:spcBef>
              <a:spcAft>
                <a:spcPts val="0"/>
              </a:spcAft>
            </a:pPr>
            <a:r>
              <a:rPr lang="en-US" sz="1600" b="1" dirty="0" smtClean="0">
                <a:latin typeface="Courier New" panose="02070309020205020404" pitchFamily="49" charset="0"/>
                <a:cs typeface="Courier New" panose="02070309020205020404" pitchFamily="49" charset="0"/>
              </a:rPr>
              <a:t>dot(</a:t>
            </a:r>
            <a:r>
              <a:rPr lang="en-US" sz="1600" b="1" dirty="0" err="1" smtClean="0">
                <a:latin typeface="Courier New" panose="02070309020205020404" pitchFamily="49" charset="0"/>
                <a:cs typeface="Courier New" panose="02070309020205020404" pitchFamily="49" charset="0"/>
              </a:rPr>
              <a:t>const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vector &amp;,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6, include "</a:t>
            </a:r>
            <a:r>
              <a:rPr lang="en-US" sz="1600" b="1" dirty="0" err="1">
                <a:latin typeface="Courier New" panose="02070309020205020404" pitchFamily="49" charset="0"/>
                <a:cs typeface="Courier New" panose="02070309020205020404" pitchFamily="49" charset="0"/>
              </a:rPr>
              <a:t>vector_functions.h</a:t>
            </a:r>
            <a:r>
              <a:rPr lang="en-US" sz="16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14, Loop is parallelizable</a:t>
            </a:r>
          </a:p>
          <a:p>
            <a:pPr>
              <a:lnSpc>
                <a:spcPct val="100000"/>
              </a:lnSpc>
              <a:spcBef>
                <a:spcPts val="0"/>
              </a:spcBef>
              <a:spcAft>
                <a:spcPts val="0"/>
              </a:spcAft>
            </a:pPr>
            <a:r>
              <a:rPr lang="en-US" sz="1600" b="1" dirty="0">
                <a:solidFill>
                  <a:schemeClr val="tx2"/>
                </a:solidFill>
                <a:latin typeface="Courier New" panose="02070309020205020404" pitchFamily="49" charset="0"/>
                <a:cs typeface="Courier New" panose="02070309020205020404" pitchFamily="49" charset="0"/>
              </a:rPr>
              <a:t>              Generating Multicore code</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14, #pragma </a:t>
            </a:r>
            <a:r>
              <a:rPr lang="en-US" sz="1600" b="1" dirty="0" err="1">
                <a:latin typeface="Courier New" panose="02070309020205020404" pitchFamily="49" charset="0"/>
                <a:cs typeface="Courier New" panose="02070309020205020404" pitchFamily="49" charset="0"/>
              </a:rPr>
              <a:t>acc</a:t>
            </a:r>
            <a:r>
              <a:rPr lang="en-US" sz="1600" b="1" dirty="0">
                <a:latin typeface="Courier New" panose="02070309020205020404" pitchFamily="49" charset="0"/>
                <a:cs typeface="Courier New" panose="02070309020205020404" pitchFamily="49" charset="0"/>
              </a:rPr>
              <a:t> loop gang</a:t>
            </a:r>
          </a:p>
          <a:p>
            <a:pPr>
              <a:lnSpc>
                <a:spcPct val="100000"/>
              </a:lnSpc>
              <a:spcBef>
                <a:spcPts val="0"/>
              </a:spcBef>
              <a:spcAft>
                <a:spcPts val="0"/>
              </a:spcAft>
            </a:pPr>
            <a:r>
              <a:rPr lang="en-US" sz="1600" b="1" dirty="0" err="1">
                <a:latin typeface="Courier New" panose="02070309020205020404" pitchFamily="49" charset="0"/>
                <a:cs typeface="Courier New" panose="02070309020205020404" pitchFamily="49" charset="0"/>
              </a:rPr>
              <a:t>waxpby</a:t>
            </a:r>
            <a:r>
              <a:rPr lang="en-US" sz="1600" b="1" dirty="0">
                <a:latin typeface="Courier New" panose="02070309020205020404" pitchFamily="49" charset="0"/>
                <a:cs typeface="Courier New" panose="02070309020205020404" pitchFamily="49" charset="0"/>
              </a:rPr>
              <a:t>(double,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 double,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6, include "</a:t>
            </a:r>
            <a:r>
              <a:rPr lang="en-US" sz="1600" b="1" dirty="0" err="1">
                <a:latin typeface="Courier New" panose="02070309020205020404" pitchFamily="49" charset="0"/>
                <a:cs typeface="Courier New" panose="02070309020205020404" pitchFamily="49" charset="0"/>
              </a:rPr>
              <a:t>vector_functions.h</a:t>
            </a:r>
            <a:r>
              <a:rPr lang="en-US" sz="16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29, Loop is parallelizable</a:t>
            </a:r>
          </a:p>
          <a:p>
            <a:pPr>
              <a:lnSpc>
                <a:spcPct val="100000"/>
              </a:lnSpc>
              <a:spcBef>
                <a:spcPts val="0"/>
              </a:spcBef>
              <a:spcAft>
                <a:spcPts val="0"/>
              </a:spcAft>
            </a:pPr>
            <a:r>
              <a:rPr lang="en-US" sz="1600" b="1" dirty="0">
                <a:solidFill>
                  <a:schemeClr val="tx2"/>
                </a:solidFill>
                <a:latin typeface="Courier New" panose="02070309020205020404" pitchFamily="49" charset="0"/>
                <a:cs typeface="Courier New" panose="02070309020205020404" pitchFamily="49" charset="0"/>
              </a:rPr>
              <a:t>              Generating Multicore code</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29, #pragma </a:t>
            </a:r>
            <a:r>
              <a:rPr lang="en-US" sz="1600" b="1" dirty="0" err="1">
                <a:latin typeface="Courier New" panose="02070309020205020404" pitchFamily="49" charset="0"/>
                <a:cs typeface="Courier New" panose="02070309020205020404" pitchFamily="49" charset="0"/>
              </a:rPr>
              <a:t>acc</a:t>
            </a:r>
            <a:r>
              <a:rPr lang="en-US" sz="1600" b="1" dirty="0">
                <a:latin typeface="Courier New" panose="02070309020205020404" pitchFamily="49" charset="0"/>
                <a:cs typeface="Courier New" panose="02070309020205020404" pitchFamily="49" charset="0"/>
              </a:rPr>
              <a:t> loop gang</a:t>
            </a:r>
          </a:p>
          <a:p>
            <a:pPr>
              <a:lnSpc>
                <a:spcPct val="100000"/>
              </a:lnSpc>
              <a:spcBef>
                <a:spcPts val="0"/>
              </a:spcBef>
              <a:spcAft>
                <a:spcPts val="0"/>
              </a:spcAft>
            </a:pPr>
            <a:r>
              <a:rPr lang="en-US" sz="1600" b="1" dirty="0" err="1">
                <a:latin typeface="Courier New" panose="02070309020205020404" pitchFamily="49" charset="0"/>
                <a:cs typeface="Courier New" panose="02070309020205020404" pitchFamily="49" charset="0"/>
              </a:rPr>
              <a:t>matvec</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matrix &amp;,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vector &amp;):</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8, include "</a:t>
            </a:r>
            <a:r>
              <a:rPr lang="en-US" sz="1600" b="1" dirty="0" err="1">
                <a:latin typeface="Courier New" panose="02070309020205020404" pitchFamily="49" charset="0"/>
                <a:cs typeface="Courier New" panose="02070309020205020404" pitchFamily="49" charset="0"/>
              </a:rPr>
              <a:t>matrix_functions.h</a:t>
            </a:r>
            <a:r>
              <a:rPr lang="en-US" sz="16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17, Loop is parallelizable</a:t>
            </a:r>
          </a:p>
          <a:p>
            <a:pPr>
              <a:lnSpc>
                <a:spcPct val="100000"/>
              </a:lnSpc>
              <a:spcBef>
                <a:spcPts val="0"/>
              </a:spcBef>
              <a:spcAft>
                <a:spcPts val="0"/>
              </a:spcAft>
            </a:pPr>
            <a:r>
              <a:rPr lang="en-US" sz="1600" b="1" dirty="0">
                <a:solidFill>
                  <a:schemeClr val="tx2"/>
                </a:solidFill>
                <a:latin typeface="Courier New" panose="02070309020205020404" pitchFamily="49" charset="0"/>
                <a:cs typeface="Courier New" panose="02070309020205020404" pitchFamily="49" charset="0"/>
              </a:rPr>
              <a:t>              Generating Multicore code</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17, #pragma </a:t>
            </a:r>
            <a:r>
              <a:rPr lang="en-US" sz="1600" b="1" dirty="0" err="1">
                <a:latin typeface="Courier New" panose="02070309020205020404" pitchFamily="49" charset="0"/>
                <a:cs typeface="Courier New" panose="02070309020205020404" pitchFamily="49" charset="0"/>
              </a:rPr>
              <a:t>acc</a:t>
            </a:r>
            <a:r>
              <a:rPr lang="en-US" sz="1600" b="1" dirty="0">
                <a:latin typeface="Courier New" panose="02070309020205020404" pitchFamily="49" charset="0"/>
                <a:cs typeface="Courier New" panose="02070309020205020404" pitchFamily="49" charset="0"/>
              </a:rPr>
              <a:t> loop gang</a:t>
            </a:r>
          </a:p>
          <a:p>
            <a:pPr>
              <a:lnSpc>
                <a:spcPct val="100000"/>
              </a:lnSpc>
              <a:spcBef>
                <a:spcPts val="0"/>
              </a:spcBef>
              <a:spcAft>
                <a:spcPts val="0"/>
              </a:spcAft>
            </a:pPr>
            <a:r>
              <a:rPr lang="en-US" sz="1600" b="1" dirty="0">
                <a:latin typeface="Courier New" panose="02070309020205020404" pitchFamily="49" charset="0"/>
                <a:cs typeface="Courier New" panose="02070309020205020404" pitchFamily="49" charset="0"/>
              </a:rPr>
              <a:t>          22, Loop is </a:t>
            </a:r>
            <a:r>
              <a:rPr lang="en-US" sz="1600" b="1" dirty="0" smtClean="0">
                <a:latin typeface="Courier New" panose="02070309020205020404" pitchFamily="49" charset="0"/>
                <a:cs typeface="Courier New" panose="02070309020205020404" pitchFamily="49" charset="0"/>
              </a:rPr>
              <a:t>parallelizable</a:t>
            </a:r>
            <a:endParaRPr lang="en-US" sz="1600" b="1" dirty="0">
              <a:latin typeface="Courier New" panose="02070309020205020404" pitchFamily="49" charset="0"/>
              <a:cs typeface="Courier New" panose="02070309020205020404" pitchFamily="49" charset="0"/>
            </a:endParaRPr>
          </a:p>
        </p:txBody>
      </p:sp>
      <p:sp>
        <p:nvSpPr>
          <p:cNvPr id="4" name="Rectangle 3"/>
          <p:cNvSpPr/>
          <p:nvPr/>
        </p:nvSpPr>
        <p:spPr>
          <a:xfrm>
            <a:off x="7862131" y="3640508"/>
            <a:ext cx="2603291" cy="1880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 generates 1 gang per CPU core and ignores </a:t>
            </a:r>
            <a:r>
              <a:rPr lang="en-US" dirty="0" err="1" smtClean="0"/>
              <a:t>device_type</a:t>
            </a:r>
            <a:r>
              <a:rPr lang="en-US" dirty="0" smtClean="0"/>
              <a:t>(</a:t>
            </a:r>
            <a:r>
              <a:rPr lang="en-US" dirty="0" err="1" smtClean="0"/>
              <a:t>nvidia</a:t>
            </a:r>
            <a:r>
              <a:rPr lang="en-US" dirty="0" smtClean="0"/>
              <a:t>) loop optimizations.</a:t>
            </a:r>
            <a:endParaRPr lang="en-US" dirty="0"/>
          </a:p>
        </p:txBody>
      </p:sp>
    </p:spTree>
    <p:extLst>
      <p:ext uri="{BB962C8B-B14F-4D97-AF65-F5344CB8AC3E}">
        <p14:creationId xmlns:p14="http://schemas.microsoft.com/office/powerpoint/2010/main" val="38703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OpenACC Multi-core Speed-up</a:t>
            </a:r>
            <a:endParaRPr lang="en-US" dirty="0"/>
          </a:p>
        </p:txBody>
      </p:sp>
      <p:graphicFrame>
        <p:nvGraphicFramePr>
          <p:cNvPr id="5" name="Chart 4"/>
          <p:cNvGraphicFramePr>
            <a:graphicFrameLocks/>
          </p:cNvGraphicFramePr>
          <p:nvPr>
            <p:extLst/>
          </p:nvPr>
        </p:nvGraphicFramePr>
        <p:xfrm>
          <a:off x="669622" y="891224"/>
          <a:ext cx="9971388" cy="486529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rot="16200000">
            <a:off x="-1369486" y="3378690"/>
            <a:ext cx="3776042" cy="27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ct val="90000"/>
              </a:lnSpc>
            </a:pPr>
            <a:r>
              <a:rPr lang="en-US" sz="1200" dirty="0" smtClean="0">
                <a:solidFill>
                  <a:schemeClr val="bg2">
                    <a:lumMod val="50000"/>
                  </a:schemeClr>
                </a:solidFill>
                <a:latin typeface="Trebuchet MS" panose="020B0603020202020204" pitchFamily="34" charset="0"/>
              </a:rPr>
              <a:t>Speed-Up</a:t>
            </a:r>
            <a:endParaRPr lang="en-US" sz="1200" dirty="0">
              <a:solidFill>
                <a:schemeClr val="bg2">
                  <a:lumMod val="50000"/>
                </a:schemeClr>
              </a:solidFill>
              <a:latin typeface="Trebuchet MS" panose="020B0603020202020204" pitchFamily="34" charset="0"/>
            </a:endParaRPr>
          </a:p>
        </p:txBody>
      </p:sp>
      <p:sp>
        <p:nvSpPr>
          <p:cNvPr id="8" name="Rectangle 7"/>
          <p:cNvSpPr/>
          <p:nvPr/>
        </p:nvSpPr>
        <p:spPr>
          <a:xfrm>
            <a:off x="518535" y="5781717"/>
            <a:ext cx="9955918" cy="248142"/>
          </a:xfrm>
          <a:prstGeom prst="rect">
            <a:avLst/>
          </a:prstGeom>
          <a:noFill/>
          <a:ln w="25400" cap="flat" cmpd="sng" algn="ctr">
            <a:noFill/>
            <a:prstDash val="solid"/>
          </a:ln>
          <a:effectLst/>
        </p:spPr>
        <p:txBody>
          <a:bodyPr rtlCol="0" anchor="b"/>
          <a:lstStyle/>
          <a:p>
            <a:pPr lvl="0" fontAlgn="auto">
              <a:lnSpc>
                <a:spcPct val="90000"/>
              </a:lnSpc>
              <a:spcBef>
                <a:spcPts val="0"/>
              </a:spcBef>
              <a:spcAft>
                <a:spcPts val="0"/>
              </a:spcAft>
              <a:defRPr/>
            </a:pPr>
            <a:r>
              <a:rPr lang="en-US" sz="800" i="1" kern="0" dirty="0" smtClean="0">
                <a:solidFill>
                  <a:schemeClr val="bg2">
                    <a:lumMod val="50000"/>
                  </a:schemeClr>
                </a:solidFill>
                <a:latin typeface="Trebuchet MS"/>
              </a:rPr>
              <a:t>PGI 15.9 Compiler (-fast optimization), Intel </a:t>
            </a:r>
            <a:r>
              <a:rPr lang="pt-BR" sz="800" i="1" kern="0" dirty="0" smtClean="0">
                <a:solidFill>
                  <a:schemeClr val="bg2">
                    <a:lumMod val="50000"/>
                  </a:schemeClr>
                </a:solidFill>
                <a:latin typeface="Trebuchet MS"/>
              </a:rPr>
              <a:t>Xeon </a:t>
            </a:r>
            <a:r>
              <a:rPr lang="pt-BR" sz="800" i="1" kern="0" dirty="0">
                <a:solidFill>
                  <a:schemeClr val="bg2">
                    <a:lumMod val="50000"/>
                  </a:schemeClr>
                </a:solidFill>
                <a:latin typeface="Trebuchet MS"/>
              </a:rPr>
              <a:t>CPU E5-2698 v3 @ </a:t>
            </a:r>
            <a:r>
              <a:rPr lang="pt-BR" sz="800" i="1" kern="0" dirty="0" smtClean="0">
                <a:solidFill>
                  <a:schemeClr val="bg2">
                    <a:lumMod val="50000"/>
                  </a:schemeClr>
                </a:solidFill>
                <a:latin typeface="Trebuchet MS"/>
              </a:rPr>
              <a:t>2.30GHz (Haswell)</a:t>
            </a:r>
            <a:endParaRPr lang="en-US" sz="800" i="1" kern="0" dirty="0">
              <a:solidFill>
                <a:schemeClr val="bg2">
                  <a:lumMod val="50000"/>
                </a:schemeClr>
              </a:solidFill>
              <a:latin typeface="Trebuchet MS"/>
            </a:endParaRPr>
          </a:p>
        </p:txBody>
      </p:sp>
    </p:spTree>
    <p:extLst>
      <p:ext uri="{BB962C8B-B14F-4D97-AF65-F5344CB8AC3E}">
        <p14:creationId xmlns:p14="http://schemas.microsoft.com/office/powerpoint/2010/main" val="410105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Q&amp;A</a:t>
            </a:r>
            <a:endParaRPr lang="en-US" dirty="0"/>
          </a:p>
        </p:txBody>
      </p:sp>
    </p:spTree>
    <p:extLst>
      <p:ext uri="{BB962C8B-B14F-4D97-AF65-F5344CB8AC3E}">
        <p14:creationId xmlns:p14="http://schemas.microsoft.com/office/powerpoint/2010/main" val="893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25780" y="1614520"/>
            <a:ext cx="9948672" cy="3718925"/>
          </a:xfrm>
        </p:spPr>
        <p:txBody>
          <a:bodyPr/>
          <a:lstStyle/>
          <a:p>
            <a:r>
              <a:rPr lang="en-US" b="1" dirty="0"/>
              <a:t>Q1: </a:t>
            </a:r>
            <a:r>
              <a:rPr lang="en-US" dirty="0"/>
              <a:t>What does "unstructured" mean in the context of unstructured data movement? </a:t>
            </a:r>
          </a:p>
          <a:p>
            <a:r>
              <a:rPr lang="en-US" b="1" dirty="0"/>
              <a:t>Q2:</a:t>
            </a:r>
            <a:r>
              <a:rPr lang="en-US" dirty="0"/>
              <a:t> Unstructured data directives, is it coming from OpenMP, or a new concept?</a:t>
            </a:r>
          </a:p>
          <a:p>
            <a:r>
              <a:rPr lang="en-US" b="1" dirty="0"/>
              <a:t>Q3:</a:t>
            </a:r>
            <a:r>
              <a:rPr lang="en-US" dirty="0"/>
              <a:t> When we copy in the structure which contains embedded pointers that are pointing to host memory, OpenACC will automatically fix up those pointers to refer to the device copies?</a:t>
            </a:r>
          </a:p>
          <a:p>
            <a:r>
              <a:rPr lang="en-US" b="1" dirty="0"/>
              <a:t>Q4:</a:t>
            </a:r>
            <a:r>
              <a:rPr lang="en-US" dirty="0"/>
              <a:t> A gang would be similar to a block in CUDA, a worker to a thread?</a:t>
            </a:r>
          </a:p>
          <a:p>
            <a:r>
              <a:rPr lang="en-US" b="1" dirty="0"/>
              <a:t>Q5:</a:t>
            </a:r>
            <a:r>
              <a:rPr lang="en-US" dirty="0"/>
              <a:t> In which file can I see the code generated for the GPU after the code is compiled? Is necessary to ask for it using a compiler flag?</a:t>
            </a:r>
          </a:p>
          <a:p>
            <a:endParaRPr lang="en-US" dirty="0"/>
          </a:p>
        </p:txBody>
      </p:sp>
      <p:sp>
        <p:nvSpPr>
          <p:cNvPr id="6" name="Title 1"/>
          <p:cNvSpPr>
            <a:spLocks noGrp="1"/>
          </p:cNvSpPr>
          <p:nvPr>
            <p:ph type="title"/>
          </p:nvPr>
        </p:nvSpPr>
        <p:spPr/>
        <p:txBody>
          <a:bodyPr/>
          <a:lstStyle/>
          <a:p>
            <a:r>
              <a:rPr lang="en-US" dirty="0" smtClean="0"/>
              <a:t>Questions from the last class</a:t>
            </a:r>
            <a:endParaRPr lang="en-US" dirty="0"/>
          </a:p>
        </p:txBody>
      </p:sp>
    </p:spTree>
    <p:extLst>
      <p:ext uri="{BB962C8B-B14F-4D97-AF65-F5344CB8AC3E}">
        <p14:creationId xmlns:p14="http://schemas.microsoft.com/office/powerpoint/2010/main" val="417755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Steps &amp; Homework</a:t>
            </a:r>
            <a:endParaRPr lang="en-US" dirty="0"/>
          </a:p>
        </p:txBody>
      </p:sp>
    </p:spTree>
    <p:extLst>
      <p:ext uri="{BB962C8B-B14F-4D97-AF65-F5344CB8AC3E}">
        <p14:creationId xmlns:p14="http://schemas.microsoft.com/office/powerpoint/2010/main" val="8180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Homework Reminder</a:t>
            </a:r>
            <a:endParaRPr lang="en-US" dirty="0"/>
          </a:p>
        </p:txBody>
      </p:sp>
      <p:sp>
        <p:nvSpPr>
          <p:cNvPr id="3" name="Content Placeholder 2"/>
          <p:cNvSpPr>
            <a:spLocks noGrp="1"/>
          </p:cNvSpPr>
          <p:nvPr>
            <p:ph idx="1"/>
          </p:nvPr>
        </p:nvSpPr>
        <p:spPr/>
        <p:txBody>
          <a:bodyPr/>
          <a:lstStyle/>
          <a:p>
            <a:r>
              <a:rPr lang="en-US" sz="2400" dirty="0" smtClean="0"/>
              <a:t>This week’s homework will build upon the previous lab by applying the two steps discussed today: Express Data Movement and Optimize Loops.</a:t>
            </a:r>
          </a:p>
          <a:p>
            <a:r>
              <a:rPr lang="en-US" sz="2400" dirty="0" smtClean="0"/>
              <a:t>Go to </a:t>
            </a:r>
            <a:r>
              <a:rPr lang="en-US" sz="2400" dirty="0" smtClean="0">
                <a:hlinkClick r:id="rId2"/>
              </a:rPr>
              <a:t>http://bit.ly/nvoacclab3</a:t>
            </a:r>
            <a:r>
              <a:rPr lang="en-US" sz="2400" dirty="0" smtClean="0"/>
              <a:t> from your web browser to take the free lab, or download the </a:t>
            </a:r>
            <a:r>
              <a:rPr lang="en-US" sz="2400" dirty="0"/>
              <a:t>code from </a:t>
            </a:r>
            <a:r>
              <a:rPr lang="en-US" sz="2400" dirty="0">
                <a:hlinkClick r:id="rId3"/>
              </a:rPr>
              <a:t>https://github.com/NVIDIA-OpenACC-Course/nvidia-openacc-course-sources</a:t>
            </a:r>
            <a:r>
              <a:rPr lang="en-US" sz="2400" dirty="0" smtClean="0">
                <a:hlinkClick r:id="rId3"/>
              </a:rPr>
              <a:t>/</a:t>
            </a:r>
            <a:r>
              <a:rPr lang="en-US" sz="2400" dirty="0" smtClean="0"/>
              <a:t> to do the lab on your own machine.</a:t>
            </a:r>
          </a:p>
          <a:p>
            <a:r>
              <a:rPr lang="en-US" sz="2400" dirty="0" smtClean="0"/>
              <a:t>If you have not already completed the previous labs, it’s highly recommended that you do </a:t>
            </a:r>
            <a:r>
              <a:rPr lang="en-US" sz="2400" dirty="0">
                <a:hlinkClick r:id="rId4"/>
              </a:rPr>
              <a:t>http://</a:t>
            </a:r>
            <a:r>
              <a:rPr lang="en-US" sz="2400" dirty="0" smtClean="0">
                <a:hlinkClick r:id="rId4"/>
              </a:rPr>
              <a:t>bit.ly/nvoacclab2</a:t>
            </a:r>
            <a:r>
              <a:rPr lang="en-US" sz="2400" dirty="0" smtClean="0"/>
              <a:t> first.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7698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dirty="0" smtClean="0">
                <a:solidFill>
                  <a:schemeClr val="tx1"/>
                </a:solidFill>
              </a:rPr>
              <a:t>Course Syllabus</a:t>
            </a:r>
          </a:p>
        </p:txBody>
      </p:sp>
      <p:sp>
        <p:nvSpPr>
          <p:cNvPr id="7" name="TextBox 6"/>
          <p:cNvSpPr txBox="1"/>
          <p:nvPr/>
        </p:nvSpPr>
        <p:spPr>
          <a:xfrm>
            <a:off x="4896464" y="861894"/>
            <a:ext cx="5751871" cy="447814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spcBef>
                <a:spcPts val="900"/>
              </a:spcBef>
              <a:spcAft>
                <a:spcPts val="900"/>
              </a:spcAft>
            </a:pPr>
            <a:r>
              <a:rPr lang="en-US" sz="2000" dirty="0" smtClean="0">
                <a:solidFill>
                  <a:schemeClr val="tx2"/>
                </a:solidFill>
              </a:rPr>
              <a:t>Oct 1: 	</a:t>
            </a:r>
            <a:r>
              <a:rPr lang="en-US" sz="2000" dirty="0" smtClean="0">
                <a:solidFill>
                  <a:schemeClr val="bg1"/>
                </a:solidFill>
              </a:rPr>
              <a:t>Introduction </a:t>
            </a:r>
            <a:r>
              <a:rPr lang="en-US" sz="2000" dirty="0">
                <a:solidFill>
                  <a:schemeClr val="bg1"/>
                </a:solidFill>
              </a:rPr>
              <a:t>to OpenACC</a:t>
            </a:r>
          </a:p>
          <a:p>
            <a:pPr>
              <a:lnSpc>
                <a:spcPct val="90000"/>
              </a:lnSpc>
              <a:spcBef>
                <a:spcPts val="900"/>
              </a:spcBef>
              <a:spcAft>
                <a:spcPts val="900"/>
              </a:spcAft>
            </a:pPr>
            <a:r>
              <a:rPr lang="en-US" sz="2000" dirty="0" smtClean="0">
                <a:solidFill>
                  <a:schemeClr val="tx2"/>
                </a:solidFill>
              </a:rPr>
              <a:t>Oct 6: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Oct 15: </a:t>
            </a:r>
            <a:r>
              <a:rPr lang="en-US" sz="2000" dirty="0">
                <a:solidFill>
                  <a:schemeClr val="bg1"/>
                </a:solidFill>
              </a:rPr>
              <a:t>Profiling and Parallelizing with the </a:t>
            </a:r>
            <a:r>
              <a:rPr lang="en-US" sz="2000" dirty="0" smtClean="0">
                <a:solidFill>
                  <a:schemeClr val="bg1"/>
                </a:solidFill>
              </a:rPr>
              <a:t>				OpenACC </a:t>
            </a:r>
            <a:r>
              <a:rPr lang="en-US" sz="2000" dirty="0">
                <a:solidFill>
                  <a:schemeClr val="bg1"/>
                </a:solidFill>
              </a:rPr>
              <a:t>Toolkit</a:t>
            </a:r>
          </a:p>
          <a:p>
            <a:pPr>
              <a:lnSpc>
                <a:spcPct val="90000"/>
              </a:lnSpc>
              <a:spcBef>
                <a:spcPts val="900"/>
              </a:spcBef>
              <a:spcAft>
                <a:spcPts val="900"/>
              </a:spcAft>
            </a:pPr>
            <a:r>
              <a:rPr lang="en-US" sz="2000" dirty="0" smtClean="0">
                <a:solidFill>
                  <a:schemeClr val="tx2"/>
                </a:solidFill>
              </a:rPr>
              <a:t>Oct 20: </a:t>
            </a:r>
            <a:r>
              <a:rPr lang="en-US" sz="2000" dirty="0">
                <a:solidFill>
                  <a:schemeClr val="bg1"/>
                </a:solidFill>
              </a:rPr>
              <a:t>Office Hours</a:t>
            </a:r>
          </a:p>
          <a:p>
            <a:pPr>
              <a:lnSpc>
                <a:spcPct val="90000"/>
              </a:lnSpc>
              <a:spcBef>
                <a:spcPts val="900"/>
              </a:spcBef>
              <a:spcAft>
                <a:spcPts val="900"/>
              </a:spcAft>
            </a:pPr>
            <a:r>
              <a:rPr lang="en-US" sz="2000" dirty="0" smtClean="0">
                <a:solidFill>
                  <a:schemeClr val="tx2"/>
                </a:solidFill>
              </a:rPr>
              <a:t>Oct 29:</a:t>
            </a:r>
            <a:r>
              <a:rPr lang="en-US" sz="2000" dirty="0" smtClean="0">
                <a:solidFill>
                  <a:schemeClr val="bg1"/>
                </a:solidFill>
              </a:rPr>
              <a:t> </a:t>
            </a:r>
            <a:r>
              <a:rPr lang="en-US" sz="2000" dirty="0">
                <a:solidFill>
                  <a:schemeClr val="bg1"/>
                </a:solidFill>
              </a:rPr>
              <a:t>Expressing Data Locality </a:t>
            </a:r>
            <a:r>
              <a:rPr lang="en-US" sz="2000" dirty="0" smtClean="0">
                <a:solidFill>
                  <a:schemeClr val="bg1"/>
                </a:solidFill>
              </a:rPr>
              <a:t>and 					Optimizations with </a:t>
            </a:r>
            <a:r>
              <a:rPr lang="en-US" sz="2000" dirty="0">
                <a:solidFill>
                  <a:schemeClr val="bg1"/>
                </a:solidFill>
              </a:rPr>
              <a:t>OpenACC</a:t>
            </a:r>
          </a:p>
          <a:p>
            <a:pPr>
              <a:lnSpc>
                <a:spcPct val="90000"/>
              </a:lnSpc>
              <a:spcBef>
                <a:spcPts val="900"/>
              </a:spcBef>
              <a:spcAft>
                <a:spcPts val="900"/>
              </a:spcAft>
            </a:pPr>
            <a:r>
              <a:rPr lang="en-US" sz="2000" dirty="0" smtClean="0">
                <a:solidFill>
                  <a:schemeClr val="tx2"/>
                </a:solidFill>
              </a:rPr>
              <a:t>Nov 3: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Nov 12: </a:t>
            </a:r>
            <a:r>
              <a:rPr lang="en-US" sz="2000" dirty="0" smtClean="0">
                <a:solidFill>
                  <a:schemeClr val="bg1"/>
                </a:solidFill>
              </a:rPr>
              <a:t>Advanced </a:t>
            </a:r>
            <a:r>
              <a:rPr lang="en-US" sz="2000" dirty="0">
                <a:solidFill>
                  <a:schemeClr val="bg1"/>
                </a:solidFill>
              </a:rPr>
              <a:t>OpenACC Techniques</a:t>
            </a:r>
          </a:p>
          <a:p>
            <a:pPr>
              <a:lnSpc>
                <a:spcPct val="90000"/>
              </a:lnSpc>
              <a:spcBef>
                <a:spcPts val="900"/>
              </a:spcBef>
              <a:spcAft>
                <a:spcPts val="900"/>
              </a:spcAft>
            </a:pPr>
            <a:r>
              <a:rPr lang="en-US" sz="2000" dirty="0" smtClean="0">
                <a:solidFill>
                  <a:schemeClr val="tx2"/>
                </a:solidFill>
              </a:rPr>
              <a:t>Nov 24: </a:t>
            </a:r>
            <a:r>
              <a:rPr lang="en-US" sz="2000" dirty="0">
                <a:solidFill>
                  <a:schemeClr val="bg1"/>
                </a:solidFill>
              </a:rPr>
              <a:t>Office Hours</a:t>
            </a:r>
          </a:p>
        </p:txBody>
      </p:sp>
      <p:sp>
        <p:nvSpPr>
          <p:cNvPr id="5" name="Rectangle 4"/>
          <p:cNvSpPr/>
          <p:nvPr>
            <p:custDataLst>
              <p:tags r:id="rId1"/>
            </p:custDataLst>
          </p:nvPr>
        </p:nvSpPr>
        <p:spPr>
          <a:xfrm>
            <a:off x="4772025" y="3104666"/>
            <a:ext cx="5876310" cy="118590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68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dirty="0" smtClean="0">
                <a:solidFill>
                  <a:schemeClr val="tx1"/>
                </a:solidFill>
              </a:rPr>
              <a:t>Course Syllabus</a:t>
            </a:r>
          </a:p>
        </p:txBody>
      </p:sp>
      <p:sp>
        <p:nvSpPr>
          <p:cNvPr id="7" name="TextBox 6"/>
          <p:cNvSpPr txBox="1"/>
          <p:nvPr/>
        </p:nvSpPr>
        <p:spPr>
          <a:xfrm>
            <a:off x="4896464" y="861894"/>
            <a:ext cx="5751871" cy="447814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spcBef>
                <a:spcPts val="900"/>
              </a:spcBef>
              <a:spcAft>
                <a:spcPts val="900"/>
              </a:spcAft>
            </a:pPr>
            <a:r>
              <a:rPr lang="en-US" sz="2000" dirty="0" smtClean="0">
                <a:solidFill>
                  <a:schemeClr val="tx2"/>
                </a:solidFill>
              </a:rPr>
              <a:t>Oct 1: 	</a:t>
            </a:r>
            <a:r>
              <a:rPr lang="en-US" sz="2000" dirty="0" smtClean="0">
                <a:solidFill>
                  <a:schemeClr val="bg1"/>
                </a:solidFill>
              </a:rPr>
              <a:t>Introduction </a:t>
            </a:r>
            <a:r>
              <a:rPr lang="en-US" sz="2000" dirty="0">
                <a:solidFill>
                  <a:schemeClr val="bg1"/>
                </a:solidFill>
              </a:rPr>
              <a:t>to OpenACC</a:t>
            </a:r>
          </a:p>
          <a:p>
            <a:pPr>
              <a:lnSpc>
                <a:spcPct val="90000"/>
              </a:lnSpc>
              <a:spcBef>
                <a:spcPts val="900"/>
              </a:spcBef>
              <a:spcAft>
                <a:spcPts val="900"/>
              </a:spcAft>
            </a:pPr>
            <a:r>
              <a:rPr lang="en-US" sz="2000" dirty="0" smtClean="0">
                <a:solidFill>
                  <a:schemeClr val="tx2"/>
                </a:solidFill>
              </a:rPr>
              <a:t>Oct 6: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Oct 15: </a:t>
            </a:r>
            <a:r>
              <a:rPr lang="en-US" sz="2000" dirty="0">
                <a:solidFill>
                  <a:schemeClr val="bg1"/>
                </a:solidFill>
              </a:rPr>
              <a:t>Profiling and Parallelizing with the </a:t>
            </a:r>
            <a:r>
              <a:rPr lang="en-US" sz="2000" dirty="0" smtClean="0">
                <a:solidFill>
                  <a:schemeClr val="bg1"/>
                </a:solidFill>
              </a:rPr>
              <a:t>				OpenACC </a:t>
            </a:r>
            <a:r>
              <a:rPr lang="en-US" sz="2000" dirty="0">
                <a:solidFill>
                  <a:schemeClr val="bg1"/>
                </a:solidFill>
              </a:rPr>
              <a:t>Toolkit</a:t>
            </a:r>
          </a:p>
          <a:p>
            <a:pPr>
              <a:lnSpc>
                <a:spcPct val="90000"/>
              </a:lnSpc>
              <a:spcBef>
                <a:spcPts val="900"/>
              </a:spcBef>
              <a:spcAft>
                <a:spcPts val="900"/>
              </a:spcAft>
            </a:pPr>
            <a:r>
              <a:rPr lang="en-US" sz="2000" dirty="0" smtClean="0">
                <a:solidFill>
                  <a:schemeClr val="tx2"/>
                </a:solidFill>
              </a:rPr>
              <a:t>Oct 20: </a:t>
            </a:r>
            <a:r>
              <a:rPr lang="en-US" sz="2000" dirty="0">
                <a:solidFill>
                  <a:schemeClr val="bg1"/>
                </a:solidFill>
              </a:rPr>
              <a:t>Office Hours</a:t>
            </a:r>
          </a:p>
          <a:p>
            <a:pPr>
              <a:lnSpc>
                <a:spcPct val="90000"/>
              </a:lnSpc>
              <a:spcBef>
                <a:spcPts val="900"/>
              </a:spcBef>
              <a:spcAft>
                <a:spcPts val="900"/>
              </a:spcAft>
            </a:pPr>
            <a:r>
              <a:rPr lang="en-US" sz="2000" dirty="0" smtClean="0">
                <a:solidFill>
                  <a:schemeClr val="tx2"/>
                </a:solidFill>
              </a:rPr>
              <a:t>Oct 29:</a:t>
            </a:r>
            <a:r>
              <a:rPr lang="en-US" sz="2000" dirty="0" smtClean="0">
                <a:solidFill>
                  <a:schemeClr val="bg1"/>
                </a:solidFill>
              </a:rPr>
              <a:t> </a:t>
            </a:r>
            <a:r>
              <a:rPr lang="en-US" sz="2000" dirty="0">
                <a:solidFill>
                  <a:schemeClr val="bg1"/>
                </a:solidFill>
              </a:rPr>
              <a:t>Expressing Data Locality </a:t>
            </a:r>
            <a:r>
              <a:rPr lang="en-US" sz="2000" dirty="0" smtClean="0">
                <a:solidFill>
                  <a:schemeClr val="bg1"/>
                </a:solidFill>
              </a:rPr>
              <a:t>and 					Optimizations with </a:t>
            </a:r>
            <a:r>
              <a:rPr lang="en-US" sz="2000" dirty="0">
                <a:solidFill>
                  <a:schemeClr val="bg1"/>
                </a:solidFill>
              </a:rPr>
              <a:t>OpenACC</a:t>
            </a:r>
          </a:p>
          <a:p>
            <a:pPr>
              <a:lnSpc>
                <a:spcPct val="90000"/>
              </a:lnSpc>
              <a:spcBef>
                <a:spcPts val="900"/>
              </a:spcBef>
              <a:spcAft>
                <a:spcPts val="900"/>
              </a:spcAft>
            </a:pPr>
            <a:r>
              <a:rPr lang="en-US" sz="2000" dirty="0" smtClean="0">
                <a:solidFill>
                  <a:schemeClr val="tx2"/>
                </a:solidFill>
              </a:rPr>
              <a:t>Nov 3: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Nov 12: </a:t>
            </a:r>
            <a:r>
              <a:rPr lang="en-US" sz="2000" dirty="0" smtClean="0">
                <a:solidFill>
                  <a:schemeClr val="bg1"/>
                </a:solidFill>
              </a:rPr>
              <a:t>Advanced </a:t>
            </a:r>
            <a:r>
              <a:rPr lang="en-US" sz="2000" dirty="0">
                <a:solidFill>
                  <a:schemeClr val="bg1"/>
                </a:solidFill>
              </a:rPr>
              <a:t>OpenACC Techniques</a:t>
            </a:r>
          </a:p>
          <a:p>
            <a:pPr>
              <a:lnSpc>
                <a:spcPct val="90000"/>
              </a:lnSpc>
              <a:spcBef>
                <a:spcPts val="900"/>
              </a:spcBef>
              <a:spcAft>
                <a:spcPts val="900"/>
              </a:spcAft>
            </a:pPr>
            <a:r>
              <a:rPr lang="en-US" sz="2000" dirty="0" smtClean="0">
                <a:solidFill>
                  <a:schemeClr val="tx2"/>
                </a:solidFill>
              </a:rPr>
              <a:t>Nov 24: </a:t>
            </a:r>
            <a:r>
              <a:rPr lang="en-US" sz="2000" dirty="0">
                <a:solidFill>
                  <a:schemeClr val="bg1"/>
                </a:solidFill>
              </a:rPr>
              <a:t>Office Hours</a:t>
            </a:r>
          </a:p>
        </p:txBody>
      </p:sp>
      <p:sp>
        <p:nvSpPr>
          <p:cNvPr id="5" name="Rectangle 4"/>
          <p:cNvSpPr/>
          <p:nvPr>
            <p:custDataLst>
              <p:tags r:id="rId1"/>
            </p:custDataLst>
          </p:nvPr>
        </p:nvSpPr>
        <p:spPr>
          <a:xfrm>
            <a:off x="4772025" y="4347539"/>
            <a:ext cx="5876310" cy="118590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13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8348" y="661226"/>
            <a:ext cx="9976104" cy="590931"/>
          </a:xfrm>
        </p:spPr>
        <p:txBody>
          <a:bodyPr/>
          <a:lstStyle/>
          <a:p>
            <a:r>
              <a:rPr lang="en-US" dirty="0" smtClean="0"/>
              <a:t>OpenACC Kernels Matvec</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matvec(</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matrix &amp;,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vector &amp;,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vector &amp;):</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8, include "</a:t>
            </a:r>
            <a:r>
              <a:rPr lang="en-US" sz="1800" b="1" dirty="0" err="1">
                <a:latin typeface="Courier New" panose="02070309020205020404" pitchFamily="49" charset="0"/>
                <a:cs typeface="Courier New" panose="02070309020205020404" pitchFamily="49" charset="0"/>
              </a:rPr>
              <a:t>matrix_functions.h</a:t>
            </a:r>
            <a:r>
              <a:rPr lang="en-US" sz="18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15, Generating </a:t>
            </a:r>
            <a:r>
              <a:rPr lang="en-US" sz="1800" b="1" dirty="0" err="1">
                <a:latin typeface="Courier New" panose="02070309020205020404" pitchFamily="49" charset="0"/>
                <a:cs typeface="Courier New" panose="02070309020205020404" pitchFamily="49" charset="0"/>
              </a:rPr>
              <a:t>copyout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ycoefs</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num_rows</a:t>
            </a:r>
            <a:r>
              <a:rPr lang="en-US" sz="18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Generating </a:t>
            </a:r>
            <a:r>
              <a:rPr lang="en-US" sz="1800" b="1" dirty="0" err="1">
                <a:latin typeface="Courier New" panose="02070309020205020404" pitchFamily="49" charset="0"/>
                <a:cs typeface="Courier New" panose="02070309020205020404" pitchFamily="49" charset="0"/>
              </a:rPr>
              <a:t>copyin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xcoefs</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Acoefs</a:t>
            </a:r>
            <a:r>
              <a:rPr lang="en-US" sz="1800" b="1" dirty="0">
                <a:latin typeface="Courier New" panose="02070309020205020404" pitchFamily="49" charset="0"/>
                <a:cs typeface="Courier New" panose="02070309020205020404" pitchFamily="49" charset="0"/>
              </a:rPr>
              <a:t>[:],cols[:],</a:t>
            </a:r>
            <a:r>
              <a:rPr lang="en-US" sz="1800" b="1" dirty="0" err="1">
                <a:latin typeface="Courier New" panose="02070309020205020404" pitchFamily="49" charset="0"/>
                <a:cs typeface="Courier New" panose="02070309020205020404" pitchFamily="49" charset="0"/>
              </a:rPr>
              <a:t>row_offsets</a:t>
            </a:r>
            <a:r>
              <a:rPr lang="en-US" sz="1800" b="1" dirty="0">
                <a:latin typeface="Courier New" panose="02070309020205020404" pitchFamily="49" charset="0"/>
                <a:cs typeface="Courier New" panose="02070309020205020404" pitchFamily="49" charset="0"/>
              </a:rPr>
              <a:t>[:num_rows+1])</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16, Loop is parallelizable</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Accelerator kernel generated</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Generating Tesla code</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16, #pragma </a:t>
            </a:r>
            <a:r>
              <a:rPr lang="en-US" sz="1800" b="1" dirty="0" err="1">
                <a:solidFill>
                  <a:schemeClr val="tx2"/>
                </a:solidFill>
                <a:latin typeface="Courier New" panose="02070309020205020404" pitchFamily="49" charset="0"/>
                <a:cs typeface="Courier New" panose="02070309020205020404" pitchFamily="49" charset="0"/>
              </a:rPr>
              <a:t>acc</a:t>
            </a:r>
            <a:r>
              <a:rPr lang="en-US" sz="1800" b="1" dirty="0">
                <a:solidFill>
                  <a:schemeClr val="tx2"/>
                </a:solidFill>
                <a:latin typeface="Courier New" panose="02070309020205020404" pitchFamily="49" charset="0"/>
                <a:cs typeface="Courier New" panose="02070309020205020404" pitchFamily="49" charset="0"/>
              </a:rPr>
              <a:t> loop gang, vector(128) /* </a:t>
            </a:r>
            <a:r>
              <a:rPr lang="en-US" sz="1800" b="1" dirty="0" err="1">
                <a:solidFill>
                  <a:schemeClr val="tx2"/>
                </a:solidFill>
                <a:latin typeface="Courier New" panose="02070309020205020404" pitchFamily="49" charset="0"/>
                <a:cs typeface="Courier New" panose="02070309020205020404" pitchFamily="49" charset="0"/>
              </a:rPr>
              <a:t>blockIdx.x</a:t>
            </a:r>
            <a:r>
              <a:rPr lang="en-US" sz="1800" b="1" dirty="0">
                <a:solidFill>
                  <a:schemeClr val="tx2"/>
                </a:solidFill>
                <a:latin typeface="Courier New" panose="02070309020205020404" pitchFamily="49" charset="0"/>
                <a:cs typeface="Courier New" panose="02070309020205020404" pitchFamily="49" charset="0"/>
              </a:rPr>
              <a:t> </a:t>
            </a:r>
            <a:r>
              <a:rPr lang="en-US" sz="1800" b="1" dirty="0" err="1">
                <a:solidFill>
                  <a:schemeClr val="tx2"/>
                </a:solidFill>
                <a:latin typeface="Courier New" panose="02070309020205020404" pitchFamily="49" charset="0"/>
                <a:cs typeface="Courier New" panose="02070309020205020404" pitchFamily="49" charset="0"/>
              </a:rPr>
              <a:t>threadIdx.x</a:t>
            </a:r>
            <a:r>
              <a:rPr lang="en-US" sz="1800" b="1" dirty="0">
                <a:solidFill>
                  <a:schemeClr val="tx2"/>
                </a:solidFill>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800" b="1" dirty="0">
                <a:latin typeface="Courier New" panose="02070309020205020404" pitchFamily="49" charset="0"/>
                <a:cs typeface="Courier New" panose="02070309020205020404" pitchFamily="49" charset="0"/>
              </a:rPr>
              <a:t>          20, Loop is parallelizable</a:t>
            </a:r>
          </a:p>
          <a:p>
            <a:pPr marL="0" indent="0">
              <a:lnSpc>
                <a:spcPct val="100000"/>
              </a:lnSpc>
              <a:spcBef>
                <a:spcPts val="0"/>
              </a:spcBef>
              <a:spcAft>
                <a:spcPts val="0"/>
              </a:spcAft>
              <a:buNone/>
            </a:pPr>
            <a:endParaRPr lang="en-US" sz="1800" b="1" dirty="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77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OpenACC and </a:t>
            </a:r>
            <a:r>
              <a:rPr lang="en-US" dirty="0" err="1" smtClean="0"/>
              <a:t>OpenMP</a:t>
            </a:r>
            <a:endParaRPr lang="en-US" dirty="0"/>
          </a:p>
        </p:txBody>
      </p:sp>
      <p:graphicFrame>
        <p:nvGraphicFramePr>
          <p:cNvPr id="5" name="Content Placeholder 4"/>
          <p:cNvGraphicFramePr>
            <a:graphicFrameLocks noGrp="1"/>
          </p:cNvGraphicFramePr>
          <p:nvPr>
            <p:ph sz="half" idx="1"/>
            <p:extLst/>
          </p:nvPr>
        </p:nvGraphicFramePr>
        <p:xfrm>
          <a:off x="498348" y="1812272"/>
          <a:ext cx="4945268" cy="3708400"/>
        </p:xfrm>
        <a:graphic>
          <a:graphicData uri="http://schemas.openxmlformats.org/drawingml/2006/table">
            <a:tbl>
              <a:tblPr firstRow="1" bandRow="1">
                <a:tableStyleId>{5C22544A-7EE6-4342-B048-85BDC9FD1C3A}</a:tableStyleId>
              </a:tblPr>
              <a:tblGrid>
                <a:gridCol w="1995009"/>
                <a:gridCol w="1531712"/>
                <a:gridCol w="1418547"/>
              </a:tblGrid>
              <a:tr h="370840">
                <a:tc>
                  <a:txBody>
                    <a:bodyPr/>
                    <a:lstStyle/>
                    <a:p>
                      <a:r>
                        <a:rPr lang="en-US" dirty="0" smtClean="0"/>
                        <a:t>Number of Cores</a:t>
                      </a:r>
                      <a:endParaRPr lang="en-US" dirty="0"/>
                    </a:p>
                  </a:txBody>
                  <a:tcPr marL="90712" marR="90712"/>
                </a:tc>
                <a:tc>
                  <a:txBody>
                    <a:bodyPr/>
                    <a:lstStyle/>
                    <a:p>
                      <a:r>
                        <a:rPr lang="en-US" dirty="0" smtClean="0"/>
                        <a:t>OpenACC (s)</a:t>
                      </a:r>
                      <a:endParaRPr lang="en-US" dirty="0"/>
                    </a:p>
                  </a:txBody>
                  <a:tcPr marL="90712" marR="90712"/>
                </a:tc>
                <a:tc>
                  <a:txBody>
                    <a:bodyPr/>
                    <a:lstStyle/>
                    <a:p>
                      <a:r>
                        <a:rPr lang="en-US" dirty="0" err="1" smtClean="0"/>
                        <a:t>OpenMP</a:t>
                      </a:r>
                      <a:r>
                        <a:rPr lang="en-US" dirty="0" smtClean="0"/>
                        <a:t>(s)</a:t>
                      </a:r>
                      <a:endParaRPr lang="en-US" dirty="0"/>
                    </a:p>
                  </a:txBody>
                  <a:tcPr marL="90712" marR="90712"/>
                </a:tc>
              </a:tr>
              <a:tr h="370840">
                <a:tc>
                  <a:txBody>
                    <a:bodyPr/>
                    <a:lstStyle/>
                    <a:p>
                      <a:pPr algn="r" rtl="0" fontAlgn="b"/>
                      <a:r>
                        <a:rPr lang="en-US">
                          <a:solidFill>
                            <a:schemeClr val="bg1"/>
                          </a:solidFill>
                          <a:effectLst/>
                        </a:rPr>
                        <a:t>1</a:t>
                      </a:r>
                    </a:p>
                  </a:txBody>
                  <a:tcPr marL="28347" marR="28347" marT="19050" marB="19050" anchor="b"/>
                </a:tc>
                <a:tc>
                  <a:txBody>
                    <a:bodyPr/>
                    <a:lstStyle/>
                    <a:p>
                      <a:pPr algn="r" rtl="0" fontAlgn="b"/>
                      <a:r>
                        <a:rPr lang="en-US" dirty="0" smtClean="0">
                          <a:solidFill>
                            <a:schemeClr val="bg1"/>
                          </a:solidFill>
                          <a:effectLst/>
                        </a:rPr>
                        <a:t>38.689294</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36.354030</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2</a:t>
                      </a:r>
                    </a:p>
                  </a:txBody>
                  <a:tcPr marL="28347" marR="28347" marT="19050" marB="19050" anchor="b"/>
                </a:tc>
                <a:tc>
                  <a:txBody>
                    <a:bodyPr/>
                    <a:lstStyle/>
                    <a:p>
                      <a:pPr algn="r" rtl="0" fontAlgn="b"/>
                      <a:r>
                        <a:rPr lang="en-US" dirty="0" smtClean="0">
                          <a:solidFill>
                            <a:schemeClr val="bg1"/>
                          </a:solidFill>
                          <a:effectLst/>
                        </a:rPr>
                        <a:t>21.616645</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20.052727</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4</a:t>
                      </a:r>
                    </a:p>
                  </a:txBody>
                  <a:tcPr marL="28347" marR="28347" marT="19050" marB="19050" anchor="b"/>
                </a:tc>
                <a:tc>
                  <a:txBody>
                    <a:bodyPr/>
                    <a:lstStyle/>
                    <a:p>
                      <a:pPr algn="r" rtl="0" fontAlgn="b"/>
                      <a:r>
                        <a:rPr lang="en-US" dirty="0" smtClean="0">
                          <a:solidFill>
                            <a:schemeClr val="bg1"/>
                          </a:solidFill>
                          <a:effectLst/>
                        </a:rPr>
                        <a:t>11.856071</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11.085337</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6</a:t>
                      </a:r>
                    </a:p>
                  </a:txBody>
                  <a:tcPr marL="28347" marR="28347" marT="19050" marB="19050" anchor="b"/>
                </a:tc>
                <a:tc>
                  <a:txBody>
                    <a:bodyPr/>
                    <a:lstStyle/>
                    <a:p>
                      <a:pPr algn="r" rtl="0" fontAlgn="b"/>
                      <a:r>
                        <a:rPr lang="en-US" dirty="0" smtClean="0">
                          <a:solidFill>
                            <a:schemeClr val="bg1"/>
                          </a:solidFill>
                          <a:effectLst/>
                        </a:rPr>
                        <a:t>9.370762</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8.963102</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8</a:t>
                      </a:r>
                    </a:p>
                  </a:txBody>
                  <a:tcPr marL="28347" marR="28347" marT="19050" marB="19050" anchor="b"/>
                </a:tc>
                <a:tc>
                  <a:txBody>
                    <a:bodyPr/>
                    <a:lstStyle/>
                    <a:p>
                      <a:pPr algn="r" rtl="0" fontAlgn="b"/>
                      <a:r>
                        <a:rPr lang="en-US" dirty="0" smtClean="0">
                          <a:solidFill>
                            <a:schemeClr val="bg1"/>
                          </a:solidFill>
                          <a:effectLst/>
                        </a:rPr>
                        <a:t>8.594175</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8.357504</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10</a:t>
                      </a:r>
                    </a:p>
                  </a:txBody>
                  <a:tcPr marL="28347" marR="28347" marT="19050" marB="19050" anchor="b"/>
                </a:tc>
                <a:tc>
                  <a:txBody>
                    <a:bodyPr/>
                    <a:lstStyle/>
                    <a:p>
                      <a:pPr algn="r" rtl="0" fontAlgn="b"/>
                      <a:r>
                        <a:rPr lang="en-US" dirty="0" smtClean="0">
                          <a:solidFill>
                            <a:schemeClr val="bg1"/>
                          </a:solidFill>
                          <a:effectLst/>
                        </a:rPr>
                        <a:t>8.322460</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8.229950</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12</a:t>
                      </a:r>
                    </a:p>
                  </a:txBody>
                  <a:tcPr marL="28347" marR="28347" marT="19050" marB="19050" anchor="b"/>
                </a:tc>
                <a:tc>
                  <a:txBody>
                    <a:bodyPr/>
                    <a:lstStyle/>
                    <a:p>
                      <a:pPr algn="r" rtl="0" fontAlgn="b"/>
                      <a:r>
                        <a:rPr lang="en-US" dirty="0" smtClean="0">
                          <a:solidFill>
                            <a:schemeClr val="bg1"/>
                          </a:solidFill>
                          <a:effectLst/>
                        </a:rPr>
                        <a:t>8.253005</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8.262911</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14</a:t>
                      </a:r>
                    </a:p>
                  </a:txBody>
                  <a:tcPr marL="28347" marR="28347" marT="19050" marB="19050" anchor="b"/>
                </a:tc>
                <a:tc>
                  <a:txBody>
                    <a:bodyPr/>
                    <a:lstStyle/>
                    <a:p>
                      <a:pPr algn="r" rtl="0" fontAlgn="b"/>
                      <a:r>
                        <a:rPr lang="en-US" dirty="0" smtClean="0">
                          <a:solidFill>
                            <a:schemeClr val="bg1"/>
                          </a:solidFill>
                          <a:effectLst/>
                        </a:rPr>
                        <a:t>8.249902</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8.222371</a:t>
                      </a:r>
                      <a:endParaRPr lang="en-US" dirty="0">
                        <a:solidFill>
                          <a:schemeClr val="bg1"/>
                        </a:solidFill>
                        <a:effectLst/>
                      </a:endParaRPr>
                    </a:p>
                  </a:txBody>
                  <a:tcPr marL="28347" marR="28347" marT="19050" marB="19050" anchor="b"/>
                </a:tc>
              </a:tr>
              <a:tr h="370840">
                <a:tc>
                  <a:txBody>
                    <a:bodyPr/>
                    <a:lstStyle/>
                    <a:p>
                      <a:pPr algn="r" rtl="0" fontAlgn="b"/>
                      <a:r>
                        <a:rPr lang="en-US">
                          <a:solidFill>
                            <a:schemeClr val="bg1"/>
                          </a:solidFill>
                          <a:effectLst/>
                        </a:rPr>
                        <a:t>16</a:t>
                      </a:r>
                    </a:p>
                  </a:txBody>
                  <a:tcPr marL="28347" marR="28347" marT="19050" marB="19050" anchor="b"/>
                </a:tc>
                <a:tc>
                  <a:txBody>
                    <a:bodyPr/>
                    <a:lstStyle/>
                    <a:p>
                      <a:pPr algn="r" rtl="0" fontAlgn="b"/>
                      <a:r>
                        <a:rPr lang="en-US" dirty="0" smtClean="0">
                          <a:solidFill>
                            <a:schemeClr val="bg1"/>
                          </a:solidFill>
                          <a:effectLst/>
                        </a:rPr>
                        <a:t>8.253441</a:t>
                      </a:r>
                      <a:endParaRPr lang="en-US" dirty="0">
                        <a:solidFill>
                          <a:schemeClr val="bg1"/>
                        </a:solidFill>
                        <a:effectLst/>
                      </a:endParaRPr>
                    </a:p>
                  </a:txBody>
                  <a:tcPr marL="28347" marR="28347" marT="19050" marB="19050" anchor="b"/>
                </a:tc>
                <a:tc>
                  <a:txBody>
                    <a:bodyPr/>
                    <a:lstStyle/>
                    <a:p>
                      <a:pPr algn="r" rtl="0" fontAlgn="b"/>
                      <a:r>
                        <a:rPr lang="en-US" dirty="0" smtClean="0">
                          <a:solidFill>
                            <a:schemeClr val="bg1"/>
                          </a:solidFill>
                          <a:effectLst/>
                        </a:rPr>
                        <a:t>8.219130</a:t>
                      </a:r>
                      <a:endParaRPr lang="en-US" dirty="0">
                        <a:solidFill>
                          <a:schemeClr val="bg1"/>
                        </a:solidFill>
                        <a:effectLst/>
                      </a:endParaRPr>
                    </a:p>
                  </a:txBody>
                  <a:tcPr marL="28347" marR="28347" marT="19050" marB="19050" anchor="b"/>
                </a:tc>
              </a:tr>
            </a:tbl>
          </a:graphicData>
        </a:graphic>
      </p:graphicFrame>
      <p:sp>
        <p:nvSpPr>
          <p:cNvPr id="7" name="Content Placeholder 6"/>
          <p:cNvSpPr>
            <a:spLocks noGrp="1"/>
          </p:cNvSpPr>
          <p:nvPr>
            <p:ph sz="half" idx="2"/>
          </p:nvPr>
        </p:nvSpPr>
        <p:spPr>
          <a:xfrm>
            <a:off x="5529390" y="1817140"/>
            <a:ext cx="4945062" cy="3693521"/>
          </a:xfrm>
        </p:spPr>
        <p:txBody>
          <a:bodyPr/>
          <a:lstStyle/>
          <a:p>
            <a:r>
              <a:rPr lang="en-US" dirty="0" smtClean="0"/>
              <a:t>OpenACC column uses the same, </a:t>
            </a:r>
            <a:r>
              <a:rPr lang="en-US" i="1" dirty="0" err="1" smtClean="0"/>
              <a:t>acc</a:t>
            </a:r>
            <a:r>
              <a:rPr lang="en-US" i="1" dirty="0" smtClean="0"/>
              <a:t> kernels </a:t>
            </a:r>
            <a:r>
              <a:rPr lang="en-US" dirty="0" smtClean="0"/>
              <a:t>code as the GPU and multicore target.</a:t>
            </a:r>
          </a:p>
          <a:p>
            <a:r>
              <a:rPr lang="en-US" dirty="0" err="1" smtClean="0"/>
              <a:t>OpenMP</a:t>
            </a:r>
            <a:r>
              <a:rPr lang="en-US" dirty="0" smtClean="0"/>
              <a:t> column uses </a:t>
            </a:r>
            <a:r>
              <a:rPr lang="en-US" i="1" dirty="0" err="1" smtClean="0"/>
              <a:t>omp</a:t>
            </a:r>
            <a:r>
              <a:rPr lang="en-US" i="1" dirty="0" smtClean="0"/>
              <a:t> parallel for</a:t>
            </a:r>
            <a:r>
              <a:rPr lang="en-US" dirty="0" smtClean="0"/>
              <a:t> on the outer loop.</a:t>
            </a:r>
          </a:p>
          <a:p>
            <a:r>
              <a:rPr lang="en-US" dirty="0" smtClean="0"/>
              <a:t>Same CPU used for both</a:t>
            </a:r>
            <a:endParaRPr lang="en-US" dirty="0"/>
          </a:p>
        </p:txBody>
      </p:sp>
      <p:sp>
        <p:nvSpPr>
          <p:cNvPr id="8" name="Text Placeholder 7"/>
          <p:cNvSpPr>
            <a:spLocks noGrp="1"/>
          </p:cNvSpPr>
          <p:nvPr>
            <p:ph type="body" sz="quarter" idx="10"/>
          </p:nvPr>
        </p:nvSpPr>
        <p:spPr/>
        <p:txBody>
          <a:bodyPr/>
          <a:lstStyle/>
          <a:p>
            <a:endParaRPr lang="en-US"/>
          </a:p>
        </p:txBody>
      </p:sp>
      <p:sp>
        <p:nvSpPr>
          <p:cNvPr id="6" name="Rectangle 5"/>
          <p:cNvSpPr/>
          <p:nvPr/>
        </p:nvSpPr>
        <p:spPr>
          <a:xfrm>
            <a:off x="518535" y="5781717"/>
            <a:ext cx="9955918" cy="248142"/>
          </a:xfrm>
          <a:prstGeom prst="rect">
            <a:avLst/>
          </a:prstGeom>
          <a:noFill/>
          <a:ln w="25400" cap="flat" cmpd="sng" algn="ctr">
            <a:noFill/>
            <a:prstDash val="solid"/>
          </a:ln>
          <a:effectLst/>
        </p:spPr>
        <p:txBody>
          <a:bodyPr rtlCol="0" anchor="b"/>
          <a:lstStyle/>
          <a:p>
            <a:pPr lvl="0" fontAlgn="auto">
              <a:lnSpc>
                <a:spcPct val="90000"/>
              </a:lnSpc>
              <a:spcBef>
                <a:spcPts val="0"/>
              </a:spcBef>
              <a:spcAft>
                <a:spcPts val="0"/>
              </a:spcAft>
              <a:defRPr/>
            </a:pPr>
            <a:r>
              <a:rPr lang="en-US" sz="800" i="1" kern="0" dirty="0">
                <a:solidFill>
                  <a:schemeClr val="bg2">
                    <a:lumMod val="50000"/>
                  </a:schemeClr>
                </a:solidFill>
                <a:latin typeface="Trebuchet MS"/>
              </a:rPr>
              <a:t>PGI </a:t>
            </a:r>
            <a:r>
              <a:rPr lang="en-US" sz="800" i="1" kern="0" dirty="0" smtClean="0">
                <a:solidFill>
                  <a:schemeClr val="bg2">
                    <a:lumMod val="50000"/>
                  </a:schemeClr>
                </a:solidFill>
                <a:latin typeface="Trebuchet MS"/>
              </a:rPr>
              <a:t>15.10 Compiler (-fast optimization), Intel </a:t>
            </a:r>
            <a:r>
              <a:rPr lang="pt-BR" sz="800" i="1" kern="0" dirty="0">
                <a:solidFill>
                  <a:schemeClr val="bg2">
                    <a:lumMod val="50000"/>
                  </a:schemeClr>
                </a:solidFill>
                <a:latin typeface="Trebuchet MS"/>
              </a:rPr>
              <a:t>Xeon CPU E5-2698 v3 @ 2.30GHz (Haswell)</a:t>
            </a:r>
            <a:endParaRPr lang="en-US" sz="800" i="1" kern="0" dirty="0">
              <a:solidFill>
                <a:schemeClr val="bg2">
                  <a:lumMod val="50000"/>
                </a:schemeClr>
              </a:solidFill>
              <a:latin typeface="Trebuchet MS"/>
            </a:endParaRPr>
          </a:p>
        </p:txBody>
      </p:sp>
    </p:spTree>
    <p:extLst>
      <p:ext uri="{BB962C8B-B14F-4D97-AF65-F5344CB8AC3E}">
        <p14:creationId xmlns:p14="http://schemas.microsoft.com/office/powerpoint/2010/main" val="54323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Multicore &amp; GPU Speed-Up</a:t>
            </a:r>
            <a:endParaRPr lang="en-US" dirty="0"/>
          </a:p>
        </p:txBody>
      </p:sp>
      <p:graphicFrame>
        <p:nvGraphicFramePr>
          <p:cNvPr id="5" name="Chart 4"/>
          <p:cNvGraphicFramePr>
            <a:graphicFrameLocks/>
          </p:cNvGraphicFramePr>
          <p:nvPr>
            <p:extLst/>
          </p:nvPr>
        </p:nvGraphicFramePr>
        <p:xfrm>
          <a:off x="669622" y="891224"/>
          <a:ext cx="9971388" cy="486529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rot="16200000">
            <a:off x="-1369486" y="3378690"/>
            <a:ext cx="3776042" cy="27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ct val="90000"/>
              </a:lnSpc>
            </a:pPr>
            <a:r>
              <a:rPr lang="en-US" sz="1200" dirty="0" smtClean="0">
                <a:solidFill>
                  <a:schemeClr val="bg2">
                    <a:lumMod val="50000"/>
                  </a:schemeClr>
                </a:solidFill>
                <a:latin typeface="Trebuchet MS" panose="020B0603020202020204" pitchFamily="34" charset="0"/>
              </a:rPr>
              <a:t>Speed-Up</a:t>
            </a:r>
            <a:endParaRPr lang="en-US" sz="1200" dirty="0">
              <a:solidFill>
                <a:schemeClr val="bg2">
                  <a:lumMod val="50000"/>
                </a:schemeClr>
              </a:solidFill>
              <a:latin typeface="Trebuchet MS" panose="020B0603020202020204" pitchFamily="34" charset="0"/>
            </a:endParaRPr>
          </a:p>
        </p:txBody>
      </p:sp>
      <p:sp>
        <p:nvSpPr>
          <p:cNvPr id="8" name="Rectangle 7"/>
          <p:cNvSpPr/>
          <p:nvPr/>
        </p:nvSpPr>
        <p:spPr>
          <a:xfrm>
            <a:off x="518535" y="5781717"/>
            <a:ext cx="9955918" cy="248142"/>
          </a:xfrm>
          <a:prstGeom prst="rect">
            <a:avLst/>
          </a:prstGeom>
          <a:noFill/>
          <a:ln w="25400" cap="flat" cmpd="sng" algn="ctr">
            <a:noFill/>
            <a:prstDash val="solid"/>
          </a:ln>
          <a:effectLst/>
        </p:spPr>
        <p:txBody>
          <a:bodyPr rtlCol="0" anchor="b"/>
          <a:lstStyle/>
          <a:p>
            <a:pPr lvl="0" fontAlgn="auto">
              <a:lnSpc>
                <a:spcPct val="90000"/>
              </a:lnSpc>
              <a:spcBef>
                <a:spcPts val="0"/>
              </a:spcBef>
              <a:spcAft>
                <a:spcPts val="0"/>
              </a:spcAft>
              <a:defRPr/>
            </a:pPr>
            <a:r>
              <a:rPr lang="en-US" sz="800" i="1" kern="0" dirty="0">
                <a:solidFill>
                  <a:schemeClr val="bg2">
                    <a:lumMod val="50000"/>
                  </a:schemeClr>
                </a:solidFill>
                <a:latin typeface="Trebuchet MS"/>
              </a:rPr>
              <a:t>PGI 15.9 </a:t>
            </a:r>
            <a:r>
              <a:rPr lang="en-US" sz="800" i="1" kern="0" dirty="0" smtClean="0">
                <a:solidFill>
                  <a:schemeClr val="bg2">
                    <a:lumMod val="50000"/>
                  </a:schemeClr>
                </a:solidFill>
                <a:latin typeface="Trebuchet MS"/>
              </a:rPr>
              <a:t>Compiler</a:t>
            </a:r>
            <a:r>
              <a:rPr lang="en-US" sz="800" i="1" kern="0" dirty="0">
                <a:solidFill>
                  <a:schemeClr val="bg2">
                    <a:lumMod val="50000"/>
                  </a:schemeClr>
                </a:solidFill>
                <a:latin typeface="Trebuchet MS"/>
              </a:rPr>
              <a:t>;</a:t>
            </a:r>
            <a:r>
              <a:rPr lang="en-US" sz="800" i="1" kern="0" dirty="0" smtClean="0">
                <a:solidFill>
                  <a:schemeClr val="bg2">
                    <a:lumMod val="50000"/>
                  </a:schemeClr>
                </a:solidFill>
                <a:latin typeface="Trebuchet MS"/>
              </a:rPr>
              <a:t> NVIDIA Tesla K40 + </a:t>
            </a:r>
            <a:r>
              <a:rPr lang="en-US" sz="800" i="1" kern="0" dirty="0">
                <a:solidFill>
                  <a:schemeClr val="bg2">
                    <a:lumMod val="50000"/>
                  </a:schemeClr>
                </a:solidFill>
                <a:latin typeface="Trebuchet MS"/>
              </a:rPr>
              <a:t>Intel </a:t>
            </a:r>
            <a:r>
              <a:rPr lang="pt-BR" sz="800" i="1" kern="0" dirty="0">
                <a:solidFill>
                  <a:schemeClr val="bg2">
                    <a:lumMod val="50000"/>
                  </a:schemeClr>
                </a:solidFill>
                <a:latin typeface="Trebuchet MS"/>
              </a:rPr>
              <a:t>Xeon CPU E5-2698 v3 @ 2.30GHz (</a:t>
            </a:r>
            <a:r>
              <a:rPr lang="pt-BR" sz="800" i="1" kern="0" dirty="0" smtClean="0">
                <a:solidFill>
                  <a:schemeClr val="bg2">
                    <a:lumMod val="50000"/>
                  </a:schemeClr>
                </a:solidFill>
                <a:latin typeface="Trebuchet MS"/>
              </a:rPr>
              <a:t>Haswell)</a:t>
            </a:r>
            <a:endParaRPr lang="en-US" sz="800" i="1" kern="0" dirty="0">
              <a:solidFill>
                <a:schemeClr val="bg2">
                  <a:lumMod val="50000"/>
                </a:schemeClr>
              </a:solidFill>
              <a:latin typeface="Trebuchet MS"/>
            </a:endParaRPr>
          </a:p>
        </p:txBody>
      </p:sp>
    </p:spTree>
    <p:extLst>
      <p:ext uri="{BB962C8B-B14F-4D97-AF65-F5344CB8AC3E}">
        <p14:creationId xmlns:p14="http://schemas.microsoft.com/office/powerpoint/2010/main" val="209921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dirty="0" smtClean="0">
                <a:solidFill>
                  <a:schemeClr val="tx1"/>
                </a:solidFill>
              </a:rPr>
              <a:t>Agenda</a:t>
            </a:r>
          </a:p>
        </p:txBody>
      </p:sp>
      <p:sp>
        <p:nvSpPr>
          <p:cNvPr id="7" name="TextBox 6"/>
          <p:cNvSpPr txBox="1"/>
          <p:nvPr/>
        </p:nvSpPr>
        <p:spPr>
          <a:xfrm>
            <a:off x="4896464" y="2393605"/>
            <a:ext cx="5751871" cy="13849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spcBef>
                <a:spcPts val="900"/>
              </a:spcBef>
              <a:spcAft>
                <a:spcPts val="900"/>
              </a:spcAft>
            </a:pPr>
            <a:r>
              <a:rPr lang="en-US" sz="2000" dirty="0" smtClean="0">
                <a:solidFill>
                  <a:schemeClr val="bg1"/>
                </a:solidFill>
              </a:rPr>
              <a:t>Review: Lab 3 Solution &amp; Results</a:t>
            </a:r>
          </a:p>
          <a:p>
            <a:pPr>
              <a:lnSpc>
                <a:spcPct val="90000"/>
              </a:lnSpc>
              <a:spcBef>
                <a:spcPts val="900"/>
              </a:spcBef>
              <a:spcAft>
                <a:spcPts val="900"/>
              </a:spcAft>
            </a:pPr>
            <a:r>
              <a:rPr lang="en-US" sz="2000" dirty="0" smtClean="0">
                <a:solidFill>
                  <a:schemeClr val="bg1"/>
                </a:solidFill>
              </a:rPr>
              <a:t>Q&amp;A</a:t>
            </a:r>
          </a:p>
          <a:p>
            <a:pPr>
              <a:lnSpc>
                <a:spcPct val="90000"/>
              </a:lnSpc>
              <a:spcBef>
                <a:spcPts val="900"/>
              </a:spcBef>
              <a:spcAft>
                <a:spcPts val="900"/>
              </a:spcAft>
            </a:pPr>
            <a:r>
              <a:rPr lang="en-US" sz="2000" dirty="0" smtClean="0">
                <a:solidFill>
                  <a:schemeClr val="bg1"/>
                </a:solidFill>
              </a:rPr>
              <a:t>Homework &amp; Next Lecture</a:t>
            </a:r>
          </a:p>
        </p:txBody>
      </p:sp>
    </p:spTree>
    <p:extLst>
      <p:ext uri="{BB962C8B-B14F-4D97-AF65-F5344CB8AC3E}">
        <p14:creationId xmlns:p14="http://schemas.microsoft.com/office/powerpoint/2010/main" val="378871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08" y="1580778"/>
            <a:ext cx="10299192" cy="3194721"/>
          </a:xfrm>
        </p:spPr>
        <p:txBody>
          <a:bodyPr/>
          <a:lstStyle/>
          <a:p>
            <a:r>
              <a:rPr lang="en-US" sz="4000" b="1" dirty="0" smtClean="0"/>
              <a:t>Answered Questions </a:t>
            </a:r>
            <a:r>
              <a:rPr lang="en-US" sz="4000" b="1" dirty="0"/>
              <a:t>and Recordings</a:t>
            </a:r>
            <a:r>
              <a:rPr lang="en-US" dirty="0"/>
              <a:t/>
            </a:r>
            <a:br>
              <a:rPr lang="en-US" dirty="0"/>
            </a:br>
            <a:r>
              <a:rPr lang="en-US" dirty="0"/>
              <a:t>https://</a:t>
            </a:r>
            <a:r>
              <a:rPr lang="en-US" dirty="0" smtClean="0"/>
              <a:t>developer.nvidia.com/openacc-course</a:t>
            </a:r>
            <a:br>
              <a:rPr lang="en-US" dirty="0" smtClean="0"/>
            </a:br>
            <a:r>
              <a:rPr lang="en-US" dirty="0" smtClean="0"/>
              <a:t/>
            </a:r>
            <a:br>
              <a:rPr lang="en-US" dirty="0" smtClean="0"/>
            </a:br>
            <a:r>
              <a:rPr lang="en-US" sz="4000" b="1" dirty="0" smtClean="0"/>
              <a:t>Lab 3: </a:t>
            </a:r>
            <a:r>
              <a:rPr lang="en-US" b="1" dirty="0" smtClean="0"/>
              <a:t/>
            </a:r>
            <a:br>
              <a:rPr lang="en-US" b="1" dirty="0" smtClean="0"/>
            </a:br>
            <a:r>
              <a:rPr lang="en-US" dirty="0" smtClean="0">
                <a:solidFill>
                  <a:schemeClr val="tx1">
                    <a:lumMod val="95000"/>
                  </a:schemeClr>
                </a:solidFill>
              </a:rPr>
              <a:t>http</a:t>
            </a:r>
            <a:r>
              <a:rPr lang="en-US" dirty="0">
                <a:solidFill>
                  <a:schemeClr val="tx1">
                    <a:lumMod val="95000"/>
                  </a:schemeClr>
                </a:solidFill>
              </a:rPr>
              <a:t>://bit.ly/nvoacclab3 </a:t>
            </a:r>
            <a:r>
              <a:rPr lang="en-US" dirty="0" smtClean="0"/>
              <a:t/>
            </a:r>
            <a:br>
              <a:rPr lang="en-US" dirty="0" smtClean="0"/>
            </a:br>
            <a:endParaRPr lang="en-US" dirty="0"/>
          </a:p>
        </p:txBody>
      </p:sp>
    </p:spTree>
    <p:extLst>
      <p:ext uri="{BB962C8B-B14F-4D97-AF65-F5344CB8AC3E}">
        <p14:creationId xmlns:p14="http://schemas.microsoft.com/office/powerpoint/2010/main" val="210262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Results</a:t>
            </a:r>
            <a:endParaRPr lang="en-US" dirty="0"/>
          </a:p>
        </p:txBody>
      </p:sp>
    </p:spTree>
    <p:extLst>
      <p:ext uri="{BB962C8B-B14F-4D97-AF65-F5344CB8AC3E}">
        <p14:creationId xmlns:p14="http://schemas.microsoft.com/office/powerpoint/2010/main" val="191209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custDataLst>
              <p:tags r:id="rId2"/>
            </p:custDataLst>
            <p:extLst/>
          </p:nvPr>
        </p:nvGraphicFramePr>
        <p:xfrm>
          <a:off x="1828800" y="438150"/>
          <a:ext cx="7315200" cy="52959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82859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Data Movement: Copy In Matrix</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void allocate_3d_poission_matrix(matrix &amp;A,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num_rows</a:t>
            </a:r>
            <a:r>
              <a:rPr lang="en-US" sz="1400" b="1" dirty="0">
                <a:latin typeface="Courier New" panose="02070309020205020404" pitchFamily="49" charset="0"/>
                <a:cs typeface="Courier New" panose="02070309020205020404" pitchFamily="49" charset="0"/>
              </a:rPr>
              <a:t>=(N+1)*(N+1)*(N+1);</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nnz</a:t>
            </a:r>
            <a:r>
              <a:rPr lang="en-US" sz="1400" b="1" dirty="0">
                <a:latin typeface="Courier New" panose="02070309020205020404" pitchFamily="49" charset="0"/>
                <a:cs typeface="Courier New" panose="02070309020205020404" pitchFamily="49" charset="0"/>
              </a:rPr>
              <a:t>=27*</a:t>
            </a:r>
            <a:r>
              <a:rPr lang="en-US" sz="1400" b="1" dirty="0" err="1">
                <a:latin typeface="Courier New" panose="02070309020205020404" pitchFamily="49" charset="0"/>
                <a:cs typeface="Courier New" panose="02070309020205020404" pitchFamily="49" charset="0"/>
              </a:rPr>
              <a:t>num_rows</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A.num_rows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num_rows</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A.row_offsets</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unsigned </a:t>
            </a:r>
            <a:r>
              <a:rPr lang="en-US" sz="1400" b="1" dirty="0" err="1">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err="1" smtClean="0">
                <a:solidFill>
                  <a:srgbClr val="FF0000"/>
                </a:solidFill>
                <a:latin typeface="Courier New" panose="02070309020205020404" pitchFamily="49" charset="0"/>
                <a:cs typeface="Courier New" panose="02070309020205020404" pitchFamily="49" charset="0"/>
              </a:rPr>
              <a:t>malloc</a:t>
            </a:r>
            <a:r>
              <a:rPr lang="en-US" sz="1400" b="1" dirty="0">
                <a:latin typeface="Courier New" panose="02070309020205020404" pitchFamily="49" charset="0"/>
                <a:cs typeface="Courier New" panose="02070309020205020404" pitchFamily="49" charset="0"/>
              </a:rPr>
              <a:t>((num_rows+1)*</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A.cols</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malloc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nnz</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A.coefs</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double*)</a:t>
            </a:r>
            <a:r>
              <a:rPr lang="en-US" sz="1400" b="1" dirty="0" err="1">
                <a:solidFill>
                  <a:srgbClr val="FF0000"/>
                </a:solidFill>
                <a:latin typeface="Courier New" panose="02070309020205020404" pitchFamily="49" charset="0"/>
                <a:cs typeface="Courier New" panose="02070309020205020404" pitchFamily="49" charset="0"/>
              </a:rPr>
              <a:t>malloc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nnz</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(double</a:t>
            </a:r>
            <a:r>
              <a:rPr lang="en-US" sz="1400" b="1" dirty="0" smtClean="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400" b="1" dirty="0" smtClean="0">
                <a:latin typeface="Courier New" panose="02070309020205020404" pitchFamily="49" charset="0"/>
                <a:cs typeface="Courier New" panose="02070309020205020404" pitchFamily="49" charset="0"/>
              </a:rPr>
              <a:t>// Initialize Matrix</a:t>
            </a:r>
          </a:p>
          <a:p>
            <a:pPr marL="0" indent="0">
              <a:lnSpc>
                <a:spcPct val="100000"/>
              </a:lnSpc>
              <a:spcBef>
                <a:spcPts val="0"/>
              </a:spcBef>
              <a:spcAft>
                <a:spcPts val="0"/>
              </a:spcAft>
              <a:buNone/>
            </a:pPr>
            <a:endParaRPr lang="en-US" sz="1400" b="1" dirty="0" smtClean="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A.row_offsets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num_rows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nnz</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A.nnz</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nnz</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enter data </a:t>
            </a:r>
            <a:r>
              <a:rPr lang="en-US" sz="1400" b="1" dirty="0" err="1">
                <a:solidFill>
                  <a:schemeClr val="tx2"/>
                </a:solidFill>
                <a:latin typeface="Courier New" panose="02070309020205020404" pitchFamily="49" charset="0"/>
                <a:cs typeface="Courier New" panose="02070309020205020404" pitchFamily="49" charset="0"/>
              </a:rPr>
              <a:t>copyin</a:t>
            </a:r>
            <a:r>
              <a:rPr lang="en-US" sz="1400" b="1" dirty="0">
                <a:solidFill>
                  <a:schemeClr val="tx2"/>
                </a:solidFill>
                <a:latin typeface="Courier New" panose="02070309020205020404" pitchFamily="49" charset="0"/>
                <a:cs typeface="Courier New" panose="02070309020205020404" pitchFamily="49" charset="0"/>
              </a:rPr>
              <a:t>(A)</a:t>
            </a:r>
          </a:p>
          <a:p>
            <a:pPr marL="0" indent="0">
              <a:lnSpc>
                <a:spcPct val="100000"/>
              </a:lnSpc>
              <a:spcBef>
                <a:spcPts val="0"/>
              </a:spcBef>
              <a:spcAft>
                <a:spcPts val="0"/>
              </a:spcAft>
              <a:buNone/>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enter data </a:t>
            </a:r>
            <a:r>
              <a:rPr lang="en-US" sz="1400" b="1" dirty="0" smtClean="0">
                <a:solidFill>
                  <a:schemeClr val="tx2"/>
                </a:solidFill>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err="1" smtClean="0">
                <a:solidFill>
                  <a:schemeClr val="tx2"/>
                </a:solidFill>
                <a:latin typeface="Courier New" panose="02070309020205020404" pitchFamily="49" charset="0"/>
                <a:cs typeface="Courier New" panose="02070309020205020404" pitchFamily="49" charset="0"/>
              </a:rPr>
              <a:t>copyin</a:t>
            </a:r>
            <a:r>
              <a:rPr lang="en-US" sz="1400" b="1" dirty="0" smtClean="0">
                <a:solidFill>
                  <a:schemeClr val="tx2"/>
                </a:solidFill>
                <a:latin typeface="Courier New" panose="02070309020205020404" pitchFamily="49" charset="0"/>
                <a:cs typeface="Courier New" panose="02070309020205020404" pitchFamily="49" charset="0"/>
              </a:rPr>
              <a:t>(</a:t>
            </a:r>
            <a:r>
              <a:rPr lang="en-US" sz="1400" b="1" dirty="0" err="1" smtClean="0">
                <a:solidFill>
                  <a:schemeClr val="tx2"/>
                </a:solidFill>
                <a:latin typeface="Courier New" panose="02070309020205020404" pitchFamily="49" charset="0"/>
                <a:cs typeface="Courier New" panose="02070309020205020404" pitchFamily="49" charset="0"/>
              </a:rPr>
              <a:t>A.row_offsets</a:t>
            </a:r>
            <a:r>
              <a:rPr lang="en-US" sz="1400" b="1" dirty="0">
                <a:solidFill>
                  <a:schemeClr val="tx2"/>
                </a:solidFill>
                <a:latin typeface="Courier New" panose="02070309020205020404" pitchFamily="49" charset="0"/>
                <a:cs typeface="Courier New" panose="02070309020205020404" pitchFamily="49" charset="0"/>
              </a:rPr>
              <a:t>[:num_rows+1],</a:t>
            </a:r>
            <a:r>
              <a:rPr lang="en-US" sz="1400" b="1" dirty="0" err="1">
                <a:solidFill>
                  <a:schemeClr val="tx2"/>
                </a:solidFill>
                <a:latin typeface="Courier New" panose="02070309020205020404" pitchFamily="49" charset="0"/>
                <a:cs typeface="Courier New" panose="02070309020205020404" pitchFamily="49" charset="0"/>
              </a:rPr>
              <a:t>A.cols</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nnz</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A.coefs</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nnz</a:t>
            </a:r>
            <a:r>
              <a:rPr lang="en-US" sz="1400" b="1" dirty="0">
                <a:solidFill>
                  <a:schemeClr val="tx2"/>
                </a:solidFill>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endParaRPr lang="en-US" sz="1400" b="1" dirty="0">
              <a:latin typeface="Courier New" panose="02070309020205020404" pitchFamily="49" charset="0"/>
              <a:cs typeface="Courier New" panose="02070309020205020404" pitchFamily="49" charset="0"/>
            </a:endParaRPr>
          </a:p>
        </p:txBody>
      </p:sp>
      <p:sp>
        <p:nvSpPr>
          <p:cNvPr id="4" name="Content Placeholder 3"/>
          <p:cNvSpPr>
            <a:spLocks noGrp="1"/>
          </p:cNvSpPr>
          <p:nvPr>
            <p:ph type="body" sz="quarter" idx="10"/>
          </p:nvPr>
        </p:nvSpPr>
        <p:spPr/>
        <p:txBody>
          <a:bodyPr/>
          <a:lstStyle/>
          <a:p>
            <a:r>
              <a:rPr lang="en-US" dirty="0" smtClean="0"/>
              <a:t>Add data directives to </a:t>
            </a:r>
            <a:r>
              <a:rPr lang="en-US" dirty="0" err="1" smtClean="0"/>
              <a:t>matrix.h</a:t>
            </a:r>
            <a:endParaRPr lang="en-US" dirty="0" smtClean="0"/>
          </a:p>
        </p:txBody>
      </p:sp>
    </p:spTree>
    <p:extLst>
      <p:ext uri="{BB962C8B-B14F-4D97-AF65-F5344CB8AC3E}">
        <p14:creationId xmlns:p14="http://schemas.microsoft.com/office/powerpoint/2010/main" val="365903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Explicit Data Movement: Vector</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allocate_vector</a:t>
            </a:r>
            <a:r>
              <a:rPr lang="en-US" sz="1400" b="1" dirty="0">
                <a:latin typeface="Courier New" panose="02070309020205020404" pitchFamily="49" charset="0"/>
                <a:cs typeface="Courier New" panose="02070309020205020404" pitchFamily="49" charset="0"/>
              </a:rPr>
              <a:t>(vector &amp;v, 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v.n</a:t>
            </a:r>
            <a:r>
              <a:rPr lang="en-US" sz="1400" b="1" dirty="0">
                <a:latin typeface="Courier New" panose="02070309020205020404" pitchFamily="49" charset="0"/>
                <a:cs typeface="Courier New" panose="02070309020205020404" pitchFamily="49" charset="0"/>
              </a:rPr>
              <a:t>=n;</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v.coefs</a:t>
            </a:r>
            <a:r>
              <a:rPr lang="en-US" sz="1400" b="1" dirty="0">
                <a:latin typeface="Courier New" panose="02070309020205020404" pitchFamily="49" charset="0"/>
                <a:cs typeface="Courier New" panose="02070309020205020404" pitchFamily="49" charset="0"/>
              </a:rPr>
              <a:t>=(double*)</a:t>
            </a:r>
            <a:r>
              <a:rPr lang="en-US" sz="1400" b="1" dirty="0" err="1">
                <a:solidFill>
                  <a:srgbClr val="FF0000"/>
                </a:solidFill>
                <a:latin typeface="Courier New" panose="02070309020205020404" pitchFamily="49" charset="0"/>
                <a:cs typeface="Courier New" panose="02070309020205020404" pitchFamily="49" charset="0"/>
              </a:rPr>
              <a:t>malloc</a:t>
            </a:r>
            <a:r>
              <a:rPr lang="en-US" sz="1400" b="1" dirty="0">
                <a:latin typeface="Courier New" panose="02070309020205020404" pitchFamily="49" charset="0"/>
                <a:cs typeface="Courier New" panose="02070309020205020404" pitchFamily="49" charset="0"/>
              </a:rPr>
              <a:t>(n*</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(double));</a:t>
            </a:r>
          </a:p>
          <a:p>
            <a:pPr>
              <a:lnSpc>
                <a:spcPct val="100000"/>
              </a:lnSpc>
              <a:spcBef>
                <a:spcPts val="0"/>
              </a:spcBef>
              <a:spcAft>
                <a:spcPts val="0"/>
              </a:spcAft>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enter data </a:t>
            </a:r>
            <a:r>
              <a:rPr lang="en-US" sz="1400" b="1" dirty="0" err="1">
                <a:solidFill>
                  <a:schemeClr val="tx2"/>
                </a:solidFill>
                <a:latin typeface="Courier New" panose="02070309020205020404" pitchFamily="49" charset="0"/>
                <a:cs typeface="Courier New" panose="02070309020205020404" pitchFamily="49" charset="0"/>
              </a:rPr>
              <a:t>copyin</a:t>
            </a:r>
            <a:r>
              <a:rPr lang="en-US" sz="1400" b="1" dirty="0">
                <a:solidFill>
                  <a:schemeClr val="tx2"/>
                </a:solidFill>
                <a:latin typeface="Courier New" panose="02070309020205020404" pitchFamily="49" charset="0"/>
                <a:cs typeface="Courier New" panose="02070309020205020404" pitchFamily="49" charset="0"/>
              </a:rPr>
              <a:t>(v)</a:t>
            </a:r>
          </a:p>
          <a:p>
            <a:pPr>
              <a:lnSpc>
                <a:spcPct val="100000"/>
              </a:lnSpc>
              <a:spcBef>
                <a:spcPts val="0"/>
              </a:spcBef>
              <a:spcAft>
                <a:spcPts val="0"/>
              </a:spcAft>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enter data create(</a:t>
            </a:r>
            <a:r>
              <a:rPr lang="en-US" sz="1400" b="1" dirty="0" err="1">
                <a:solidFill>
                  <a:schemeClr val="tx2"/>
                </a:solidFill>
                <a:latin typeface="Courier New" panose="02070309020205020404" pitchFamily="49" charset="0"/>
                <a:cs typeface="Courier New" panose="02070309020205020404" pitchFamily="49" charset="0"/>
              </a:rPr>
              <a:t>v.coefs</a:t>
            </a:r>
            <a:r>
              <a:rPr lang="en-US" sz="1400" b="1" dirty="0">
                <a:solidFill>
                  <a:schemeClr val="tx2"/>
                </a:solidFill>
                <a:latin typeface="Courier New" panose="02070309020205020404" pitchFamily="49" charset="0"/>
                <a:cs typeface="Courier New" panose="02070309020205020404" pitchFamily="49" charset="0"/>
              </a:rPr>
              <a:t>[:n])</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free_vector</a:t>
            </a:r>
            <a:r>
              <a:rPr lang="en-US" sz="1400" b="1" dirty="0">
                <a:latin typeface="Courier New" panose="02070309020205020404" pitchFamily="49" charset="0"/>
                <a:cs typeface="Courier New" panose="02070309020205020404" pitchFamily="49" charset="0"/>
              </a:rPr>
              <a:t>(vector &amp;v) {</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vcoefs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v.coefs</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exit data delete(</a:t>
            </a:r>
            <a:r>
              <a:rPr lang="en-US" sz="1400" b="1" dirty="0" err="1">
                <a:solidFill>
                  <a:schemeClr val="tx2"/>
                </a:solidFill>
                <a:latin typeface="Courier New" panose="02070309020205020404" pitchFamily="49" charset="0"/>
                <a:cs typeface="Courier New" panose="02070309020205020404" pitchFamily="49" charset="0"/>
              </a:rPr>
              <a:t>v.coefs</a:t>
            </a:r>
            <a:r>
              <a:rPr lang="en-US" sz="1400" b="1" dirty="0">
                <a:solidFill>
                  <a:schemeClr val="tx2"/>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exit data delete(v</a:t>
            </a:r>
            <a:r>
              <a:rPr lang="en-US" sz="1400" b="1" dirty="0" smtClean="0">
                <a:solidFill>
                  <a:schemeClr val="tx2"/>
                </a:solidFill>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free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v.coefs</a:t>
            </a:r>
            <a:r>
              <a:rPr lang="en-US" sz="1400" b="1" dirty="0" smtClean="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initialize_vector</a:t>
            </a:r>
            <a:r>
              <a:rPr lang="en-US" sz="1400" b="1" dirty="0">
                <a:latin typeface="Courier New" panose="02070309020205020404" pitchFamily="49" charset="0"/>
                <a:cs typeface="Courier New" panose="02070309020205020404" pitchFamily="49" charset="0"/>
              </a:rPr>
              <a:t>(vector &amp;</a:t>
            </a:r>
            <a:r>
              <a:rPr lang="en-US" sz="1400" b="1" dirty="0" err="1">
                <a:latin typeface="Courier New" panose="02070309020205020404" pitchFamily="49" charset="0"/>
                <a:cs typeface="Courier New" panose="02070309020205020404" pitchFamily="49" charset="0"/>
              </a:rPr>
              <a:t>v,double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val</a:t>
            </a:r>
            <a:r>
              <a:rPr lang="en-US" sz="14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=0;i&lt;</a:t>
            </a:r>
            <a:r>
              <a:rPr lang="en-US" sz="1400" b="1" dirty="0" err="1">
                <a:latin typeface="Courier New" panose="02070309020205020404" pitchFamily="49" charset="0"/>
                <a:cs typeface="Courier New" panose="02070309020205020404" pitchFamily="49" charset="0"/>
              </a:rPr>
              <a:t>v.n;i</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val</a:t>
            </a:r>
            <a:r>
              <a:rPr lang="en-US" sz="1400" b="1"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solidFill>
                  <a:schemeClr val="tx2"/>
                </a:solidFill>
                <a:latin typeface="Courier New" panose="02070309020205020404" pitchFamily="49" charset="0"/>
                <a:cs typeface="Courier New" panose="02070309020205020404" pitchFamily="49" charset="0"/>
              </a:rPr>
              <a:t>#pragma </a:t>
            </a:r>
            <a:r>
              <a:rPr lang="en-US" sz="1400" b="1" dirty="0" err="1">
                <a:solidFill>
                  <a:schemeClr val="tx2"/>
                </a:solidFill>
                <a:latin typeface="Courier New" panose="02070309020205020404" pitchFamily="49" charset="0"/>
                <a:cs typeface="Courier New" panose="02070309020205020404" pitchFamily="49" charset="0"/>
              </a:rPr>
              <a:t>acc</a:t>
            </a:r>
            <a:r>
              <a:rPr lang="en-US" sz="1400" b="1" dirty="0">
                <a:solidFill>
                  <a:schemeClr val="tx2"/>
                </a:solidFill>
                <a:latin typeface="Courier New" panose="02070309020205020404" pitchFamily="49" charset="0"/>
                <a:cs typeface="Courier New" panose="02070309020205020404" pitchFamily="49" charset="0"/>
              </a:rPr>
              <a:t> update device(</a:t>
            </a:r>
            <a:r>
              <a:rPr lang="en-US" sz="1400" b="1" dirty="0" err="1">
                <a:solidFill>
                  <a:schemeClr val="tx2"/>
                </a:solidFill>
                <a:latin typeface="Courier New" panose="02070309020205020404" pitchFamily="49" charset="0"/>
                <a:cs typeface="Courier New" panose="02070309020205020404" pitchFamily="49" charset="0"/>
              </a:rPr>
              <a:t>v.coefs</a:t>
            </a:r>
            <a:r>
              <a:rPr lang="en-US" sz="1400" b="1" dirty="0">
                <a:solidFill>
                  <a:schemeClr val="tx2"/>
                </a:solidFill>
                <a:latin typeface="Courier New" panose="02070309020205020404" pitchFamily="49" charset="0"/>
                <a:cs typeface="Courier New" panose="02070309020205020404" pitchFamily="49" charset="0"/>
              </a:rPr>
              <a:t>[:</a:t>
            </a:r>
            <a:r>
              <a:rPr lang="en-US" sz="1400" b="1" dirty="0" err="1">
                <a:solidFill>
                  <a:schemeClr val="tx2"/>
                </a:solidFill>
                <a:latin typeface="Courier New" panose="02070309020205020404" pitchFamily="49" charset="0"/>
                <a:cs typeface="Courier New" panose="02070309020205020404" pitchFamily="49" charset="0"/>
              </a:rPr>
              <a:t>v.n</a:t>
            </a:r>
            <a:r>
              <a:rPr lang="en-US" sz="1400" b="1" dirty="0">
                <a:solidFill>
                  <a:schemeClr val="tx2"/>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1400" b="1" dirty="0">
                <a:latin typeface="Courier New" panose="02070309020205020404" pitchFamily="49" charset="0"/>
                <a:cs typeface="Courier New" panose="02070309020205020404" pitchFamily="49" charset="0"/>
              </a:rPr>
              <a:t>}</a:t>
            </a:r>
          </a:p>
        </p:txBody>
      </p:sp>
      <p:sp>
        <p:nvSpPr>
          <p:cNvPr id="4" name="Content Placeholder 3"/>
          <p:cNvSpPr>
            <a:spLocks noGrp="1"/>
          </p:cNvSpPr>
          <p:nvPr>
            <p:ph type="body" sz="quarter" idx="10"/>
          </p:nvPr>
        </p:nvSpPr>
        <p:spPr/>
        <p:txBody>
          <a:bodyPr/>
          <a:lstStyle/>
          <a:p>
            <a:r>
              <a:rPr lang="en-US" dirty="0" smtClean="0"/>
              <a:t>Add data directives to </a:t>
            </a:r>
            <a:r>
              <a:rPr lang="en-US" dirty="0" err="1" smtClean="0"/>
              <a:t>vector.h</a:t>
            </a:r>
            <a:endParaRPr lang="en-US" dirty="0" smtClean="0"/>
          </a:p>
        </p:txBody>
      </p:sp>
    </p:spTree>
    <p:extLst>
      <p:ext uri="{BB962C8B-B14F-4D97-AF65-F5344CB8AC3E}">
        <p14:creationId xmlns:p14="http://schemas.microsoft.com/office/powerpoint/2010/main" val="256641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Data Movement: Present Clause</a:t>
            </a:r>
            <a:endParaRPr lang="en-US" dirty="0"/>
          </a:p>
        </p:txBody>
      </p:sp>
      <p:sp>
        <p:nvSpPr>
          <p:cNvPr id="3" name="Content Placeholder 2"/>
          <p:cNvSpPr>
            <a:spLocks noGrp="1"/>
          </p:cNvSpPr>
          <p:nvPr>
            <p:ph sz="half" idx="1"/>
          </p:nvPr>
        </p:nvSpPr>
        <p:spPr>
          <a:xfrm>
            <a:off x="435006" y="2111661"/>
            <a:ext cx="5094384" cy="3693521"/>
          </a:xfrm>
        </p:spPr>
        <p:txBody>
          <a:bodyPr/>
          <a:lstStyle/>
          <a:p>
            <a:pPr marL="0" indent="0">
              <a:lnSpc>
                <a:spcPct val="100000"/>
              </a:lnSpc>
              <a:spcBef>
                <a:spcPts val="0"/>
              </a:spcBef>
              <a:spcAft>
                <a:spcPts val="0"/>
              </a:spcAft>
              <a:buNone/>
            </a:pPr>
            <a:r>
              <a:rPr lang="en-US" sz="1400" b="1" dirty="0">
                <a:solidFill>
                  <a:schemeClr val="tx2">
                    <a:lumMod val="50000"/>
                  </a:schemeClr>
                </a:solidFill>
                <a:latin typeface="Courier New" panose="02070309020205020404" pitchFamily="49" charset="0"/>
                <a:cs typeface="Courier New" panose="02070309020205020404" pitchFamily="49" charset="0"/>
              </a:rPr>
              <a:t>#pragma </a:t>
            </a:r>
            <a:r>
              <a:rPr lang="en-US" sz="1400" b="1" dirty="0" err="1">
                <a:solidFill>
                  <a:schemeClr val="tx2">
                    <a:lumMod val="50000"/>
                  </a:schemeClr>
                </a:solidFill>
                <a:latin typeface="Courier New" panose="02070309020205020404" pitchFamily="49" charset="0"/>
                <a:cs typeface="Courier New" panose="02070309020205020404" pitchFamily="49" charset="0"/>
              </a:rPr>
              <a:t>acc</a:t>
            </a:r>
            <a:r>
              <a:rPr lang="en-US" sz="1400" b="1" dirty="0">
                <a:solidFill>
                  <a:schemeClr val="tx2">
                    <a:lumMod val="50000"/>
                  </a:schemeClr>
                </a:solidFill>
                <a:latin typeface="Courier New" panose="02070309020205020404" pitchFamily="49" charset="0"/>
                <a:cs typeface="Courier New" panose="02070309020205020404" pitchFamily="49" charset="0"/>
              </a:rPr>
              <a:t> kernels </a:t>
            </a:r>
            <a:r>
              <a:rPr lang="en-US" sz="1400" b="1" dirty="0">
                <a:solidFill>
                  <a:schemeClr val="tx2"/>
                </a:solidFill>
                <a:latin typeface="Courier New" panose="02070309020205020404" pitchFamily="49" charset="0"/>
                <a:cs typeface="Courier New" panose="02070309020205020404" pitchFamily="49" charset="0"/>
              </a:rPr>
              <a:t>present(</a:t>
            </a:r>
            <a:r>
              <a:rPr lang="en-US" sz="1400" b="1" dirty="0" err="1">
                <a:solidFill>
                  <a:schemeClr val="tx2"/>
                </a:solidFill>
                <a:latin typeface="Courier New" panose="02070309020205020404" pitchFamily="49" charset="0"/>
                <a:cs typeface="Courier New" panose="02070309020205020404" pitchFamily="49" charset="0"/>
              </a:rPr>
              <a:t>row_offsets,cols,Acoefs,xcoefs,ycoefs</a:t>
            </a:r>
            <a:r>
              <a:rPr lang="en-US" sz="1400" b="1" dirty="0">
                <a:solidFill>
                  <a:schemeClr val="tx2"/>
                </a:solidFill>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solidFill>
                  <a:schemeClr val="tx2">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smtClean="0">
                <a:latin typeface="Courier New" panose="02070309020205020404" pitchFamily="49" charset="0"/>
                <a:cs typeface="Courier New" panose="02070309020205020404" pitchFamily="49" charset="0"/>
              </a:rPr>
              <a:t>    for(</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=0;i&lt;</a:t>
            </a:r>
            <a:r>
              <a:rPr lang="en-US" sz="1400" b="1" dirty="0" err="1">
                <a:latin typeface="Courier New" panose="02070309020205020404" pitchFamily="49" charset="0"/>
                <a:cs typeface="Courier New" panose="02070309020205020404" pitchFamily="49" charset="0"/>
              </a:rPr>
              <a:t>num_rows;i</a:t>
            </a: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double sum=0;</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row_start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row_end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row_offsets</a:t>
            </a:r>
            <a:r>
              <a:rPr lang="en-US" sz="1400" b="1" dirty="0">
                <a:latin typeface="Courier New" panose="02070309020205020404" pitchFamily="49" charset="0"/>
                <a:cs typeface="Courier New" panose="02070309020205020404" pitchFamily="49" charset="0"/>
              </a:rPr>
              <a:t>[i+1</a:t>
            </a:r>
            <a:r>
              <a:rPr lang="en-US" sz="1400" b="1" dirty="0" smtClean="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j=</a:t>
            </a:r>
            <a:r>
              <a:rPr lang="en-US" sz="1400" b="1" dirty="0" err="1">
                <a:latin typeface="Courier New" panose="02070309020205020404" pitchFamily="49" charset="0"/>
                <a:cs typeface="Courier New" panose="02070309020205020404" pitchFamily="49" charset="0"/>
              </a:rPr>
              <a:t>row_start;j</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row_end;j</a:t>
            </a: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unsigned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=cols[j];</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Acoefs</a:t>
            </a:r>
            <a:r>
              <a:rPr lang="en-US" sz="1400" b="1" dirty="0">
                <a:latin typeface="Courier New" panose="02070309020205020404" pitchFamily="49" charset="0"/>
                <a:cs typeface="Courier New" panose="02070309020205020404" pitchFamily="49" charset="0"/>
              </a:rPr>
              <a:t>[j];</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double </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Acol</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sum+=</a:t>
            </a:r>
            <a:r>
              <a:rPr lang="en-US" sz="1400" b="1" dirty="0" err="1">
                <a:latin typeface="Courier New" panose="02070309020205020404" pitchFamily="49" charset="0"/>
                <a:cs typeface="Courier New" panose="02070309020205020404" pitchFamily="49" charset="0"/>
              </a:rPr>
              <a:t>Acoef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xcoef</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ycoefs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]=sum;</a:t>
            </a:r>
          </a:p>
          <a:p>
            <a:pPr marL="0" indent="0">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400" b="1" dirty="0">
                <a:solidFill>
                  <a:schemeClr val="tx2">
                    <a:lumMod val="50000"/>
                  </a:schemeClr>
                </a:solidFill>
                <a:latin typeface="Courier New" panose="02070309020205020404" pitchFamily="49" charset="0"/>
                <a:cs typeface="Courier New" panose="02070309020205020404" pitchFamily="49" charset="0"/>
              </a:rPr>
              <a:t>  }</a:t>
            </a:r>
          </a:p>
          <a:p>
            <a:pPr>
              <a:lnSpc>
                <a:spcPct val="100000"/>
              </a:lnSpc>
              <a:spcBef>
                <a:spcPts val="0"/>
              </a:spcBef>
              <a:spcAft>
                <a:spcPts val="0"/>
              </a:spcAft>
            </a:pPr>
            <a:endParaRPr lang="en-US" sz="1400"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half" idx="2"/>
          </p:nvPr>
        </p:nvSpPr>
        <p:spPr>
          <a:xfrm>
            <a:off x="5521911" y="2111661"/>
            <a:ext cx="4952541" cy="3693521"/>
          </a:xfrm>
        </p:spPr>
        <p:txBody>
          <a:bodyPr/>
          <a:lstStyle/>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#pragma </a:t>
            </a:r>
            <a:r>
              <a:rPr lang="en-US" sz="1400" b="1" dirty="0" err="1">
                <a:solidFill>
                  <a:srgbClr val="76B900">
                    <a:lumMod val="50000"/>
                  </a:srgbClr>
                </a:solidFill>
                <a:latin typeface="Courier New" panose="02070309020205020404" pitchFamily="49" charset="0"/>
                <a:cs typeface="Courier New" panose="02070309020205020404" pitchFamily="49" charset="0"/>
              </a:rPr>
              <a:t>acc</a:t>
            </a:r>
            <a:r>
              <a:rPr lang="en-US" sz="1400" b="1" dirty="0">
                <a:solidFill>
                  <a:srgbClr val="76B900">
                    <a:lumMod val="50000"/>
                  </a:srgbClr>
                </a:solidFill>
                <a:latin typeface="Courier New" panose="02070309020205020404" pitchFamily="49" charset="0"/>
                <a:cs typeface="Courier New" panose="02070309020205020404" pitchFamily="49" charset="0"/>
              </a:rPr>
              <a:t> kernels</a:t>
            </a:r>
            <a:r>
              <a:rPr lang="en-US" sz="1400" b="1" dirty="0">
                <a:solidFill>
                  <a:schemeClr val="tx2"/>
                </a:solidFill>
                <a:latin typeface="Courier New" panose="02070309020205020404" pitchFamily="49" charset="0"/>
                <a:cs typeface="Courier New" panose="02070309020205020404" pitchFamily="49" charset="0"/>
              </a:rPr>
              <a:t> present(</a:t>
            </a:r>
            <a:r>
              <a:rPr lang="en-US" sz="1400" b="1" dirty="0" err="1">
                <a:solidFill>
                  <a:schemeClr val="tx2"/>
                </a:solidFill>
                <a:latin typeface="Courier New" panose="02070309020205020404" pitchFamily="49" charset="0"/>
                <a:cs typeface="Courier New" panose="02070309020205020404" pitchFamily="49" charset="0"/>
              </a:rPr>
              <a:t>xcoefs,ycoefs</a:t>
            </a:r>
            <a:r>
              <a:rPr lang="en-US" sz="1400" b="1" dirty="0">
                <a:solidFill>
                  <a:schemeClr val="tx2"/>
                </a:solidFill>
                <a:latin typeface="Courier New" panose="02070309020205020404" pitchFamily="49" charset="0"/>
                <a:cs typeface="Courier New" panose="02070309020205020404" pitchFamily="49" charset="0"/>
              </a:rPr>
              <a:t>)</a:t>
            </a:r>
          </a:p>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=0;i&lt;</a:t>
            </a:r>
            <a:r>
              <a:rPr lang="en-US" sz="1400" b="1" dirty="0" err="1">
                <a:latin typeface="Courier New" panose="02070309020205020404" pitchFamily="49" charset="0"/>
                <a:cs typeface="Courier New" panose="02070309020205020404" pitchFamily="49" charset="0"/>
              </a:rPr>
              <a:t>n;i</a:t>
            </a:r>
            <a:r>
              <a:rPr lang="en-US" sz="1400" b="1" dirty="0">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sum+=</a:t>
            </a:r>
            <a:r>
              <a:rPr lang="en-US" sz="1400" b="1" dirty="0" err="1">
                <a:latin typeface="Courier New" panose="02070309020205020404" pitchFamily="49" charset="0"/>
                <a:cs typeface="Courier New" panose="02070309020205020404" pitchFamily="49" charset="0"/>
              </a:rPr>
              <a:t>xcoefs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ycoefs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  </a:t>
            </a:r>
            <a:r>
              <a:rPr lang="en-US" sz="1400" b="1" dirty="0" smtClean="0">
                <a:solidFill>
                  <a:srgbClr val="76B900">
                    <a:lumMod val="50000"/>
                  </a:srgbClr>
                </a:solidFill>
                <a:latin typeface="Courier New" panose="02070309020205020404" pitchFamily="49" charset="0"/>
                <a:cs typeface="Courier New" panose="02070309020205020404" pitchFamily="49" charset="0"/>
              </a:rPr>
              <a:t>}</a:t>
            </a:r>
          </a:p>
          <a:p>
            <a:pPr marL="0" lvl="0" indent="0">
              <a:lnSpc>
                <a:spcPct val="100000"/>
              </a:lnSpc>
              <a:spcBef>
                <a:spcPts val="0"/>
              </a:spcBef>
              <a:spcAft>
                <a:spcPts val="0"/>
              </a:spcAft>
              <a:buClr>
                <a:srgbClr val="B3B3B3"/>
              </a:buClr>
              <a:buNone/>
            </a:pPr>
            <a:endParaRPr lang="en-US" sz="1400" b="1" dirty="0">
              <a:solidFill>
                <a:srgbClr val="76B900">
                  <a:lumMod val="50000"/>
                </a:srgbClr>
              </a:solidFill>
              <a:latin typeface="Courier New" panose="02070309020205020404" pitchFamily="49" charset="0"/>
              <a:cs typeface="Courier New" panose="02070309020205020404" pitchFamily="49" charset="0"/>
            </a:endParaRPr>
          </a:p>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#pragma </a:t>
            </a:r>
            <a:r>
              <a:rPr lang="en-US" sz="1400" b="1" dirty="0" err="1">
                <a:solidFill>
                  <a:srgbClr val="76B900">
                    <a:lumMod val="50000"/>
                  </a:srgbClr>
                </a:solidFill>
                <a:latin typeface="Courier New" panose="02070309020205020404" pitchFamily="49" charset="0"/>
                <a:cs typeface="Courier New" panose="02070309020205020404" pitchFamily="49" charset="0"/>
              </a:rPr>
              <a:t>acc</a:t>
            </a:r>
            <a:r>
              <a:rPr lang="en-US" sz="1400" b="1" dirty="0">
                <a:solidFill>
                  <a:srgbClr val="76B900">
                    <a:lumMod val="50000"/>
                  </a:srgbClr>
                </a:solidFill>
                <a:latin typeface="Courier New" panose="02070309020205020404" pitchFamily="49" charset="0"/>
                <a:cs typeface="Courier New" panose="02070309020205020404" pitchFamily="49" charset="0"/>
              </a:rPr>
              <a:t> kernels </a:t>
            </a:r>
            <a:r>
              <a:rPr lang="en-US" sz="1400" b="1" dirty="0">
                <a:solidFill>
                  <a:schemeClr val="tx2"/>
                </a:solidFill>
                <a:latin typeface="Courier New" panose="02070309020205020404" pitchFamily="49" charset="0"/>
                <a:cs typeface="Courier New" panose="02070309020205020404" pitchFamily="49" charset="0"/>
              </a:rPr>
              <a:t>present(</a:t>
            </a:r>
            <a:r>
              <a:rPr lang="en-US" sz="1400" b="1" dirty="0" err="1">
                <a:solidFill>
                  <a:schemeClr val="tx2"/>
                </a:solidFill>
                <a:latin typeface="Courier New" panose="02070309020205020404" pitchFamily="49" charset="0"/>
                <a:cs typeface="Courier New" panose="02070309020205020404" pitchFamily="49" charset="0"/>
              </a:rPr>
              <a:t>xcoefs,ycoefs,wcoefs</a:t>
            </a:r>
            <a:r>
              <a:rPr lang="en-US" sz="1400" b="1" dirty="0">
                <a:solidFill>
                  <a:schemeClr val="tx2"/>
                </a:solidFill>
                <a:latin typeface="Courier New" panose="02070309020205020404" pitchFamily="49" charset="0"/>
                <a:cs typeface="Courier New" panose="02070309020205020404" pitchFamily="49" charset="0"/>
              </a:rPr>
              <a:t>)</a:t>
            </a:r>
          </a:p>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for(</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=0;i&lt;</a:t>
            </a:r>
            <a:r>
              <a:rPr lang="en-US" sz="1400" b="1" dirty="0" err="1">
                <a:latin typeface="Courier New" panose="02070309020205020404" pitchFamily="49" charset="0"/>
                <a:cs typeface="Courier New" panose="02070309020205020404" pitchFamily="49" charset="0"/>
              </a:rPr>
              <a:t>n;i</a:t>
            </a:r>
            <a:r>
              <a:rPr lang="en-US" sz="1400" b="1" dirty="0">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wcoefs</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 = </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alpha*</a:t>
            </a:r>
            <a:r>
              <a:rPr lang="en-US" sz="1400" b="1" dirty="0" err="1" smtClean="0">
                <a:latin typeface="Courier New" panose="02070309020205020404" pitchFamily="49" charset="0"/>
                <a:cs typeface="Courier New" panose="02070309020205020404" pitchFamily="49" charset="0"/>
              </a:rPr>
              <a:t>xcoefs</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]+beta*</a:t>
            </a:r>
            <a:r>
              <a:rPr lang="en-US" sz="1400" b="1" dirty="0" err="1">
                <a:latin typeface="Courier New" panose="02070309020205020404" pitchFamily="49" charset="0"/>
                <a:cs typeface="Courier New" panose="02070309020205020404" pitchFamily="49" charset="0"/>
              </a:rPr>
              <a:t>ycoefs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lvl="0" indent="0">
              <a:lnSpc>
                <a:spcPct val="100000"/>
              </a:lnSpc>
              <a:spcBef>
                <a:spcPts val="0"/>
              </a:spcBef>
              <a:spcAft>
                <a:spcPts val="0"/>
              </a:spcAft>
              <a:buClr>
                <a:srgbClr val="B3B3B3"/>
              </a:buClr>
              <a:buNone/>
            </a:pPr>
            <a:r>
              <a:rPr lang="en-US" sz="1400" b="1" dirty="0">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r>
              <a:rPr lang="en-US" sz="1400" b="1" dirty="0">
                <a:solidFill>
                  <a:srgbClr val="76B900">
                    <a:lumMod val="50000"/>
                  </a:srgbClr>
                </a:solidFill>
                <a:latin typeface="Courier New" panose="02070309020205020404" pitchFamily="49" charset="0"/>
                <a:cs typeface="Courier New" panose="02070309020205020404" pitchFamily="49" charset="0"/>
              </a:rPr>
              <a:t>  }</a:t>
            </a:r>
          </a:p>
          <a:p>
            <a:pPr marL="0" lvl="0" indent="0">
              <a:lnSpc>
                <a:spcPct val="100000"/>
              </a:lnSpc>
              <a:spcBef>
                <a:spcPts val="0"/>
              </a:spcBef>
              <a:spcAft>
                <a:spcPts val="0"/>
              </a:spcAft>
              <a:buClr>
                <a:srgbClr val="B3B3B3"/>
              </a:buClr>
              <a:buNone/>
            </a:pPr>
            <a:endParaRPr lang="en-US" sz="1400" b="1" dirty="0">
              <a:solidFill>
                <a:srgbClr val="76B900">
                  <a:lumMod val="50000"/>
                </a:srgbClr>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endParaRPr lang="en-US" dirty="0"/>
          </a:p>
        </p:txBody>
      </p:sp>
      <p:sp>
        <p:nvSpPr>
          <p:cNvPr id="4" name="Content Placeholder 3"/>
          <p:cNvSpPr>
            <a:spLocks noGrp="1"/>
          </p:cNvSpPr>
          <p:nvPr>
            <p:ph type="body" sz="quarter" idx="10"/>
          </p:nvPr>
        </p:nvSpPr>
        <p:spPr/>
        <p:txBody>
          <a:bodyPr/>
          <a:lstStyle/>
          <a:p>
            <a:r>
              <a:rPr lang="en-US" dirty="0" smtClean="0"/>
              <a:t>Add present to all kernels/parallel regions</a:t>
            </a:r>
          </a:p>
        </p:txBody>
      </p:sp>
    </p:spTree>
    <p:extLst>
      <p:ext uri="{BB962C8B-B14F-4D97-AF65-F5344CB8AC3E}">
        <p14:creationId xmlns:p14="http://schemas.microsoft.com/office/powerpoint/2010/main" val="116270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PERSISTENCEDATA" val="MMPROD_UIPERSISTENCEDATA"/>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DQoNCk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dWl0ZXh0IG5hbWU9IkNPVVJTRV9TVEFUVVMiIHZhbHVlPSJTdGF0dXQgZHUgbW9kdWxlIi8+DQoJCTx1aXRleHQgbmFtZT0iUEFTU0VEX1NUUklORyIgdmFsdWU9IlLDqXVzc2kiLz4NCgkJPHVpdGV4dCBuYW1lPSJGQUlMRURfU1RSSU5HIiB2YWx1ZT0iRWNob3XDqS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jgrkiLz4NCgkJPHVpdGV4dCBuYW1lPSJQQVNTRURfU1RSSU5HIiB2YWx1ZT0i5ZCI5qC8Ii8+DQoJCTx1aXRleHQgbmFtZT0iRkFJTEVEX1NUUklORyIgdmFsdWU9IuS4jeWQiOagv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DQoJCTx1aXRleHQgbmFtZT0iUEFTU0VEX1NUUklORyIgdmFsdWU9Iu2VqeqyqSIvPg0KCQk8dWl0ZXh0IG5hbWU9IkZBSUxFRF9TVFJJTkciIHZhbHVlPSLrtojtlanqsqk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dWl0ZXh0IG5hbWU9IkNPVVJTRV9TVEFUVVMiIHZhbHVlPSJFc3RhZG8gZGUgbW9kdWxvIi8+DQoJCTx1aXRleHQgbmFtZT0iUEFTU0VEX1NUUklORyIgdmFsdWU9IkFwcm9iYWRvIi8+DQoJCTx1aXRleHQgbmFtZT0iRkFJTEVEX1NUUklORyIgdmFsdWU9IlN1c3BlbnNv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0.0&quot;&gt;&lt;object type=&quot;1&quot; unique_id=&quot;10001&quot;&gt;&lt;property id=&quot;20141&quot; value=&quot;Lecture 1 White_jl&quot;/&gt;&lt;object type=&quot;2&quot; unique_id=&quot;10836&quot;&gt;&lt;object type=&quot;3&quot; unique_id=&quot;11523&quot;&gt;&lt;property id=&quot;20148&quot; value=&quot;5&quot;/&gt;&lt;property id=&quot;20300&quot; value=&quot;Slide 1 - &amp;quot;OpenACC Course&amp;quot;&quot;/&gt;&lt;property id=&quot;20307&quot; value=&quot;761&quot;/&gt;&lt;property id=&quot;20309&quot; value=&quot;-1&quot;/&gt;&lt;/object&gt;&lt;object type=&quot;3&quot; unique_id=&quot;22277&quot;&gt;&lt;property id=&quot;20148&quot; value=&quot;5&quot;/&gt;&lt;property id=&quot;20300&quot; value=&quot;Slide 2&quot;/&gt;&lt;property id=&quot;20307&quot; value=&quot;862&quot;/&gt;&lt;/object&gt;&lt;object type=&quot;3&quot; unique_id=&quot;22278&quot;&gt;&lt;property id=&quot;20148&quot; value=&quot;5&quot;/&gt;&lt;property id=&quot;20300&quot; value=&quot;Slide 3&quot;/&gt;&lt;property id=&quot;20307&quot; value=&quot;863&quot;/&gt;&lt;/object&gt;&lt;object type=&quot;3&quot; unique_id=&quot;22279&quot;&gt;&lt;property id=&quot;20148&quot; value=&quot;5&quot;/&gt;&lt;property id=&quot;20300&quot; value=&quot;Slide 4 - &amp;quot;Answered Questions and Recordings https://developer.nvidia.com/openacc-course  Lab 3:  http://bit.ly/nvoacclab3  &amp;quot;&quot;/&gt;&lt;property id=&quot;20307&quot; value=&quot;860&quot;/&gt;&lt;/object&gt;&lt;object type=&quot;3&quot; unique_id=&quot;22280&quot;&gt;&lt;property id=&quot;20148&quot; value=&quot;5&quot;/&gt;&lt;property id=&quot;20300&quot; value=&quot;Slide 5 - &amp;quot;Lab 3 Results&amp;quot;&quot;/&gt;&lt;property id=&quot;20307&quot; value=&quot;864&quot;/&gt;&lt;/object&gt;&lt;object type=&quot;3&quot; unique_id=&quot;22281&quot;&gt;&lt;property id=&quot;20148&quot; value=&quot;5&quot;/&gt;&lt;property id=&quot;20300&quot; value=&quot;Slide 6&quot;/&gt;&lt;property id=&quot;20307&quot; value=&quot;865&quot;/&gt;&lt;/object&gt;&lt;object type=&quot;3&quot; unique_id=&quot;22282&quot;&gt;&lt;property id=&quot;20148&quot; value=&quot;5&quot;/&gt;&lt;property id=&quot;20300&quot; value=&quot;Slide 7 - &amp;quot;Explicit Data Movement: Copy In Matrix&amp;quot;&quot;/&gt;&lt;property id=&quot;20307&quot; value=&quot;866&quot;/&gt;&lt;/object&gt;&lt;object type=&quot;3&quot; unique_id=&quot;22283&quot;&gt;&lt;property id=&quot;20148&quot; value=&quot;5&quot;/&gt;&lt;property id=&quot;20300&quot; value=&quot;Slide 8 - &amp;quot;Explicit Data Movement: Vector&amp;quot;&quot;/&gt;&lt;property id=&quot;20307&quot; value=&quot;867&quot;/&gt;&lt;/object&gt;&lt;object type=&quot;3&quot; unique_id=&quot;22284&quot;&gt;&lt;property id=&quot;20148&quot; value=&quot;5&quot;/&gt;&lt;property id=&quot;20300&quot; value=&quot;Slide 9 - &amp;quot;Explicit Data Movement: Present Clause&amp;quot;&quot;/&gt;&lt;property id=&quot;20307&quot; value=&quot;868&quot;/&gt;&lt;/object&gt;&lt;object type=&quot;3&quot; unique_id=&quot;22285&quot;&gt;&lt;property id=&quot;20148&quot; value=&quot;5&quot;/&gt;&lt;property id=&quot;20300&quot; value=&quot;Slide 10 - &amp;quot;Optimize: Optimize Vector &amp;amp; Worker Loops&amp;quot;&quot;/&gt;&lt;property id=&quot;20307&quot; value=&quot;869&quot;/&gt;&lt;/object&gt;&lt;object type=&quot;3&quot; unique_id=&quot;22286&quot;&gt;&lt;property id=&quot;20148&quot; value=&quot;5&quot;/&gt;&lt;property id=&quot;20300&quot; value=&quot;Slide 11 - &amp;quot;Optimize: Optimize Vector &amp;amp; Worker Loops&amp;quot;&quot;/&gt;&lt;property id=&quot;20307&quot; value=&quot;870&quot;/&gt;&lt;/object&gt;&lt;object type=&quot;3&quot; unique_id=&quot;22287&quot;&gt;&lt;property id=&quot;20148&quot; value=&quot;5&quot;/&gt;&lt;property id=&quot;20300&quot; value=&quot;Slide 12 - &amp;quot;Lab 2 and 3 Speed-up&amp;quot;&quot;/&gt;&lt;property id=&quot;20307&quot; value=&quot;871&quot;/&gt;&lt;/object&gt;&lt;object type=&quot;3&quot; unique_id=&quot;22288&quot;&gt;&lt;property id=&quot;20148&quot; value=&quot;5&quot;/&gt;&lt;property id=&quot;20300&quot; value=&quot;Slide 13 - &amp;quot;OpenACC Multicore Speed-up&amp;quot;&quot;/&gt;&lt;property id=&quot;20307&quot; value=&quot;872&quot;/&gt;&lt;/object&gt;&lt;object type=&quot;3&quot; unique_id=&quot;22289&quot;&gt;&lt;property id=&quot;20148&quot; value=&quot;5&quot;/&gt;&lt;property id=&quot;20300&quot; value=&quot;Slide 14 - &amp;quot;OpenACC Multicore Speed-up&amp;quot;&quot;/&gt;&lt;property id=&quot;20307&quot; value=&quot;873&quot;/&gt;&lt;/object&gt;&lt;object type=&quot;3&quot; unique_id=&quot;22290&quot;&gt;&lt;property id=&quot;20148&quot; value=&quot;5&quot;/&gt;&lt;property id=&quot;20300&quot; value=&quot;Slide 15 - &amp;quot;OpenACC Multi-core Speed-up&amp;quot;&quot;/&gt;&lt;property id=&quot;20307&quot; value=&quot;874&quot;/&gt;&lt;/object&gt;&lt;object type=&quot;3&quot; unique_id=&quot;22291&quot;&gt;&lt;property id=&quot;20148&quot; value=&quot;5&quot;/&gt;&lt;property id=&quot;20300&quot; value=&quot;Slide 16 - &amp;quot;Q&amp;amp;A&amp;quot;&quot;/&gt;&lt;property id=&quot;20307&quot; value=&quot;875&quot;/&gt;&lt;/object&gt;&lt;object type=&quot;3&quot; unique_id=&quot;22292&quot;&gt;&lt;property id=&quot;20148&quot; value=&quot;5&quot;/&gt;&lt;property id=&quot;20300&quot; value=&quot;Slide 17 - &amp;quot;Questions from the last class&amp;quot;&quot;/&gt;&lt;property id=&quot;20307&quot; value=&quot;876&quot;/&gt;&lt;/object&gt;&lt;object type=&quot;3&quot; unique_id=&quot;22293&quot;&gt;&lt;property id=&quot;20148&quot; value=&quot;5&quot;/&gt;&lt;property id=&quot;20300&quot; value=&quot;Slide 18 - &amp;quot;Next Steps &amp;amp; Homework&amp;quot;&quot;/&gt;&lt;property id=&quot;20307&quot; value=&quot;877&quot;/&gt;&lt;/object&gt;&lt;object type=&quot;3&quot; unique_id=&quot;22294&quot;&gt;&lt;property id=&quot;20148&quot; value=&quot;5&quot;/&gt;&lt;property id=&quot;20300&quot; value=&quot;Slide 19 - &amp;quot;Homework Reminder&amp;quot;&quot;/&gt;&lt;property id=&quot;20307&quot; value=&quot;878&quot;/&gt;&lt;/object&gt;&lt;object type=&quot;3&quot; unique_id=&quot;22295&quot;&gt;&lt;property id=&quot;20148&quot; value=&quot;5&quot;/&gt;&lt;property id=&quot;20300&quot; value=&quot;Slide 20&quot;/&gt;&lt;property id=&quot;20307&quot; value=&quot;879&quot;/&gt;&lt;/object&gt;&lt;object type=&quot;3&quot; unique_id=&quot;22296&quot;&gt;&lt;property id=&quot;20148&quot; value=&quot;5&quot;/&gt;&lt;property id=&quot;20300&quot; value=&quot;Slide 21 - &amp;quot;OpenACC Kernels Matvec&amp;quot;&quot;/&gt;&lt;property id=&quot;20307&quot; value=&quot;880&quot;/&gt;&lt;/object&gt;&lt;object type=&quot;3&quot; unique_id=&quot;22297&quot;&gt;&lt;property id=&quot;20148&quot; value=&quot;5&quot;/&gt;&lt;property id=&quot;20300&quot; value=&quot;Slide 22 - &amp;quot;OpenACC and OpenMP&amp;quot;&quot;/&gt;&lt;property id=&quot;20307&quot; value=&quot;881&quot;/&gt;&lt;/object&gt;&lt;object type=&quot;3&quot; unique_id=&quot;22298&quot;&gt;&lt;property id=&quot;20148&quot; value=&quot;5&quot;/&gt;&lt;property id=&quot;20300&quot; value=&quot;Slide 23 - &amp;quot;Multicore &amp;amp; GPU Speed-Up&amp;quot;&quot;/&gt;&lt;property id=&quot;20307&quot; value=&quot;882&quot;/&gt;&lt;/object&gt;&lt;/object&gt;&lt;object type=&quot;8&quot; unique_id=&quot;10900&quot;&gt;&lt;/object&gt;&lt;object type=&quot;4&quot; unique_id=&quot;22274&quot;&gt;&lt;/object&gt;&lt;object type=&quot;10&quot; unique_id=&quot;22275&quot;&gt;&lt;object type=&quot;11&quot; unique_id=&quot;22276&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AUTOSHAPE_INFO" val="&lt;ThreeDShapeInfo&gt;&lt;uuid val=&quot;{1820B776-FA4C-4FA2-970F-94AA646FF2B7}&quot;/&gt;&lt;isInvalidForFieldText val=&quot;0&quot;/&gt;&lt;Image&gt;&lt;filename val=&quot;C:\Users\jlarkin\AppData\Local\Temp\~CaBB85\data\asimages\{1820B776-FA4C-4FA2-970F-94AA646FF2B7}.png&quot;/&gt;&lt;left val=&quot;33&quot;/&gt;&lt;top val=&quot;150&quot;/&gt;&lt;width val=&quot;143&quot;/&gt;&lt;height val=&quot;2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0D511568-A975-4BA3-8AD1-655CDCC22A6D}_4.png&quot;/&gt;&lt;left val=&quot;17&quot;/&gt;&lt;top val=&quot;23&quot;/&gt;&lt;width val=&quot;762&quot;/&gt;&lt;height val=&quot;102&quot;/&gt;&lt;hasText val=&quot;1&quot;/&gt;&lt;/Image&gt;&lt;/ThreeDShapeInfo&gt;"/>
  <p:tag name="PRESENTER_SHAPETEXTINFO" val="&lt;ShapeTextInfo&gt;&lt;TableIndex row=&quot;-1&quot; col=&quot;-1&quot;&gt;&lt;linesCount val=&quot;1&quot;/&gt;&lt;lineCharCount val=&quot;23&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FD45EB55-148C-4E90-B1E5-DF69CD178E52}_4.png&quot;/&gt;&lt;left val=&quot;36&quot;/&gt;&lt;top val=&quot;93&quot;/&gt;&lt;width val=&quot;745&quot;/&gt;&lt;height val=&quot;39&quot;/&gt;&lt;hasText val=&quot;1&quot;/&gt;&lt;/Image&gt;&lt;/ThreeDShapeInfo&gt;"/>
  <p:tag name="PRESENTER_SHAPETEXTINFO" val="&lt;ShapeTextInfo&gt;&lt;TableIndex row=&quot;-1&quot; col=&quot;-1&quot;&gt;&lt;linesCount val=&quot;1&quot;/&gt;&lt;lineCharCount val=&quot;42&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HTML_SHAPEINFO" val="&lt;SlideThumbPath val=&quot;Slide26.PNG&quot;/&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73EF75-6238-478B-9F53-8083893763D1}&quot;/&gt;&lt;isInvalidForFieldText val=&quot;0&quot;/&gt;&lt;Image&gt;&lt;filename val=&quot;C:\Users\jlarkin\AppData\Local\Temp\~CaE456\data\asimages\{3373EF75-6238-478B-9F53-8083893763D1}_26.png&quot;/&gt;&lt;left val=&quot;143&quot;/&gt;&lt;top val=&quot;23&quot;/&gt;&lt;width val=&quot;576&quot;/&gt;&lt;height val=&quot;440&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EEF32909-D459-4BA2-984E-4A1D8EA556FB}_1.png&quot;/&gt;&lt;left val=&quot;768&quot;/&gt;&lt;top val=&quot;458&quot;/&gt;&lt;width val=&quot;31&quot;/&gt;&lt;height val=&quot;18&quot;/&gt;&lt;hasText val=&quot;1&quot;/&gt;&lt;/Image&gt;&lt;/ThreeDShapeInfo&gt;"/>
  <p:tag name="PRESENTER_SHAPETEXTINFO" val="&lt;ShapeTextInfo&gt;&lt;TableIndex row=&quot;-1&quot; col=&quot;-1&quot;&gt;&lt;linesCount val=&quot;1&quot;/&gt;&lt;lineCharCount val=&quot;4&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F4B11BA5-9767-4784-AAD1-348C6E341527}&quot;/&gt;&lt;isInvalidForFieldText val=&quot;0&quot;/&gt;&lt;Image&gt;&lt;filename val=&quot;C:\Users\jlarkin\AppData\Local\Temp\~CaBB85\data\asimages\{F4B11BA5-9767-4784-AAD1-348C6E341527}_MtorLt.png&quot;/&gt;&lt;left val=&quot;798&quot;/&gt;&lt;top val=&quot;461&quot;/&gt;&lt;width val=&quot;47&quot;/&gt;&lt;height val=&quot;9&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heme/theme1.xml><?xml version="1.0" encoding="utf-8"?>
<a:theme xmlns:a="http://schemas.openxmlformats.org/drawingml/2006/main" name="Title &amp; Bullet">
  <a:themeElements>
    <a:clrScheme name="Custom 1">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14 NVIDIA Color Palette">
    <a:dk1>
      <a:srgbClr val="B3B3B3"/>
    </a:dk1>
    <a:lt1>
      <a:srgbClr val="FFFFFF"/>
    </a:lt1>
    <a:dk2>
      <a:srgbClr val="000000"/>
    </a:dk2>
    <a:lt2>
      <a:srgbClr val="76B900"/>
    </a:lt2>
    <a:accent1>
      <a:srgbClr val="11669F"/>
    </a:accent1>
    <a:accent2>
      <a:srgbClr val="A0116A"/>
    </a:accent2>
    <a:accent3>
      <a:srgbClr val="D65D1E"/>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2014 NVIDIA Color Palette">
    <a:dk1>
      <a:srgbClr val="B3B3B3"/>
    </a:dk1>
    <a:lt1>
      <a:srgbClr val="FFFFFF"/>
    </a:lt1>
    <a:dk2>
      <a:srgbClr val="000000"/>
    </a:dk2>
    <a:lt2>
      <a:srgbClr val="76B900"/>
    </a:lt2>
    <a:accent1>
      <a:srgbClr val="11669F"/>
    </a:accent1>
    <a:accent2>
      <a:srgbClr val="A0116A"/>
    </a:accent2>
    <a:accent3>
      <a:srgbClr val="D65D1E"/>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2014 NVIDIA Color Palette">
    <a:dk1>
      <a:srgbClr val="B3B3B3"/>
    </a:dk1>
    <a:lt1>
      <a:srgbClr val="FFFFFF"/>
    </a:lt1>
    <a:dk2>
      <a:srgbClr val="000000"/>
    </a:dk2>
    <a:lt2>
      <a:srgbClr val="76B900"/>
    </a:lt2>
    <a:accent1>
      <a:srgbClr val="11669F"/>
    </a:accent1>
    <a:accent2>
      <a:srgbClr val="A0116A"/>
    </a:accent2>
    <a:accent3>
      <a:srgbClr val="D65D1E"/>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F88E22E-2A4B-4FB1-9848-BF16E7DBE74B}">
  <ds:schemaRefs>
    <ds:schemaRef ds:uri="http://schemas.microsoft.com/office/2006/metadata/properties"/>
    <ds:schemaRef ds:uri="http://purl.org/dc/elements/1.1/"/>
    <ds:schemaRef ds:uri="http://purl.org/dc/terms/"/>
    <ds:schemaRef ds:uri="http://purl.org/dc/dcmitype/"/>
    <ds:schemaRef ds:uri="http://www.w3.org/XML/1998/namespace"/>
    <ds:schemaRef ds:uri="http://schemas.openxmlformats.org/package/2006/metadata/core-properties"/>
    <ds:schemaRef ds:uri="http://schemas.microsoft.com/office/2006/documentManagement/types"/>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82620</TotalTime>
  <Words>1423</Words>
  <Application>Microsoft Office PowerPoint</Application>
  <PresentationFormat>Custom</PresentationFormat>
  <Paragraphs>249</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ＭＳ Ｐゴシック</vt:lpstr>
      <vt:lpstr>Arial</vt:lpstr>
      <vt:lpstr>Century Gothic</vt:lpstr>
      <vt:lpstr>Courier New</vt:lpstr>
      <vt:lpstr>Trebuchet MS</vt:lpstr>
      <vt:lpstr>Wingdings</vt:lpstr>
      <vt:lpstr>Title &amp; Bullet</vt:lpstr>
      <vt:lpstr>OpenACC Course</vt:lpstr>
      <vt:lpstr>PowerPoint Presentation</vt:lpstr>
      <vt:lpstr>PowerPoint Presentation</vt:lpstr>
      <vt:lpstr>Answered Questions and Recordings https://developer.nvidia.com/openacc-course  Lab 3:  http://bit.ly/nvoacclab3  </vt:lpstr>
      <vt:lpstr>Lab 3 Results</vt:lpstr>
      <vt:lpstr>PowerPoint Presentation</vt:lpstr>
      <vt:lpstr>Explicit Data Movement: Copy In Matrix</vt:lpstr>
      <vt:lpstr>Explicit Data Movement: Vector</vt:lpstr>
      <vt:lpstr>Explicit Data Movement: Present Clause</vt:lpstr>
      <vt:lpstr>Optimize: Optimize Vector &amp; Worker Loops</vt:lpstr>
      <vt:lpstr>Optimize: Optimize Vector &amp; Worker Loops</vt:lpstr>
      <vt:lpstr>Lab 2 and 3 Speed-up</vt:lpstr>
      <vt:lpstr>OpenACC Multicore Speed-up</vt:lpstr>
      <vt:lpstr>OpenACC Multicore Speed-up</vt:lpstr>
      <vt:lpstr>OpenACC Multi-core Speed-up</vt:lpstr>
      <vt:lpstr>Q&amp;A</vt:lpstr>
      <vt:lpstr>Questions from the last class</vt:lpstr>
      <vt:lpstr>Next Steps &amp; Homework</vt:lpstr>
      <vt:lpstr>Homework Reminder</vt:lpstr>
      <vt:lpstr>PowerPoint Presentation</vt:lpstr>
      <vt:lpstr>OpenACC Kernels Matvec</vt:lpstr>
      <vt:lpstr>OpenACC and OpenMP</vt:lpstr>
      <vt:lpstr>Multicore &amp; GPU Speed-Up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NVIDIA</cp:lastModifiedBy>
  <cp:revision>3365</cp:revision>
  <dcterms:created xsi:type="dcterms:W3CDTF">2008-01-24T03:11:41Z</dcterms:created>
  <dcterms:modified xsi:type="dcterms:W3CDTF">2015-11-02T23:32:43Z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ies>
</file>