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85" r:id="rId5"/>
    <p:sldId id="287" r:id="rId6"/>
    <p:sldId id="297" r:id="rId7"/>
    <p:sldId id="298" r:id="rId8"/>
    <p:sldId id="288" r:id="rId9"/>
    <p:sldId id="289" r:id="rId10"/>
    <p:sldId id="296" r:id="rId11"/>
    <p:sldId id="290" r:id="rId12"/>
    <p:sldId id="291" r:id="rId13"/>
    <p:sldId id="292" r:id="rId14"/>
    <p:sldId id="293" r:id="rId15"/>
    <p:sldId id="294" r:id="rId16"/>
    <p:sldId id="295" r:id="rId17"/>
    <p:sldId id="286" r:id="rId1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chuh" initials="AS" lastIdx="1" clrIdx="0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1" autoAdjust="0"/>
    <p:restoredTop sz="86452" autoAdjust="0"/>
  </p:normalViewPr>
  <p:slideViewPr>
    <p:cSldViewPr>
      <p:cViewPr varScale="1">
        <p:scale>
          <a:sx n="115" d="100"/>
          <a:sy n="115" d="100"/>
        </p:scale>
        <p:origin x="1890" y="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Accelerated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22226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08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039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20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2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1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2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10" y="5028454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4016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Tiled </a:t>
            </a:r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it-IT" sz="1600" dirty="0"/>
              <a:t>Module </a:t>
            </a:r>
            <a:r>
              <a:rPr lang="it-IT" sz="1600" dirty="0" smtClean="0"/>
              <a:t>8.2 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(Stencil)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68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48">
        <p:fade/>
      </p:transition>
    </mc:Choice>
    <mc:Fallback xmlns="">
      <p:transition spd="med" advTm="113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Some threads do not participate in calculating output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3314226"/>
            <a:ext cx="6217920" cy="151932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index_o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blockIdx.x</a:t>
            </a:r>
            <a:r>
              <a:rPr lang="en-US" dirty="0">
                <a:solidFill>
                  <a:schemeClr val="bg1"/>
                </a:solidFill>
              </a:rPr>
              <a:t>*O_TILE_WIDTH + 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Only </a:t>
            </a:r>
            <a:r>
              <a:rPr lang="en-US" dirty="0"/>
              <a:t>Threads 0 through O_TILE_WIDTH-1 participate in calculation of output.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1467" y="819150"/>
            <a:ext cx="623506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&lt; O_TILE_WIDTH){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output = 0.0f;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    for(j = 0; j &lt;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    output += M[j] * Ns[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j+threadIdx.x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P[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index_o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] = output;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415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Block Size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7" y="895350"/>
            <a:ext cx="6235065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O_TILE_WIDTH 1020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BLOCK_WIDTH (O_TILE_WIDTH + 4)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(BLOCK_WIDTH,1, 1);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((Width-1)/O_TILE_WIDTH+1, 1, 1)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Mask_Width</a:t>
            </a:r>
            <a:r>
              <a:rPr lang="en-US" dirty="0"/>
              <a:t> is 5 in this example</a:t>
            </a:r>
          </a:p>
          <a:p>
            <a:pPr marL="0" indent="0">
              <a:buNone/>
            </a:pPr>
            <a:r>
              <a:rPr lang="en-US" dirty="0"/>
              <a:t>In general, block width should be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output tile width + (mask width-1)</a:t>
            </a:r>
          </a:p>
        </p:txBody>
      </p:sp>
    </p:spTree>
    <p:extLst>
      <p:ext uri="{BB962C8B-B14F-4D97-AF65-F5344CB8AC3E}">
        <p14:creationId xmlns:p14="http://schemas.microsoft.com/office/powerpoint/2010/main" val="7843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Data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2" t="30741" r="7418" b="10000"/>
          <a:stretch/>
        </p:blipFill>
        <p:spPr>
          <a:xfrm>
            <a:off x="1562099" y="1200150"/>
            <a:ext cx="37338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3" t="12962" r="4126" b="20370"/>
          <a:stretch/>
        </p:blipFill>
        <p:spPr>
          <a:xfrm>
            <a:off x="231933" y="1047750"/>
            <a:ext cx="6394133" cy="31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281748" y="3550392"/>
            <a:ext cx="6286693" cy="46153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2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3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67">
        <p:fade/>
      </p:transition>
    </mc:Choice>
    <mc:Fallback xmlns="">
      <p:transition spd="med" advTm="61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learn about tiled convolution algorithms</a:t>
            </a:r>
          </a:p>
          <a:p>
            <a:pPr lvl="1"/>
            <a:r>
              <a:rPr lang="en-US" sz="1400" dirty="0" smtClean="0"/>
              <a:t>Some intricate aspects of tiling algorithms</a:t>
            </a:r>
          </a:p>
          <a:p>
            <a:pPr lvl="1"/>
            <a:r>
              <a:rPr lang="en-US" sz="1400" dirty="0" smtClean="0"/>
              <a:t>Output tiles versus input tiles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86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Tiling Opportunity Convolution</a:t>
            </a:r>
            <a:endParaRPr lang="en-US" dirty="0"/>
          </a:p>
        </p:txBody>
      </p:sp>
      <p:sp>
        <p:nvSpPr>
          <p:cNvPr id="70" name="Content Placeholder 69"/>
          <p:cNvSpPr>
            <a:spLocks noGrp="1"/>
          </p:cNvSpPr>
          <p:nvPr>
            <p:ph idx="1"/>
          </p:nvPr>
        </p:nvSpPr>
        <p:spPr>
          <a:xfrm>
            <a:off x="295255" y="838432"/>
            <a:ext cx="6217920" cy="4023919"/>
          </a:xfrm>
        </p:spPr>
        <p:txBody>
          <a:bodyPr/>
          <a:lstStyle/>
          <a:p>
            <a:r>
              <a:rPr lang="en-US" dirty="0" smtClean="0"/>
              <a:t>Calculation of adjacent output elements involve shared input elements</a:t>
            </a:r>
          </a:p>
          <a:p>
            <a:pPr lvl="1"/>
            <a:r>
              <a:rPr lang="en-US" dirty="0" smtClean="0"/>
              <a:t>E.g., N[2] is used in calculation of P[0], P[1], P[2]. P[3 and P[5] assuming a 1D convolution </a:t>
            </a:r>
            <a:r>
              <a:rPr lang="en-US" dirty="0" err="1" smtClean="0"/>
              <a:t>Mask_Width</a:t>
            </a:r>
            <a:r>
              <a:rPr lang="en-US" dirty="0" smtClean="0"/>
              <a:t> of width 5</a:t>
            </a:r>
          </a:p>
          <a:p>
            <a:r>
              <a:rPr lang="en-US" dirty="0" smtClean="0"/>
              <a:t>We can load all the input elements required by all threads in a block into the shared memory to reduce global memory accesses</a:t>
            </a:r>
            <a:endParaRPr lang="en-US" dirty="0"/>
          </a:p>
        </p:txBody>
      </p:sp>
      <p:sp>
        <p:nvSpPr>
          <p:cNvPr id="4" name="TextBox 136"/>
          <p:cNvSpPr txBox="1">
            <a:spLocks noChangeArrowheads="1"/>
          </p:cNvSpPr>
          <p:nvPr/>
        </p:nvSpPr>
        <p:spPr bwMode="auto">
          <a:xfrm>
            <a:off x="670113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6047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50859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98280" y="3442340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60484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15296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77500" y="3442340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11" name="TextBox 136"/>
          <p:cNvSpPr txBox="1">
            <a:spLocks noChangeArrowheads="1"/>
          </p:cNvSpPr>
          <p:nvPr/>
        </p:nvSpPr>
        <p:spPr bwMode="auto">
          <a:xfrm>
            <a:off x="1752600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12" name="TextBox 136"/>
          <p:cNvSpPr txBox="1">
            <a:spLocks noChangeArrowheads="1"/>
          </p:cNvSpPr>
          <p:nvPr/>
        </p:nvSpPr>
        <p:spPr bwMode="auto">
          <a:xfrm>
            <a:off x="1030531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13" name="TextBox 136"/>
          <p:cNvSpPr txBox="1">
            <a:spLocks noChangeArrowheads="1"/>
          </p:cNvSpPr>
          <p:nvPr/>
        </p:nvSpPr>
        <p:spPr bwMode="auto">
          <a:xfrm>
            <a:off x="1390949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14" name="TextBox 136"/>
          <p:cNvSpPr txBox="1">
            <a:spLocks noChangeArrowheads="1"/>
          </p:cNvSpPr>
          <p:nvPr/>
        </p:nvSpPr>
        <p:spPr bwMode="auto">
          <a:xfrm>
            <a:off x="2474669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15" name="TextBox 136"/>
          <p:cNvSpPr txBox="1">
            <a:spLocks noChangeArrowheads="1"/>
          </p:cNvSpPr>
          <p:nvPr/>
        </p:nvSpPr>
        <p:spPr bwMode="auto">
          <a:xfrm>
            <a:off x="2113018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16" name="TextBox 136"/>
          <p:cNvSpPr txBox="1">
            <a:spLocks noChangeArrowheads="1"/>
          </p:cNvSpPr>
          <p:nvPr/>
        </p:nvSpPr>
        <p:spPr bwMode="auto">
          <a:xfrm>
            <a:off x="2835087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849560" y="3442340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60684" y="3594740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1684" y="3442340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P[2]</a:t>
            </a:r>
          </a:p>
        </p:txBody>
      </p:sp>
      <p:sp>
        <p:nvSpPr>
          <p:cNvPr id="22" name="TextBox 136"/>
          <p:cNvSpPr txBox="1">
            <a:spLocks noChangeArrowheads="1"/>
          </p:cNvSpPr>
          <p:nvPr/>
        </p:nvSpPr>
        <p:spPr bwMode="auto">
          <a:xfrm>
            <a:off x="670113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96047" y="287443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50859" y="287443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98280" y="287443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60484" y="287443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15296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77500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29" name="TextBox 136"/>
          <p:cNvSpPr txBox="1">
            <a:spLocks noChangeArrowheads="1"/>
          </p:cNvSpPr>
          <p:nvPr/>
        </p:nvSpPr>
        <p:spPr bwMode="auto">
          <a:xfrm>
            <a:off x="1752600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30" name="TextBox 136"/>
          <p:cNvSpPr txBox="1">
            <a:spLocks noChangeArrowheads="1"/>
          </p:cNvSpPr>
          <p:nvPr/>
        </p:nvSpPr>
        <p:spPr bwMode="auto">
          <a:xfrm>
            <a:off x="1030531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31" name="TextBox 136"/>
          <p:cNvSpPr txBox="1">
            <a:spLocks noChangeArrowheads="1"/>
          </p:cNvSpPr>
          <p:nvPr/>
        </p:nvSpPr>
        <p:spPr bwMode="auto">
          <a:xfrm>
            <a:off x="1390949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32" name="TextBox 136"/>
          <p:cNvSpPr txBox="1">
            <a:spLocks noChangeArrowheads="1"/>
          </p:cNvSpPr>
          <p:nvPr/>
        </p:nvSpPr>
        <p:spPr bwMode="auto">
          <a:xfrm>
            <a:off x="2474669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33" name="TextBox 136"/>
          <p:cNvSpPr txBox="1">
            <a:spLocks noChangeArrowheads="1"/>
          </p:cNvSpPr>
          <p:nvPr/>
        </p:nvSpPr>
        <p:spPr bwMode="auto">
          <a:xfrm>
            <a:off x="2113018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2835087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49560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60684" y="3026832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684" y="2874432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676592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02526" y="4066446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57338" y="4066446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404759" y="4066446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766963" y="4066446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121775" y="4066446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483979" y="4066446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1759079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1037010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1397428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2481148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2119497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2841566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856039" y="4066446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67163" y="4218846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48163" y="4066446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P[3]</a:t>
            </a:r>
          </a:p>
        </p:txBody>
      </p:sp>
      <p:sp>
        <p:nvSpPr>
          <p:cNvPr id="54" name="TextBox 136"/>
          <p:cNvSpPr txBox="1">
            <a:spLocks noChangeArrowheads="1"/>
          </p:cNvSpPr>
          <p:nvPr/>
        </p:nvSpPr>
        <p:spPr bwMode="auto">
          <a:xfrm>
            <a:off x="670113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96047" y="2289183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050859" y="2289183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398280" y="2289183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1760484" y="2289183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115296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477500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61" name="TextBox 136"/>
          <p:cNvSpPr txBox="1">
            <a:spLocks noChangeArrowheads="1"/>
          </p:cNvSpPr>
          <p:nvPr/>
        </p:nvSpPr>
        <p:spPr bwMode="auto">
          <a:xfrm>
            <a:off x="1752600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62" name="TextBox 136"/>
          <p:cNvSpPr txBox="1">
            <a:spLocks noChangeArrowheads="1"/>
          </p:cNvSpPr>
          <p:nvPr/>
        </p:nvSpPr>
        <p:spPr bwMode="auto">
          <a:xfrm>
            <a:off x="1030531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63" name="TextBox 136"/>
          <p:cNvSpPr txBox="1">
            <a:spLocks noChangeArrowheads="1"/>
          </p:cNvSpPr>
          <p:nvPr/>
        </p:nvSpPr>
        <p:spPr bwMode="auto">
          <a:xfrm>
            <a:off x="1390949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64" name="TextBox 136"/>
          <p:cNvSpPr txBox="1">
            <a:spLocks noChangeArrowheads="1"/>
          </p:cNvSpPr>
          <p:nvPr/>
        </p:nvSpPr>
        <p:spPr bwMode="auto">
          <a:xfrm>
            <a:off x="2474669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65" name="TextBox 136"/>
          <p:cNvSpPr txBox="1">
            <a:spLocks noChangeArrowheads="1"/>
          </p:cNvSpPr>
          <p:nvPr/>
        </p:nvSpPr>
        <p:spPr bwMode="auto">
          <a:xfrm>
            <a:off x="2113018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66" name="TextBox 136"/>
          <p:cNvSpPr txBox="1">
            <a:spLocks noChangeArrowheads="1"/>
          </p:cNvSpPr>
          <p:nvPr/>
        </p:nvSpPr>
        <p:spPr bwMode="auto">
          <a:xfrm>
            <a:off x="2835087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849560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60684" y="2441583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41684" y="2289183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P[0]</a:t>
            </a:r>
          </a:p>
        </p:txBody>
      </p:sp>
      <p:sp>
        <p:nvSpPr>
          <p:cNvPr id="71" name="TextBox 136"/>
          <p:cNvSpPr txBox="1">
            <a:spLocks noChangeArrowheads="1"/>
          </p:cNvSpPr>
          <p:nvPr/>
        </p:nvSpPr>
        <p:spPr bwMode="auto">
          <a:xfrm>
            <a:off x="676592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02526" y="4613412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57338" y="461341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40475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766963" y="461341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121775" y="461341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48397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78" name="TextBox 136"/>
          <p:cNvSpPr txBox="1">
            <a:spLocks noChangeArrowheads="1"/>
          </p:cNvSpPr>
          <p:nvPr/>
        </p:nvSpPr>
        <p:spPr bwMode="auto">
          <a:xfrm>
            <a:off x="1759079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79" name="TextBox 136"/>
          <p:cNvSpPr txBox="1">
            <a:spLocks noChangeArrowheads="1"/>
          </p:cNvSpPr>
          <p:nvPr/>
        </p:nvSpPr>
        <p:spPr bwMode="auto">
          <a:xfrm>
            <a:off x="1037010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80" name="TextBox 136"/>
          <p:cNvSpPr txBox="1">
            <a:spLocks noChangeArrowheads="1"/>
          </p:cNvSpPr>
          <p:nvPr/>
        </p:nvSpPr>
        <p:spPr bwMode="auto">
          <a:xfrm>
            <a:off x="1397428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81" name="TextBox 136"/>
          <p:cNvSpPr txBox="1">
            <a:spLocks noChangeArrowheads="1"/>
          </p:cNvSpPr>
          <p:nvPr/>
        </p:nvSpPr>
        <p:spPr bwMode="auto">
          <a:xfrm>
            <a:off x="2481148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82" name="TextBox 136"/>
          <p:cNvSpPr txBox="1">
            <a:spLocks noChangeArrowheads="1"/>
          </p:cNvSpPr>
          <p:nvPr/>
        </p:nvSpPr>
        <p:spPr bwMode="auto">
          <a:xfrm>
            <a:off x="2119497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83" name="TextBox 136"/>
          <p:cNvSpPr txBox="1">
            <a:spLocks noChangeArrowheads="1"/>
          </p:cNvSpPr>
          <p:nvPr/>
        </p:nvSpPr>
        <p:spPr bwMode="auto">
          <a:xfrm>
            <a:off x="2841566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285603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367163" y="4765812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48163" y="4613412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P[4]</a:t>
            </a:r>
          </a:p>
        </p:txBody>
      </p:sp>
    </p:spTree>
    <p:extLst>
      <p:ext uri="{BB962C8B-B14F-4D97-AF65-F5344CB8AC3E}">
        <p14:creationId xmlns:p14="http://schemas.microsoft.com/office/powerpoint/2010/main" val="218605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Needs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we want to have each block to calculate T output elements</a:t>
            </a:r>
          </a:p>
          <a:p>
            <a:pPr lvl="1"/>
            <a:r>
              <a:rPr lang="en-US" dirty="0" smtClean="0"/>
              <a:t>T + </a:t>
            </a:r>
            <a:r>
              <a:rPr lang="en-US" dirty="0" err="1" smtClean="0"/>
              <a:t>Mask_Width</a:t>
            </a:r>
            <a:r>
              <a:rPr lang="en-US" dirty="0" smtClean="0"/>
              <a:t> -1 input elements are needed to calculate T output elements</a:t>
            </a:r>
          </a:p>
          <a:p>
            <a:pPr lvl="1"/>
            <a:r>
              <a:rPr lang="en-US" dirty="0" smtClean="0"/>
              <a:t>T + </a:t>
            </a:r>
            <a:r>
              <a:rPr lang="en-US" smtClean="0"/>
              <a:t>Mask_Width</a:t>
            </a:r>
            <a:r>
              <a:rPr lang="en-US" dirty="0" smtClean="0"/>
              <a:t> </a:t>
            </a:r>
            <a:r>
              <a:rPr lang="en-US" dirty="0" smtClean="0"/>
              <a:t>-1 is usually not a multiple of T, except for small T values</a:t>
            </a:r>
          </a:p>
          <a:p>
            <a:pPr lvl="1"/>
            <a:r>
              <a:rPr lang="en-US" dirty="0"/>
              <a:t>T is usually significantly larger than </a:t>
            </a:r>
            <a:r>
              <a:rPr lang="en-US" dirty="0" err="1" smtClean="0"/>
              <a:t>Mask_Width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57200" y="2647950"/>
            <a:ext cx="5829300" cy="642983"/>
            <a:chOff x="457200" y="914340"/>
            <a:chExt cx="7772400" cy="857311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57200" y="914340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96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68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2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84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52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18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90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7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34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0000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3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0894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323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768078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181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610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1106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706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135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8564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192191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422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8851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5178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59355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465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93645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" y="4207925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6932" y="4102050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54944" y="2812080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651522" y="3597279"/>
            <a:ext cx="304800" cy="381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– output tile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41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870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22822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728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3157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66581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253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682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111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46935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969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398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89922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4830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12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79120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172026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267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71676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9944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0594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884" y="2320826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block calculates an output tile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output tile width is O_TILE_WIDTH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thread,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 is 4 in this example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72866" y="2016026"/>
            <a:ext cx="19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96829" y="2013050"/>
            <a:ext cx="171450" cy="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3323" y="1773992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</a:t>
            </a:r>
          </a:p>
        </p:txBody>
      </p:sp>
    </p:spTree>
    <p:extLst>
      <p:ext uri="{BB962C8B-B14F-4D97-AF65-F5344CB8AC3E}">
        <p14:creationId xmlns:p14="http://schemas.microsoft.com/office/powerpoint/2010/main" val="15022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- Input Tiles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1453" y="1741378"/>
            <a:ext cx="5841722" cy="1564533"/>
            <a:chOff x="464820" y="1287559"/>
            <a:chExt cx="7788963" cy="2086044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64820" y="1287559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38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10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8745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4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626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939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60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32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7089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376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74183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6154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3938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66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658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5996" y="29037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0696" y="290413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06688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3888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30613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84639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41839" y="29164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89513" y="29164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11451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880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3760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738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5167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6674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263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692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121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47873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5979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9408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90860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64923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022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99213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738" y="954558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2614" y="848683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750" y="3627358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input tile has all values needed to calculate the corresponding output tile.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3482" y="1625594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5104" y="29534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1088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Design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1: The size of each thread block matches the size of an output tile</a:t>
            </a:r>
          </a:p>
          <a:p>
            <a:pPr lvl="1"/>
            <a:r>
              <a:rPr lang="en-US" dirty="0" smtClean="0"/>
              <a:t>All threads participate in calculating output elements</a:t>
            </a:r>
          </a:p>
          <a:p>
            <a:pPr lvl="1"/>
            <a:r>
              <a:rPr lang="en-US" dirty="0" err="1" smtClean="0"/>
              <a:t>blockDim.x</a:t>
            </a:r>
            <a:r>
              <a:rPr lang="en-US" dirty="0" smtClean="0"/>
              <a:t> would be 4 in our example</a:t>
            </a:r>
          </a:p>
          <a:p>
            <a:pPr lvl="1"/>
            <a:r>
              <a:rPr lang="en-US" dirty="0" smtClean="0"/>
              <a:t>Some threads need to load more than one input element into the shared memory</a:t>
            </a:r>
          </a:p>
          <a:p>
            <a:endParaRPr lang="en-US" dirty="0"/>
          </a:p>
          <a:p>
            <a:r>
              <a:rPr lang="en-US" dirty="0" smtClean="0"/>
              <a:t>Design 2: The size of each thread block matches the size of an input tile</a:t>
            </a:r>
            <a:endParaRPr lang="en-US" dirty="0"/>
          </a:p>
          <a:p>
            <a:pPr lvl="1"/>
            <a:r>
              <a:rPr lang="en-US" dirty="0" smtClean="0"/>
              <a:t>Some threads will not participate in calculating output elements</a:t>
            </a:r>
          </a:p>
          <a:p>
            <a:pPr lvl="1"/>
            <a:r>
              <a:rPr lang="en-US" dirty="0" err="1" smtClean="0"/>
              <a:t>blockDim.x</a:t>
            </a:r>
            <a:r>
              <a:rPr lang="en-US" dirty="0" smtClean="0"/>
              <a:t> would be 8 in our example</a:t>
            </a:r>
          </a:p>
          <a:p>
            <a:pPr lvl="1"/>
            <a:r>
              <a:rPr lang="en-US" dirty="0" smtClean="0"/>
              <a:t>Each thread loads one input element into the shared 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will present Design 2 and leave Design 1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18643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en-US" dirty="0" smtClean="0"/>
              <a:t>Thread to Input and Output Data Mapping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04825" y="1460506"/>
            <a:ext cx="5829300" cy="642983"/>
            <a:chOff x="457200" y="914340"/>
            <a:chExt cx="7772400" cy="857311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57200" y="914340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96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68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2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84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52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18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90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7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34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0000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3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1441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870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822847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728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5157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6583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2254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683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112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46960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970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9399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89947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64832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012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99122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825" y="953600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1701" y="847725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275" y="3359552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thread,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n is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Mask_Width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/2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is 2 in this example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02569" y="1624636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275" y="2711175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0 reads this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375858" y="2227258"/>
            <a:ext cx="270500" cy="481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0950" y="269875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0 writes this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2344342" y="1460505"/>
            <a:ext cx="1223963" cy="1248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All Threads Participate in Loading Input Tiles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float output = 0.0f;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else{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0.0f;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063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8.22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2472E4-35B9-4362-9957-DB985860BACA}"/>
</file>

<file path=customXml/itemProps2.xml><?xml version="1.0" encoding="utf-8"?>
<ds:datastoreItem xmlns:ds="http://schemas.openxmlformats.org/officeDocument/2006/customXml" ds:itemID="{756BA688-21F2-4394-B86D-9BBAC9815592}"/>
</file>

<file path=customXml/itemProps3.xml><?xml version="1.0" encoding="utf-8"?>
<ds:datastoreItem xmlns:ds="http://schemas.openxmlformats.org/officeDocument/2006/customXml" ds:itemID="{354BDDF0-401B-42B0-B8A3-B3A074167EB4}"/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1339</TotalTime>
  <Words>760</Words>
  <Application>Microsoft Office PowerPoint</Application>
  <PresentationFormat>Custom</PresentationFormat>
  <Paragraphs>285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Sentinel Medium</vt:lpstr>
      <vt:lpstr>Times New Roman</vt:lpstr>
      <vt:lpstr>Trebuchet MS</vt:lpstr>
      <vt:lpstr>2_Title &amp; Bullet </vt:lpstr>
      <vt:lpstr>Module 8.2 – Parallel Computation Patterns (Stencil)</vt:lpstr>
      <vt:lpstr>Objective</vt:lpstr>
      <vt:lpstr>Tiling Opportunity Convolution</vt:lpstr>
      <vt:lpstr>Input Data Needs</vt:lpstr>
      <vt:lpstr>Definition – output tile</vt:lpstr>
      <vt:lpstr>Definition - Input Tiles</vt:lpstr>
      <vt:lpstr>Two Design Options</vt:lpstr>
      <vt:lpstr>Thread to Input and Output Data Mapping</vt:lpstr>
      <vt:lpstr>All Threads Participate in Loading Input Tiles</vt:lpstr>
      <vt:lpstr>Some threads do not participate in calculating output</vt:lpstr>
      <vt:lpstr>Setting Block Size</vt:lpstr>
      <vt:lpstr>Shared Memory Data Reuse</vt:lpstr>
      <vt:lpstr>Ghost Cells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Andrew Schuh</cp:lastModifiedBy>
  <cp:revision>80</cp:revision>
  <dcterms:created xsi:type="dcterms:W3CDTF">2012-12-18T18:36:14Z</dcterms:created>
  <dcterms:modified xsi:type="dcterms:W3CDTF">2016-04-01T22:29:24Z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Complete">
    <vt:bool>false</vt:bool>
  </property>
  <property fmtid="{D5CDD505-2E9C-101B-9397-08002B2CF9AE}" pid="4" name="Review Edits Complete">
    <vt:bool>false</vt:bool>
  </property>
  <property fmtid="{D5CDD505-2E9C-101B-9397-08002B2CF9AE}" pid="5" name="Evaluation Kit Module">
    <vt:bool>false</vt:bool>
  </property>
  <property fmtid="{D5CDD505-2E9C-101B-9397-08002B2CF9AE}" pid="6" name="Ready for Review">
    <vt:bool>false</vt:bool>
  </property>
</Properties>
</file>