
<file path=[Content_Types].xml><?xml version="1.0" encoding="utf-8"?>
<Types xmlns="http://schemas.openxmlformats.org/package/2006/content-types">
  <Default Extension="png" ContentType="image/png"/>
  <Default Extension="jpeg" ContentType="image/jpeg"/>
  <Default Extension="emf" ContentType="image/x-emf"/>
  <Default Extension="m4a" ContentType="audio/mp4"/>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6" r:id="rId4"/>
  </p:sldMasterIdLst>
  <p:notesMasterIdLst>
    <p:notesMasterId r:id="rId33"/>
  </p:notesMasterIdLst>
  <p:handoutMasterIdLst>
    <p:handoutMasterId r:id="rId34"/>
  </p:handoutMasterIdLst>
  <p:sldIdLst>
    <p:sldId id="348" r:id="rId5"/>
    <p:sldId id="311" r:id="rId6"/>
    <p:sldId id="312" r:id="rId7"/>
    <p:sldId id="314" r:id="rId8"/>
    <p:sldId id="315" r:id="rId9"/>
    <p:sldId id="344" r:id="rId10"/>
    <p:sldId id="317" r:id="rId11"/>
    <p:sldId id="318" r:id="rId12"/>
    <p:sldId id="319" r:id="rId13"/>
    <p:sldId id="320" r:id="rId14"/>
    <p:sldId id="323" r:id="rId15"/>
    <p:sldId id="324" r:id="rId16"/>
    <p:sldId id="325" r:id="rId17"/>
    <p:sldId id="333" r:id="rId18"/>
    <p:sldId id="335" r:id="rId19"/>
    <p:sldId id="336" r:id="rId20"/>
    <p:sldId id="337" r:id="rId21"/>
    <p:sldId id="338" r:id="rId22"/>
    <p:sldId id="339" r:id="rId23"/>
    <p:sldId id="340" r:id="rId24"/>
    <p:sldId id="341" r:id="rId25"/>
    <p:sldId id="347" r:id="rId26"/>
    <p:sldId id="346" r:id="rId27"/>
    <p:sldId id="342" r:id="rId28"/>
    <p:sldId id="343" r:id="rId29"/>
    <p:sldId id="345" r:id="rId30"/>
    <p:sldId id="332" r:id="rId31"/>
    <p:sldId id="349" r:id="rId32"/>
  </p:sldIdLst>
  <p:sldSz cx="9144000" cy="6858000" type="screen4x3"/>
  <p:notesSz cx="7023100" cy="9269413"/>
  <p:defaultTextStyle>
    <a:defPPr>
      <a:defRPr lang="en-GB"/>
    </a:defPPr>
    <a:lvl1pPr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1pPr>
    <a:lvl2pPr marL="4572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2pPr>
    <a:lvl3pPr marL="9144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3pPr>
    <a:lvl4pPr marL="13716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4pPr>
    <a:lvl5pPr marL="1828800" algn="l" rtl="0" fontAlgn="base">
      <a:spcBef>
        <a:spcPct val="0"/>
      </a:spcBef>
      <a:spcAft>
        <a:spcPct val="0"/>
      </a:spcAft>
      <a:defRPr sz="2400" kern="1200">
        <a:solidFill>
          <a:schemeClr val="bg1"/>
        </a:solidFill>
        <a:latin typeface="Times New Roman" pitchFamily="18" charset="0"/>
        <a:ea typeface="MS PGothic" pitchFamily="34" charset="-128"/>
        <a:cs typeface="Arial" pitchFamily="34" charset="0"/>
      </a:defRPr>
    </a:lvl5pPr>
    <a:lvl6pPr marL="22860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6pPr>
    <a:lvl7pPr marL="27432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7pPr>
    <a:lvl8pPr marL="32004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8pPr>
    <a:lvl9pPr marL="3657600" algn="l" defTabSz="914400" rtl="0" eaLnBrk="1" latinLnBrk="0" hangingPunct="1">
      <a:defRPr sz="2400" kern="1200">
        <a:solidFill>
          <a:schemeClr val="bg1"/>
        </a:solidFill>
        <a:latin typeface="Times New Roman" pitchFamily="18" charset="0"/>
        <a:ea typeface="MS PGothic" pitchFamily="34" charset="-128"/>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8" autoAdjust="0"/>
    <p:restoredTop sz="94660"/>
  </p:normalViewPr>
  <p:slideViewPr>
    <p:cSldViewPr>
      <p:cViewPr varScale="1">
        <p:scale>
          <a:sx n="67" d="100"/>
          <a:sy n="67" d="100"/>
        </p:scale>
        <p:origin x="1374" y="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43238" cy="463550"/>
          </a:xfrm>
          <a:prstGeom prst="rect">
            <a:avLst/>
          </a:prstGeom>
          <a:noFill/>
          <a:ln w="9525">
            <a:noFill/>
            <a:miter lim="800000"/>
            <a:headEnd/>
            <a:tailEnd/>
          </a:ln>
          <a:effectLst/>
        </p:spPr>
        <p:txBody>
          <a:bodyPr vert="horz" wrap="square" lIns="93095" tIns="46548" rIns="93095" bIns="46548" numCol="1" anchor="t" anchorCtr="0" compatLnSpc="1">
            <a:prstTxWarp prst="textNoShape">
              <a:avLst/>
            </a:prstTxWarp>
          </a:bodyPr>
          <a:lstStyle>
            <a:lvl1pPr defTabSz="930275" eaLnBrk="1" hangingPunct="1">
              <a:defRPr sz="1200">
                <a:latin typeface="Palatino" charset="0"/>
                <a:ea typeface="+mn-ea"/>
              </a:defRPr>
            </a:lvl1pPr>
          </a:lstStyle>
          <a:p>
            <a:pPr>
              <a:defRPr/>
            </a:pPr>
            <a:endParaRPr lang="en-US"/>
          </a:p>
        </p:txBody>
      </p:sp>
      <p:sp>
        <p:nvSpPr>
          <p:cNvPr id="12291" name="Rectangle 3"/>
          <p:cNvSpPr>
            <a:spLocks noGrp="1" noChangeArrowheads="1"/>
          </p:cNvSpPr>
          <p:nvPr>
            <p:ph type="dt" sz="quarter" idx="1"/>
          </p:nvPr>
        </p:nvSpPr>
        <p:spPr bwMode="auto">
          <a:xfrm>
            <a:off x="3979863" y="0"/>
            <a:ext cx="3043237" cy="463550"/>
          </a:xfrm>
          <a:prstGeom prst="rect">
            <a:avLst/>
          </a:prstGeom>
          <a:noFill/>
          <a:ln w="9525">
            <a:noFill/>
            <a:miter lim="800000"/>
            <a:headEnd/>
            <a:tailEnd/>
          </a:ln>
          <a:effectLst/>
        </p:spPr>
        <p:txBody>
          <a:bodyPr vert="horz" wrap="square" lIns="93095" tIns="46548" rIns="93095" bIns="46548" numCol="1" anchor="t" anchorCtr="0" compatLnSpc="1">
            <a:prstTxWarp prst="textNoShape">
              <a:avLst/>
            </a:prstTxWarp>
          </a:bodyPr>
          <a:lstStyle>
            <a:lvl1pPr algn="r" defTabSz="930275" eaLnBrk="1" hangingPunct="1">
              <a:defRPr sz="1200">
                <a:latin typeface="Palatino" charset="0"/>
                <a:ea typeface="+mn-ea"/>
              </a:defRPr>
            </a:lvl1pPr>
          </a:lstStyle>
          <a:p>
            <a:pPr>
              <a:defRPr/>
            </a:pPr>
            <a:endParaRPr lang="en-US"/>
          </a:p>
        </p:txBody>
      </p:sp>
      <p:sp>
        <p:nvSpPr>
          <p:cNvPr id="12292" name="Rectangle 4"/>
          <p:cNvSpPr>
            <a:spLocks noGrp="1" noChangeArrowheads="1"/>
          </p:cNvSpPr>
          <p:nvPr>
            <p:ph type="ftr" sz="quarter" idx="2"/>
          </p:nvPr>
        </p:nvSpPr>
        <p:spPr bwMode="auto">
          <a:xfrm>
            <a:off x="0" y="8805863"/>
            <a:ext cx="3043238" cy="463550"/>
          </a:xfrm>
          <a:prstGeom prst="rect">
            <a:avLst/>
          </a:prstGeom>
          <a:noFill/>
          <a:ln w="9525">
            <a:noFill/>
            <a:miter lim="800000"/>
            <a:headEnd/>
            <a:tailEnd/>
          </a:ln>
          <a:effectLst/>
        </p:spPr>
        <p:txBody>
          <a:bodyPr vert="horz" wrap="square" lIns="93095" tIns="46548" rIns="93095" bIns="46548" numCol="1" anchor="b" anchorCtr="0" compatLnSpc="1">
            <a:prstTxWarp prst="textNoShape">
              <a:avLst/>
            </a:prstTxWarp>
          </a:bodyPr>
          <a:lstStyle>
            <a:lvl1pPr defTabSz="930275" eaLnBrk="1" hangingPunct="1">
              <a:defRPr sz="1200">
                <a:latin typeface="Palatino" charset="0"/>
                <a:ea typeface="+mn-ea"/>
              </a:defRPr>
            </a:lvl1pPr>
          </a:lstStyle>
          <a:p>
            <a:pPr>
              <a:defRPr/>
            </a:pPr>
            <a:endParaRPr lang="en-US"/>
          </a:p>
        </p:txBody>
      </p:sp>
      <p:sp>
        <p:nvSpPr>
          <p:cNvPr id="12293" name="Rectangle 5"/>
          <p:cNvSpPr>
            <a:spLocks noGrp="1" noChangeArrowheads="1"/>
          </p:cNvSpPr>
          <p:nvPr>
            <p:ph type="sldNum" sz="quarter" idx="3"/>
          </p:nvPr>
        </p:nvSpPr>
        <p:spPr bwMode="auto">
          <a:xfrm>
            <a:off x="3979863" y="8805863"/>
            <a:ext cx="3043237" cy="463550"/>
          </a:xfrm>
          <a:prstGeom prst="rect">
            <a:avLst/>
          </a:prstGeom>
          <a:noFill/>
          <a:ln w="9525">
            <a:noFill/>
            <a:miter lim="800000"/>
            <a:headEnd/>
            <a:tailEnd/>
          </a:ln>
          <a:effectLst/>
        </p:spPr>
        <p:txBody>
          <a:bodyPr vert="horz" wrap="square" lIns="93095" tIns="46548" rIns="93095" bIns="46548" numCol="1" anchor="b" anchorCtr="0" compatLnSpc="1">
            <a:prstTxWarp prst="textNoShape">
              <a:avLst/>
            </a:prstTxWarp>
          </a:bodyPr>
          <a:lstStyle>
            <a:lvl1pPr algn="r" defTabSz="930275" eaLnBrk="1" hangingPunct="1">
              <a:defRPr sz="1200" smtClean="0"/>
            </a:lvl1pPr>
          </a:lstStyle>
          <a:p>
            <a:pPr>
              <a:defRPr/>
            </a:pPr>
            <a:fld id="{97B20FE1-2FF0-4A8D-9AB2-0CB6A7068717}" type="slidenum">
              <a:rPr lang="en-US"/>
              <a:pPr>
                <a:defRPr/>
              </a:pPr>
              <a:t>‹#›</a:t>
            </a:fld>
            <a:endParaRPr lang="en-US"/>
          </a:p>
        </p:txBody>
      </p:sp>
    </p:spTree>
    <p:extLst>
      <p:ext uri="{BB962C8B-B14F-4D97-AF65-F5344CB8AC3E}">
        <p14:creationId xmlns:p14="http://schemas.microsoft.com/office/powerpoint/2010/main" val="246976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43238"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ea typeface="+mn-ea"/>
              </a:defRPr>
            </a:lvl1pPr>
          </a:lstStyle>
          <a:p>
            <a:pPr>
              <a:defRPr/>
            </a:pPr>
            <a:endParaRPr lang="en-US"/>
          </a:p>
        </p:txBody>
      </p:sp>
      <p:sp>
        <p:nvSpPr>
          <p:cNvPr id="23555" name="Rectangle 3"/>
          <p:cNvSpPr>
            <a:spLocks noGrp="1" noChangeArrowheads="1"/>
          </p:cNvSpPr>
          <p:nvPr>
            <p:ph type="dt" idx="1"/>
          </p:nvPr>
        </p:nvSpPr>
        <p:spPr bwMode="auto">
          <a:xfrm>
            <a:off x="3978275" y="0"/>
            <a:ext cx="3043238"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ea typeface="+mn-ea"/>
              </a:defRPr>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93800" y="695325"/>
            <a:ext cx="4635500" cy="3476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701675" y="4403725"/>
            <a:ext cx="5619750" cy="417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8804275"/>
            <a:ext cx="3043238"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ea typeface="+mn-ea"/>
              </a:defRPr>
            </a:lvl1pPr>
          </a:lstStyle>
          <a:p>
            <a:pPr>
              <a:defRPr/>
            </a:pPr>
            <a:endParaRPr lang="en-US"/>
          </a:p>
        </p:txBody>
      </p:sp>
      <p:sp>
        <p:nvSpPr>
          <p:cNvPr id="23559" name="Rectangle 7"/>
          <p:cNvSpPr>
            <a:spLocks noGrp="1" noChangeArrowheads="1"/>
          </p:cNvSpPr>
          <p:nvPr>
            <p:ph type="sldNum" sz="quarter" idx="5"/>
          </p:nvPr>
        </p:nvSpPr>
        <p:spPr bwMode="auto">
          <a:xfrm>
            <a:off x="3978275" y="8804275"/>
            <a:ext cx="3043238"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30E30DED-F56E-4EA1-AE97-63E32C66E76B}" type="slidenum">
              <a:rPr lang="en-US"/>
              <a:pPr>
                <a:defRPr/>
              </a:pPr>
              <a:t>‹#›</a:t>
            </a:fld>
            <a:endParaRPr lang="en-US"/>
          </a:p>
        </p:txBody>
      </p:sp>
    </p:spTree>
    <p:extLst>
      <p:ext uri="{BB962C8B-B14F-4D97-AF65-F5344CB8AC3E}">
        <p14:creationId xmlns:p14="http://schemas.microsoft.com/office/powerpoint/2010/main" val="13433399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psc.edu/science/2008/erks.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cerncourier.com/cws/article/cern/29686"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E30DED-F56E-4EA1-AE97-63E32C66E76B}" type="slidenum">
              <a:rPr lang="en-US" smtClean="0"/>
              <a:pPr>
                <a:defRPr/>
              </a:pPr>
              <a:t>7</a:t>
            </a:fld>
            <a:endParaRPr lang="en-US"/>
          </a:p>
        </p:txBody>
      </p:sp>
    </p:spTree>
    <p:extLst>
      <p:ext uri="{BB962C8B-B14F-4D97-AF65-F5344CB8AC3E}">
        <p14:creationId xmlns:p14="http://schemas.microsoft.com/office/powerpoint/2010/main" val="65583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fld id="{8E85BD43-94E3-4BC6-A957-8629B5F5FA55}" type="slidenum">
              <a:rPr lang="en-US" sz="1200">
                <a:latin typeface="Times New Roman" pitchFamily="18" charset="0"/>
              </a:rPr>
              <a:pPr/>
              <a:t>14</a:t>
            </a:fld>
            <a:endParaRPr lang="en-US" sz="1200">
              <a:latin typeface="Times New Roman" pitchFamily="18" charset="0"/>
            </a:endParaRPr>
          </a:p>
        </p:txBody>
      </p:sp>
    </p:spTree>
    <p:extLst>
      <p:ext uri="{BB962C8B-B14F-4D97-AF65-F5344CB8AC3E}">
        <p14:creationId xmlns:p14="http://schemas.microsoft.com/office/powerpoint/2010/main" val="405138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fld id="{9F58059D-4A21-4EB1-95D2-FCF14FF1AD47}" type="slidenum">
              <a:rPr lang="en-US" sz="1200">
                <a:latin typeface="Times New Roman" pitchFamily="18" charset="0"/>
              </a:rPr>
              <a:pPr/>
              <a:t>15</a:t>
            </a:fld>
            <a:endParaRPr lang="en-US" sz="1200">
              <a:latin typeface="Times New Roman" pitchFamily="18" charset="0"/>
            </a:endParaRPr>
          </a:p>
        </p:txBody>
      </p:sp>
      <p:sp>
        <p:nvSpPr>
          <p:cNvPr id="35843" name="Rectangle 7"/>
          <p:cNvSpPr txBox="1">
            <a:spLocks noGrp="1" noChangeArrowheads="1"/>
          </p:cNvSpPr>
          <p:nvPr/>
        </p:nvSpPr>
        <p:spPr bwMode="auto">
          <a:xfrm>
            <a:off x="3979863" y="8805863"/>
            <a:ext cx="3043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2" tIns="46547" rIns="93092" bIns="46547" anchor="b"/>
          <a:lstStyle>
            <a:lvl1pPr defTabSz="931863">
              <a:defRPr sz="2400">
                <a:solidFill>
                  <a:schemeClr val="tx1"/>
                </a:solidFill>
                <a:latin typeface="Palatino" pitchFamily="18" charset="0"/>
                <a:ea typeface="ＭＳ Ｐゴシック" pitchFamily="34" charset="-128"/>
              </a:defRPr>
            </a:lvl1pPr>
            <a:lvl2pPr marL="742950" indent="-285750" defTabSz="931863">
              <a:defRPr sz="2400">
                <a:solidFill>
                  <a:schemeClr val="tx1"/>
                </a:solidFill>
                <a:latin typeface="Palatino" pitchFamily="18" charset="0"/>
                <a:ea typeface="ＭＳ Ｐゴシック" pitchFamily="34" charset="-128"/>
              </a:defRPr>
            </a:lvl2pPr>
            <a:lvl3pPr marL="1143000" indent="-228600" defTabSz="931863">
              <a:defRPr sz="2400">
                <a:solidFill>
                  <a:schemeClr val="tx1"/>
                </a:solidFill>
                <a:latin typeface="Palatino" pitchFamily="18" charset="0"/>
                <a:ea typeface="ＭＳ Ｐゴシック" pitchFamily="34" charset="-128"/>
              </a:defRPr>
            </a:lvl3pPr>
            <a:lvl4pPr marL="1600200" indent="-228600" defTabSz="931863">
              <a:defRPr sz="2400">
                <a:solidFill>
                  <a:schemeClr val="tx1"/>
                </a:solidFill>
                <a:latin typeface="Palatino" pitchFamily="18" charset="0"/>
                <a:ea typeface="ＭＳ Ｐゴシック" pitchFamily="34" charset="-128"/>
              </a:defRPr>
            </a:lvl4pPr>
            <a:lvl5pPr marL="2057400" indent="-228600" defTabSz="931863">
              <a:defRPr sz="2400">
                <a:solidFill>
                  <a:schemeClr val="tx1"/>
                </a:solidFill>
                <a:latin typeface="Palatino" pitchFamily="18" charset="0"/>
                <a:ea typeface="ＭＳ Ｐゴシック" pitchFamily="34" charset="-128"/>
              </a:defRPr>
            </a:lvl5pPr>
            <a:lvl6pPr marL="25146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r"/>
            <a:fld id="{C2704216-0E7B-4EC2-B504-331D5C0D9C42}" type="slidenum">
              <a:rPr lang="en-US" sz="1300">
                <a:latin typeface="Times New Roman" pitchFamily="18" charset="0"/>
              </a:rPr>
              <a:pPr algn="r"/>
              <a:t>15</a:t>
            </a:fld>
            <a:endParaRPr lang="en-US" sz="1300">
              <a:latin typeface="Times New Roman" pitchFamily="18" charset="0"/>
            </a:endParaRPr>
          </a:p>
        </p:txBody>
      </p:sp>
      <p:sp>
        <p:nvSpPr>
          <p:cNvPr id="35844" name="Rectangle 2"/>
          <p:cNvSpPr>
            <a:spLocks noGrp="1" noRot="1" noChangeAspect="1" noChangeArrowheads="1" noTextEdit="1"/>
          </p:cNvSpPr>
          <p:nvPr>
            <p:ph type="sldImg"/>
          </p:nvPr>
        </p:nvSpPr>
        <p:spPr>
          <a:ln/>
        </p:spPr>
      </p:sp>
      <p:sp>
        <p:nvSpPr>
          <p:cNvPr id="35845" name="Rectangle 3"/>
          <p:cNvSpPr>
            <a:spLocks noGrp="1" noChangeArrowheads="1"/>
          </p:cNvSpPr>
          <p:nvPr>
            <p:ph type="body" idx="1"/>
          </p:nvPr>
        </p:nvSpPr>
        <p:spPr>
          <a:xfrm>
            <a:off x="935038" y="4403725"/>
            <a:ext cx="5153025"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2" tIns="46547" rIns="93092" bIns="46547"/>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143882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fld id="{DD6D53DA-615F-4019-B03F-4146E8B43CEE}" type="slidenum">
              <a:rPr lang="en-US" sz="1200">
                <a:latin typeface="Times New Roman" pitchFamily="18" charset="0"/>
              </a:rPr>
              <a:pPr/>
              <a:t>16</a:t>
            </a:fld>
            <a:endParaRPr lang="en-US" sz="1200">
              <a:latin typeface="Times New Roman" pitchFamily="18" charset="0"/>
            </a:endParaRPr>
          </a:p>
        </p:txBody>
      </p:sp>
      <p:sp>
        <p:nvSpPr>
          <p:cNvPr id="36867" name="Rectangle 7"/>
          <p:cNvSpPr txBox="1">
            <a:spLocks noGrp="1" noChangeArrowheads="1"/>
          </p:cNvSpPr>
          <p:nvPr/>
        </p:nvSpPr>
        <p:spPr bwMode="auto">
          <a:xfrm>
            <a:off x="3979863" y="8805863"/>
            <a:ext cx="30432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2" tIns="46547" rIns="93092" bIns="46547" anchor="b"/>
          <a:lstStyle>
            <a:lvl1pPr defTabSz="931863">
              <a:defRPr sz="2400">
                <a:solidFill>
                  <a:schemeClr val="tx1"/>
                </a:solidFill>
                <a:latin typeface="Palatino" pitchFamily="18" charset="0"/>
                <a:ea typeface="ＭＳ Ｐゴシック" pitchFamily="34" charset="-128"/>
              </a:defRPr>
            </a:lvl1pPr>
            <a:lvl2pPr marL="742950" indent="-285750" defTabSz="931863">
              <a:defRPr sz="2400">
                <a:solidFill>
                  <a:schemeClr val="tx1"/>
                </a:solidFill>
                <a:latin typeface="Palatino" pitchFamily="18" charset="0"/>
                <a:ea typeface="ＭＳ Ｐゴシック" pitchFamily="34" charset="-128"/>
              </a:defRPr>
            </a:lvl2pPr>
            <a:lvl3pPr marL="1143000" indent="-228600" defTabSz="931863">
              <a:defRPr sz="2400">
                <a:solidFill>
                  <a:schemeClr val="tx1"/>
                </a:solidFill>
                <a:latin typeface="Palatino" pitchFamily="18" charset="0"/>
                <a:ea typeface="ＭＳ Ｐゴシック" pitchFamily="34" charset="-128"/>
              </a:defRPr>
            </a:lvl3pPr>
            <a:lvl4pPr marL="1600200" indent="-228600" defTabSz="931863">
              <a:defRPr sz="2400">
                <a:solidFill>
                  <a:schemeClr val="tx1"/>
                </a:solidFill>
                <a:latin typeface="Palatino" pitchFamily="18" charset="0"/>
                <a:ea typeface="ＭＳ Ｐゴシック" pitchFamily="34" charset="-128"/>
              </a:defRPr>
            </a:lvl4pPr>
            <a:lvl5pPr marL="2057400" indent="-228600" defTabSz="931863">
              <a:defRPr sz="2400">
                <a:solidFill>
                  <a:schemeClr val="tx1"/>
                </a:solidFill>
                <a:latin typeface="Palatino" pitchFamily="18" charset="0"/>
                <a:ea typeface="ＭＳ Ｐゴシック" pitchFamily="34" charset="-128"/>
              </a:defRPr>
            </a:lvl5pPr>
            <a:lvl6pPr marL="25146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defTabSz="931863"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r"/>
            <a:fld id="{F38A1A06-9615-472B-926D-6DE90FE77157}" type="slidenum">
              <a:rPr lang="en-US" sz="1300">
                <a:latin typeface="Times New Roman" pitchFamily="18" charset="0"/>
              </a:rPr>
              <a:pPr algn="r"/>
              <a:t>16</a:t>
            </a:fld>
            <a:endParaRPr lang="en-US" sz="1300">
              <a:latin typeface="Times New Roman" pitchFamily="18" charset="0"/>
            </a:endParaRPr>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xfrm>
            <a:off x="935038" y="4403725"/>
            <a:ext cx="5153025"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92" tIns="46547" rIns="93092" bIns="46547"/>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970308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fld id="{6EB66F64-31EF-41D9-BE66-BD2F03C91D4A}" type="slidenum">
              <a:rPr lang="en-US" sz="1200">
                <a:latin typeface="Times New Roman" pitchFamily="18" charset="0"/>
              </a:rPr>
              <a:pPr/>
              <a:t>17</a:t>
            </a:fld>
            <a:endParaRPr lang="en-US" sz="120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35038" y="4403725"/>
            <a:ext cx="5153025"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Thus, non-Cartesian trajectories, such as the spiral trajectory shown here, are becoming increasingly popular. These non-Cartesian scans are faster and less susceptible to artifacts than Cartesian scans.</a:t>
            </a:r>
          </a:p>
          <a:p>
            <a:pPr eaLnBrk="1" hangingPunct="1"/>
            <a:endParaRPr lang="en-US" smtClean="0">
              <a:latin typeface="Times New Roman" pitchFamily="18" charset="0"/>
            </a:endParaRPr>
          </a:p>
          <a:p>
            <a:pPr eaLnBrk="1" hangingPunct="1"/>
            <a:r>
              <a:rPr lang="en-US" smtClean="0">
                <a:latin typeface="Times New Roman" pitchFamily="18" charset="0"/>
              </a:rPr>
              <a:t>However, the FFT cannot be applied directly to the non-Cartesian scan data. One popular approach is to “grid” the data. That is, the non-Cartesian data (shown in orange) is interpolated onto a uniform grid (shown in blue) using some sort of windowing function. The FFT can then be applied to the interpolated data. This technique introduces inaccuracies and satisfies no statistical optimality criterion, but is very fast, and does produce better images than a Cartesian scan.</a:t>
            </a:r>
          </a:p>
        </p:txBody>
      </p:sp>
    </p:spTree>
    <p:extLst>
      <p:ext uri="{BB962C8B-B14F-4D97-AF65-F5344CB8AC3E}">
        <p14:creationId xmlns:p14="http://schemas.microsoft.com/office/powerpoint/2010/main" val="42786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fld id="{82C78CA4-BAB9-400B-B8E7-4FD4757370A6}" type="slidenum">
              <a:rPr lang="en-US" sz="1200">
                <a:latin typeface="Times New Roman" pitchFamily="18" charset="0"/>
              </a:rPr>
              <a:pPr/>
              <a:t>18</a:t>
            </a:fld>
            <a:endParaRPr lang="en-US" sz="120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5038" y="4403725"/>
            <a:ext cx="5153025" cy="417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Times New Roman" pitchFamily="18" charset="0"/>
              </a:rPr>
              <a:t>Least-squares reconstruction is a superior technique that operates directly on the non-uniform data using the least-squares optimality criterion. The combination of a non-Cartesian scan and the LS reconstruction produces images superior to those obtained via Cartesian scans or gridding. However, these superior images come at the expense of increasing the amount of computation by several orders of magnitude. For the LS reconstruction to be practical in clinical settings, it needs to be accelerated a lot.</a:t>
            </a:r>
          </a:p>
          <a:p>
            <a:pPr eaLnBrk="1" hangingPunct="1"/>
            <a:endParaRPr lang="en-US" smtClean="0">
              <a:latin typeface="Times New Roman" pitchFamily="18" charset="0"/>
            </a:endParaRPr>
          </a:p>
          <a:p>
            <a:pPr eaLnBrk="1" hangingPunct="1"/>
            <a:r>
              <a:rPr lang="en-US" smtClean="0">
                <a:latin typeface="Times New Roman" pitchFamily="18" charset="0"/>
              </a:rPr>
              <a:t>Again, this is what we mean when we say that the GPU allows us to change the boundaries of science. The LS reconstruction algorithm isn’t viable on the CPU. It’s the GPU that makes the LS reconstruction practical, so that we don’t have to use approximate techniques like gridding.</a:t>
            </a:r>
          </a:p>
        </p:txBody>
      </p:sp>
    </p:spTree>
    <p:extLst>
      <p:ext uri="{BB962C8B-B14F-4D97-AF65-F5344CB8AC3E}">
        <p14:creationId xmlns:p14="http://schemas.microsoft.com/office/powerpoint/2010/main" val="383296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xfrm>
            <a:off x="1193800" y="693738"/>
            <a:ext cx="4635500" cy="3476625"/>
          </a:xfrm>
          <a:solidFill>
            <a:srgbClr val="FFFFFF"/>
          </a:solidFill>
          <a:ln/>
        </p:spPr>
      </p:sp>
      <p:sp>
        <p:nvSpPr>
          <p:cNvPr id="399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pitchFamily="34" charset="0"/>
                <a:cs typeface="Helvetica" pitchFamily="34" charset="0"/>
                <a:sym typeface="Helvetica" pitchFamily="34" charset="0"/>
              </a:rPr>
              <a:t>Image source:</a:t>
            </a:r>
          </a:p>
          <a:p>
            <a:r>
              <a:rPr lang="en-US" smtClean="0">
                <a:latin typeface="Helvetica" pitchFamily="34" charset="0"/>
                <a:cs typeface="Helvetica" pitchFamily="34" charset="0"/>
                <a:sym typeface="Helvetica" pitchFamily="34" charset="0"/>
                <a:hlinkClick r:id="rId3"/>
              </a:rPr>
              <a:t>http://www.psc.edu/science/2008/erks.html/</a:t>
            </a:r>
            <a:endParaRPr lang="en-US" smtClean="0">
              <a:latin typeface="Helvetica" pitchFamily="34" charset="0"/>
              <a:cs typeface="Helvetica" pitchFamily="34" charset="0"/>
              <a:sym typeface="Helvetica" pitchFamily="34" charset="0"/>
            </a:endParaRPr>
          </a:p>
        </p:txBody>
      </p:sp>
    </p:spTree>
    <p:extLst>
      <p:ext uri="{BB962C8B-B14F-4D97-AF65-F5344CB8AC3E}">
        <p14:creationId xmlns:p14="http://schemas.microsoft.com/office/powerpoint/2010/main" val="43902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1193800" y="693738"/>
            <a:ext cx="4635500" cy="3476625"/>
          </a:xfrm>
          <a:solidFill>
            <a:srgbClr val="FFFFFF"/>
          </a:solidFill>
          <a:ln/>
        </p:spPr>
      </p:sp>
      <p:sp>
        <p:nvSpPr>
          <p:cNvPr id="4096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pitchFamily="34" charset="0"/>
                <a:cs typeface="Helvetica" pitchFamily="34" charset="0"/>
                <a:sym typeface="Helvetica" pitchFamily="34" charset="0"/>
              </a:rPr>
              <a:t>In silico screening assists drug discovery, for example, by identifying small molecules that can selectively act on a target protein.  The goal is to find drugs to treat cancer, diabetes, and so on.</a:t>
            </a:r>
          </a:p>
          <a:p>
            <a:r>
              <a:rPr lang="en-US" smtClean="0">
                <a:latin typeface="Helvetica" pitchFamily="34" charset="0"/>
                <a:cs typeface="Helvetica" pitchFamily="34" charset="0"/>
                <a:sym typeface="Helvetica" pitchFamily="34" charset="0"/>
              </a:rPr>
              <a:t>Hundreds of thousands possible drugs need to be studied, to find those that can dock on the active sites of a virus, say.</a:t>
            </a:r>
          </a:p>
          <a:p>
            <a:endParaRPr lang="en-US" smtClean="0">
              <a:latin typeface="Helvetica" pitchFamily="34" charset="0"/>
              <a:cs typeface="Helvetica" pitchFamily="34" charset="0"/>
              <a:sym typeface="Helvetica" pitchFamily="34" charset="0"/>
            </a:endParaRPr>
          </a:p>
          <a:p>
            <a:r>
              <a:rPr lang="en-US" smtClean="0">
                <a:latin typeface="Helvetica" pitchFamily="34" charset="0"/>
                <a:cs typeface="Helvetica" pitchFamily="34" charset="0"/>
                <a:sym typeface="Helvetica" pitchFamily="34" charset="0"/>
              </a:rPr>
              <a:t>Source for CERN example:  </a:t>
            </a:r>
            <a:r>
              <a:rPr lang="en-US" u="sng" smtClean="0">
                <a:latin typeface="Helvetica" pitchFamily="34" charset="0"/>
                <a:cs typeface="Helvetica" pitchFamily="34" charset="0"/>
                <a:sym typeface="Helvetica" pitchFamily="34" charset="0"/>
                <a:hlinkClick r:id="rId3"/>
              </a:rPr>
              <a:t>http://cerncourier.com/cws/article/cern/29686</a:t>
            </a:r>
            <a:endParaRPr lang="en-US" smtClean="0">
              <a:latin typeface="Helvetica" pitchFamily="34" charset="0"/>
              <a:cs typeface="Helvetica" pitchFamily="34" charset="0"/>
              <a:sym typeface="Helvetica" pitchFamily="34" charset="0"/>
            </a:endParaRPr>
          </a:p>
          <a:p>
            <a:endParaRPr lang="en-US" smtClean="0">
              <a:latin typeface="Helvetica" pitchFamily="34" charset="0"/>
              <a:cs typeface="Helvetica" pitchFamily="34" charset="0"/>
              <a:sym typeface="Helvetica" pitchFamily="34" charset="0"/>
            </a:endParaRPr>
          </a:p>
        </p:txBody>
      </p:sp>
    </p:spTree>
    <p:extLst>
      <p:ext uri="{BB962C8B-B14F-4D97-AF65-F5344CB8AC3E}">
        <p14:creationId xmlns:p14="http://schemas.microsoft.com/office/powerpoint/2010/main" val="4272668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1193800" y="693738"/>
            <a:ext cx="4635500" cy="3476625"/>
          </a:xfrm>
          <a:solidFill>
            <a:srgbClr val="FFFFFF"/>
          </a:solidFill>
          <a:ln/>
        </p:spPr>
      </p:sp>
      <p:sp>
        <p:nvSpPr>
          <p:cNvPr id="419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Helvetica" pitchFamily="34" charset="0"/>
                <a:cs typeface="Helvetica" pitchFamily="34" charset="0"/>
                <a:sym typeface="Helvetica" pitchFamily="34" charset="0"/>
              </a:rPr>
              <a:t>The bioelectrostatic interactions play a crucial role in the function of biological molecules.  </a:t>
            </a:r>
          </a:p>
          <a:p>
            <a:endParaRPr lang="en-US" smtClean="0">
              <a:latin typeface="Helvetica" pitchFamily="34" charset="0"/>
              <a:cs typeface="Helvetica" pitchFamily="34" charset="0"/>
              <a:sym typeface="Helvetica" pitchFamily="34" charset="0"/>
            </a:endParaRPr>
          </a:p>
          <a:p>
            <a:r>
              <a:rPr lang="en-US" smtClean="0">
                <a:latin typeface="Helvetica" pitchFamily="34" charset="0"/>
                <a:cs typeface="Helvetica" pitchFamily="34" charset="0"/>
                <a:sym typeface="Helvetica" pitchFamily="34" charset="0"/>
              </a:rPr>
              <a:t>Classical molecular dynamics methods use all-atom representation of the bio-molecule and solvent ... they are very detailed, but too expensive for large systems.</a:t>
            </a:r>
          </a:p>
          <a:p>
            <a:endParaRPr lang="en-US" smtClean="0">
              <a:latin typeface="Helvetica" pitchFamily="34" charset="0"/>
              <a:cs typeface="Helvetica" pitchFamily="34" charset="0"/>
              <a:sym typeface="Helvetica" pitchFamily="34" charset="0"/>
            </a:endParaRPr>
          </a:p>
          <a:p>
            <a:r>
              <a:rPr lang="en-US" smtClean="0">
                <a:latin typeface="Helvetica" pitchFamily="34" charset="0"/>
                <a:cs typeface="Helvetica" pitchFamily="34" charset="0"/>
                <a:sym typeface="Helvetica" pitchFamily="34" charset="0"/>
              </a:rPr>
              <a:t>An alternative formulation of the physics is to use a continuum model of the solvated molecule. The model leads to a boundary integral equation problem on the molecular surface, which then needs to be solved using a fast algorithm (fast multipole method).</a:t>
            </a:r>
          </a:p>
        </p:txBody>
      </p:sp>
    </p:spTree>
    <p:extLst>
      <p:ext uri="{BB962C8B-B14F-4D97-AF65-F5344CB8AC3E}">
        <p14:creationId xmlns:p14="http://schemas.microsoft.com/office/powerpoint/2010/main" val="2377247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Images">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0" y="2"/>
            <a:ext cx="9144000" cy="6857999"/>
            <a:chOff x="0" y="-1"/>
            <a:chExt cx="10972800" cy="6172199"/>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t="9528" b="9530"/>
            <a:stretch/>
          </p:blipFill>
          <p:spPr>
            <a:xfrm>
              <a:off x="0" y="-1"/>
              <a:ext cx="10972800" cy="6172199"/>
            </a:xfrm>
            <a:prstGeom prst="rect">
              <a:avLst/>
            </a:prstGeom>
          </p:spPr>
        </p:pic>
        <p:sp>
          <p:nvSpPr>
            <p:cNvPr id="2" name="Rectangle 1"/>
            <p:cNvSpPr/>
            <p:nvPr/>
          </p:nvSpPr>
          <p:spPr>
            <a:xfrm>
              <a:off x="0" y="-1"/>
              <a:ext cx="10972800" cy="6172199"/>
            </a:xfrm>
            <a:prstGeom prst="rect">
              <a:avLst/>
            </a:prstGeom>
            <a:solidFill>
              <a:schemeClr val="tx2">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380961" fontAlgn="base">
                <a:spcBef>
                  <a:spcPct val="0"/>
                </a:spcBef>
                <a:spcAft>
                  <a:spcPct val="0"/>
                </a:spcAft>
              </a:pPr>
              <a:endParaRPr lang="en-US" sz="1500">
                <a:solidFill>
                  <a:srgbClr val="FFFFFF"/>
                </a:solidFill>
              </a:endParaRPr>
            </a:p>
          </p:txBody>
        </p:sp>
      </p:grpSp>
      <p:sp>
        <p:nvSpPr>
          <p:cNvPr id="11" name="Rectangle 4"/>
          <p:cNvSpPr>
            <a:spLocks noGrp="1" noChangeArrowheads="1"/>
          </p:cNvSpPr>
          <p:nvPr>
            <p:ph type="subTitle" idx="1"/>
          </p:nvPr>
        </p:nvSpPr>
        <p:spPr>
          <a:xfrm>
            <a:off x="1516869" y="5331503"/>
            <a:ext cx="7241055" cy="338491"/>
          </a:xfrm>
        </p:spPr>
        <p:txBody>
          <a:bodyPr wrap="square" anchor="t">
            <a:spAutoFit/>
          </a:bodyPr>
          <a:lstStyle>
            <a:lvl1pPr marL="0" indent="0" algn="l">
              <a:lnSpc>
                <a:spcPct val="90000"/>
              </a:lnSpc>
              <a:spcBef>
                <a:spcPts val="0"/>
              </a:spcBef>
              <a:spcAft>
                <a:spcPts val="0"/>
              </a:spcAft>
              <a:buFontTx/>
              <a:buNone/>
              <a:defRPr sz="1777" b="0">
                <a:solidFill>
                  <a:schemeClr val="bg2"/>
                </a:solidFill>
                <a:latin typeface="Arial" panose="020B0604020202020204" pitchFamily="34" charset="0"/>
                <a:cs typeface="Arial" panose="020B0604020202020204" pitchFamily="34" charset="0"/>
              </a:defRPr>
            </a:lvl1pPr>
          </a:lstStyle>
          <a:p>
            <a:r>
              <a:rPr lang="en-US" smtClean="0"/>
              <a:t>Click to edit Master subtitle style</a:t>
            </a:r>
            <a:endParaRPr lang="en-US" dirty="0"/>
          </a:p>
        </p:txBody>
      </p:sp>
      <p:sp>
        <p:nvSpPr>
          <p:cNvPr id="305" name="Title 304"/>
          <p:cNvSpPr>
            <a:spLocks noGrp="1"/>
          </p:cNvSpPr>
          <p:nvPr>
            <p:ph type="title"/>
          </p:nvPr>
        </p:nvSpPr>
        <p:spPr>
          <a:xfrm>
            <a:off x="1495360" y="4777569"/>
            <a:ext cx="7252400" cy="553934"/>
          </a:xfrm>
        </p:spPr>
        <p:txBody>
          <a:bodyPr anchor="b"/>
          <a:lstStyle>
            <a:lvl1pPr marL="0" indent="0" algn="l">
              <a:lnSpc>
                <a:spcPct val="90000"/>
              </a:lnSpc>
              <a:spcBef>
                <a:spcPts val="0"/>
              </a:spcBef>
              <a:defRPr sz="3333" b="0" cap="none" baseline="0">
                <a:solidFill>
                  <a:schemeClr val="bg2">
                    <a:lumMod val="60000"/>
                    <a:lumOff val="4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grpSp>
        <p:nvGrpSpPr>
          <p:cNvPr id="3" name="Group 2"/>
          <p:cNvGrpSpPr/>
          <p:nvPr/>
        </p:nvGrpSpPr>
        <p:grpSpPr>
          <a:xfrm>
            <a:off x="-1" y="832054"/>
            <a:ext cx="9144001" cy="1985041"/>
            <a:chOff x="0" y="748845"/>
            <a:chExt cx="6356036" cy="1379811"/>
          </a:xfrm>
        </p:grpSpPr>
        <p:pic>
          <p:nvPicPr>
            <p:cNvPr id="18" name="Picture 17"/>
            <p:cNvPicPr>
              <a:picLocks noChangeAspect="1"/>
            </p:cNvPicPr>
            <p:nvPr/>
          </p:nvPicPr>
          <p:blipFill rotWithShape="1">
            <a:blip r:embed="rId3"/>
            <a:srcRect l="12327"/>
            <a:stretch/>
          </p:blipFill>
          <p:spPr>
            <a:xfrm>
              <a:off x="0" y="748845"/>
              <a:ext cx="3105001" cy="760384"/>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380" y="937806"/>
              <a:ext cx="2073674" cy="382462"/>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35477"/>
            <a:stretch/>
          </p:blipFill>
          <p:spPr>
            <a:xfrm>
              <a:off x="1039432" y="1561775"/>
              <a:ext cx="5316604" cy="566881"/>
            </a:xfrm>
            <a:prstGeom prst="rect">
              <a:avLst/>
            </a:prstGeom>
          </p:spPr>
        </p:pic>
        <p:grpSp>
          <p:nvGrpSpPr>
            <p:cNvPr id="20" name="Group 19"/>
            <p:cNvGrpSpPr/>
            <p:nvPr/>
          </p:nvGrpSpPr>
          <p:grpSpPr>
            <a:xfrm>
              <a:off x="1643784" y="1708498"/>
              <a:ext cx="1170069" cy="272357"/>
              <a:chOff x="4100403" y="1765746"/>
              <a:chExt cx="3118543" cy="7259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00403" y="1765746"/>
                <a:ext cx="561259" cy="725905"/>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38124" y="1905033"/>
                <a:ext cx="2380822" cy="581350"/>
              </a:xfrm>
              <a:prstGeom prst="rect">
                <a:avLst/>
              </a:prstGeom>
            </p:spPr>
          </p:pic>
        </p:grpSp>
      </p:grpSp>
      <p:sp>
        <p:nvSpPr>
          <p:cNvPr id="14" name="Subtitle 11"/>
          <p:cNvSpPr txBox="1">
            <a:spLocks/>
          </p:cNvSpPr>
          <p:nvPr/>
        </p:nvSpPr>
        <p:spPr bwMode="auto">
          <a:xfrm>
            <a:off x="5500128" y="1405311"/>
            <a:ext cx="3230771" cy="296491"/>
          </a:xfrm>
          <a:prstGeom prst="rect">
            <a:avLst/>
          </a:prstGeom>
          <a:noFill/>
          <a:ln w="9525">
            <a:noFill/>
            <a:miter lim="800000"/>
            <a:headEnd/>
            <a:tailEnd/>
          </a:ln>
        </p:spPr>
        <p:txBody>
          <a:bodyPr vert="horz" wrap="square" lIns="101600" tIns="50800" rIns="101600" bIns="50800" numCol="1" anchor="t" anchorCtr="0" compatLnSpc="1">
            <a:prstTxWarp prst="textNoShape">
              <a:avLst/>
            </a:prstTxWarp>
            <a:spAutoFit/>
          </a:bodyPr>
          <a:lstStyle>
            <a:lvl1pPr marL="0" indent="0" algn="l" defTabSz="346459" rtl="0" fontAlgn="base">
              <a:lnSpc>
                <a:spcPct val="90000"/>
              </a:lnSpc>
              <a:spcBef>
                <a:spcPts val="0"/>
              </a:spcBef>
              <a:spcAft>
                <a:spcPts val="0"/>
              </a:spcAft>
              <a:buClr>
                <a:srgbClr val="6F6F6F"/>
              </a:buClr>
              <a:buSzPct val="100000"/>
              <a:buFontTx/>
              <a:buNone/>
              <a:defRPr sz="1600" b="0" baseline="0">
                <a:solidFill>
                  <a:schemeClr val="bg2"/>
                </a:solidFill>
                <a:latin typeface="Arial" panose="020B0604020202020204" pitchFamily="34" charset="0"/>
                <a:ea typeface="+mn-ea"/>
                <a:cs typeface="Arial" panose="020B0604020202020204" pitchFamily="34" charset="0"/>
              </a:defRPr>
            </a:lvl1pPr>
            <a:lvl2pPr marL="630238" indent="-2286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2pPr>
            <a:lvl3pPr marL="804863" indent="-203200" algn="l" defTabSz="346459" rtl="0" fontAlgn="base">
              <a:lnSpc>
                <a:spcPct val="90000"/>
              </a:lnSpc>
              <a:spcBef>
                <a:spcPts val="225"/>
              </a:spcBef>
              <a:spcAft>
                <a:spcPts val="225"/>
              </a:spcAft>
              <a:buClr>
                <a:schemeClr val="bg2"/>
              </a:buClr>
              <a:buSzPct val="100000"/>
              <a:buFont typeface="Arial" panose="020B0604020202020204" pitchFamily="34" charset="0"/>
              <a:buChar char="–"/>
              <a:defRPr sz="1400" b="0">
                <a:solidFill>
                  <a:schemeClr val="bg2"/>
                </a:solidFill>
                <a:latin typeface="Arial" panose="020B0604020202020204" pitchFamily="34" charset="0"/>
                <a:cs typeface="Arial" panose="020B0604020202020204" pitchFamily="34" charset="0"/>
              </a:defRPr>
            </a:lvl3pPr>
            <a:lvl4pPr marL="1331066" indent="-171443" algn="l" rtl="0" fontAlgn="base">
              <a:spcBef>
                <a:spcPct val="20000"/>
              </a:spcBef>
              <a:spcAft>
                <a:spcPct val="0"/>
              </a:spcAft>
              <a:buChar char="–"/>
              <a:defRPr sz="1500">
                <a:solidFill>
                  <a:schemeClr val="bg1"/>
                </a:solidFill>
                <a:latin typeface="+mn-lt"/>
              </a:defRPr>
            </a:lvl4pPr>
            <a:lvl5pPr marL="1588230" indent="-171443" algn="l" rtl="0" fontAlgn="base">
              <a:spcBef>
                <a:spcPct val="20000"/>
              </a:spcBef>
              <a:spcAft>
                <a:spcPct val="0"/>
              </a:spcAft>
              <a:buChar char="»"/>
              <a:defRPr sz="1500">
                <a:solidFill>
                  <a:schemeClr val="bg1"/>
                </a:solidFill>
                <a:latin typeface="+mn-lt"/>
              </a:defRPr>
            </a:lvl5pPr>
            <a:lvl6pPr marL="1931117" indent="-171443" algn="l" rtl="0" eaLnBrk="1" fontAlgn="base" hangingPunct="1">
              <a:spcBef>
                <a:spcPct val="20000"/>
              </a:spcBef>
              <a:spcAft>
                <a:spcPct val="0"/>
              </a:spcAft>
              <a:buChar char="»"/>
              <a:defRPr sz="1500">
                <a:solidFill>
                  <a:schemeClr val="bg1"/>
                </a:solidFill>
                <a:latin typeface="+mn-lt"/>
              </a:defRPr>
            </a:lvl6pPr>
            <a:lvl7pPr marL="2274003" indent="-171443" algn="l" rtl="0" eaLnBrk="1" fontAlgn="base" hangingPunct="1">
              <a:spcBef>
                <a:spcPct val="20000"/>
              </a:spcBef>
              <a:spcAft>
                <a:spcPct val="0"/>
              </a:spcAft>
              <a:buChar char="»"/>
              <a:defRPr sz="1500">
                <a:solidFill>
                  <a:schemeClr val="bg1"/>
                </a:solidFill>
                <a:latin typeface="+mn-lt"/>
              </a:defRPr>
            </a:lvl7pPr>
            <a:lvl8pPr marL="2616890" indent="-171443" algn="l" rtl="0" eaLnBrk="1" fontAlgn="base" hangingPunct="1">
              <a:spcBef>
                <a:spcPct val="20000"/>
              </a:spcBef>
              <a:spcAft>
                <a:spcPct val="0"/>
              </a:spcAft>
              <a:buChar char="»"/>
              <a:defRPr sz="1500">
                <a:solidFill>
                  <a:schemeClr val="bg1"/>
                </a:solidFill>
                <a:latin typeface="+mn-lt"/>
              </a:defRPr>
            </a:lvl8pPr>
            <a:lvl9pPr marL="2959775" indent="-171443" algn="l" rtl="0" eaLnBrk="1" fontAlgn="base" hangingPunct="1">
              <a:spcBef>
                <a:spcPct val="20000"/>
              </a:spcBef>
              <a:spcAft>
                <a:spcPct val="0"/>
              </a:spcAft>
              <a:buChar char="»"/>
              <a:defRPr sz="1500">
                <a:solidFill>
                  <a:schemeClr val="bg1"/>
                </a:solidFill>
                <a:latin typeface="+mn-lt"/>
              </a:defRPr>
            </a:lvl9pPr>
          </a:lstStyle>
          <a:p>
            <a:r>
              <a:rPr lang="en-US" sz="1400" kern="0" dirty="0" smtClean="0"/>
              <a:t>Accelerated Computing</a:t>
            </a:r>
            <a:endParaRPr lang="en-US" sz="1400" kern="0" dirty="0"/>
          </a:p>
        </p:txBody>
      </p:sp>
      <p:sp>
        <p:nvSpPr>
          <p:cNvPr id="15" name="Title 10"/>
          <p:cNvSpPr txBox="1">
            <a:spLocks/>
          </p:cNvSpPr>
          <p:nvPr/>
        </p:nvSpPr>
        <p:spPr bwMode="auto">
          <a:xfrm>
            <a:off x="5481280" y="994816"/>
            <a:ext cx="3235833" cy="410497"/>
          </a:xfrm>
          <a:prstGeom prst="rect">
            <a:avLst/>
          </a:prstGeom>
          <a:noFill/>
          <a:ln w="9525">
            <a:noFill/>
            <a:miter lim="800000"/>
            <a:headEnd/>
            <a:tailEnd/>
          </a:ln>
        </p:spPr>
        <p:txBody>
          <a:bodyPr vert="horz" wrap="square" lIns="101600" tIns="50800" rIns="101600" bIns="50800" numCol="1" anchor="b" anchorCtr="0" compatLnSpc="1">
            <a:prstTxWarp prst="textNoShape">
              <a:avLst/>
            </a:prstTxWarp>
            <a:spAutoFit/>
          </a:bodyPr>
          <a:lstStyle>
            <a:lvl1pPr marL="0" indent="0" algn="l" rtl="0" fontAlgn="base">
              <a:lnSpc>
                <a:spcPct val="90000"/>
              </a:lnSpc>
              <a:spcBef>
                <a:spcPts val="0"/>
              </a:spcBef>
              <a:spcAft>
                <a:spcPct val="0"/>
              </a:spcAft>
              <a:defRPr sz="3000" b="0" cap="none" baseline="0">
                <a:solidFill>
                  <a:schemeClr val="bg2">
                    <a:lumMod val="60000"/>
                    <a:lumOff val="40000"/>
                  </a:schemeClr>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2400" b="1">
                <a:solidFill>
                  <a:srgbClr val="73B900"/>
                </a:solidFill>
                <a:latin typeface="Arial" charset="0"/>
              </a:defRPr>
            </a:lvl2pPr>
            <a:lvl3pPr algn="l" rtl="0" fontAlgn="base">
              <a:spcBef>
                <a:spcPct val="0"/>
              </a:spcBef>
              <a:spcAft>
                <a:spcPct val="0"/>
              </a:spcAft>
              <a:defRPr sz="2400" b="1">
                <a:solidFill>
                  <a:srgbClr val="73B900"/>
                </a:solidFill>
                <a:latin typeface="Arial" charset="0"/>
              </a:defRPr>
            </a:lvl3pPr>
            <a:lvl4pPr algn="l" rtl="0" fontAlgn="base">
              <a:spcBef>
                <a:spcPct val="0"/>
              </a:spcBef>
              <a:spcAft>
                <a:spcPct val="0"/>
              </a:spcAft>
              <a:defRPr sz="2400" b="1">
                <a:solidFill>
                  <a:srgbClr val="73B900"/>
                </a:solidFill>
                <a:latin typeface="Arial" charset="0"/>
              </a:defRPr>
            </a:lvl4pPr>
            <a:lvl5pPr algn="l" rtl="0" fontAlgn="base">
              <a:spcBef>
                <a:spcPct val="0"/>
              </a:spcBef>
              <a:spcAft>
                <a:spcPct val="0"/>
              </a:spcAft>
              <a:defRPr sz="2400" b="1">
                <a:solidFill>
                  <a:srgbClr val="73B900"/>
                </a:solidFill>
                <a:latin typeface="Arial" charset="0"/>
              </a:defRPr>
            </a:lvl5pPr>
            <a:lvl6pPr marL="342887" algn="l" rtl="0" eaLnBrk="1" fontAlgn="base" hangingPunct="1">
              <a:spcBef>
                <a:spcPct val="0"/>
              </a:spcBef>
              <a:spcAft>
                <a:spcPct val="0"/>
              </a:spcAft>
              <a:defRPr sz="2400" b="1">
                <a:solidFill>
                  <a:srgbClr val="73B900"/>
                </a:solidFill>
                <a:latin typeface="Arial" charset="0"/>
              </a:defRPr>
            </a:lvl6pPr>
            <a:lvl7pPr marL="685773" algn="l" rtl="0" eaLnBrk="1" fontAlgn="base" hangingPunct="1">
              <a:spcBef>
                <a:spcPct val="0"/>
              </a:spcBef>
              <a:spcAft>
                <a:spcPct val="0"/>
              </a:spcAft>
              <a:defRPr sz="2400" b="1">
                <a:solidFill>
                  <a:srgbClr val="73B900"/>
                </a:solidFill>
                <a:latin typeface="Arial" charset="0"/>
              </a:defRPr>
            </a:lvl7pPr>
            <a:lvl8pPr marL="1028659" algn="l" rtl="0" eaLnBrk="1" fontAlgn="base" hangingPunct="1">
              <a:spcBef>
                <a:spcPct val="0"/>
              </a:spcBef>
              <a:spcAft>
                <a:spcPct val="0"/>
              </a:spcAft>
              <a:defRPr sz="2400" b="1">
                <a:solidFill>
                  <a:srgbClr val="73B900"/>
                </a:solidFill>
                <a:latin typeface="Arial" charset="0"/>
              </a:defRPr>
            </a:lvl8pPr>
            <a:lvl9pPr marL="1371545" algn="l" rtl="0" eaLnBrk="1" fontAlgn="base" hangingPunct="1">
              <a:spcBef>
                <a:spcPct val="0"/>
              </a:spcBef>
              <a:spcAft>
                <a:spcPct val="0"/>
              </a:spcAft>
              <a:defRPr sz="2400" b="1">
                <a:solidFill>
                  <a:srgbClr val="73B900"/>
                </a:solidFill>
                <a:latin typeface="Arial" charset="0"/>
              </a:defRPr>
            </a:lvl9pPr>
          </a:lstStyle>
          <a:p>
            <a:pPr defTabSz="1015935"/>
            <a:r>
              <a:rPr lang="en-US" sz="2223" kern="0" dirty="0"/>
              <a:t>GPU Teaching Kit</a:t>
            </a:r>
          </a:p>
        </p:txBody>
      </p:sp>
    </p:spTree>
    <p:extLst>
      <p:ext uri="{BB962C8B-B14F-4D97-AF65-F5344CB8AC3E}">
        <p14:creationId xmlns:p14="http://schemas.microsoft.com/office/powerpoint/2010/main" val="367519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3" y="0"/>
            <a:ext cx="9135879" cy="6858000"/>
          </a:xfrm>
          <a:prstGeom prst="rect">
            <a:avLst/>
          </a:prstGeom>
        </p:spPr>
      </p:pic>
      <p:sp>
        <p:nvSpPr>
          <p:cNvPr id="2" name="Title 1"/>
          <p:cNvSpPr>
            <a:spLocks noGrp="1"/>
          </p:cNvSpPr>
          <p:nvPr>
            <p:ph type="title"/>
          </p:nvPr>
        </p:nvSpPr>
        <p:spPr>
          <a:xfrm>
            <a:off x="457200" y="274644"/>
            <a:ext cx="8382000" cy="512761"/>
          </a:xfrm>
        </p:spPr>
        <p:txBody>
          <a:bodyPr>
            <a:normAutofit/>
          </a:bodyPr>
          <a:lstStyle>
            <a:lvl1pPr algn="r">
              <a:defRPr sz="24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3200400" y="990600"/>
            <a:ext cx="5638800" cy="1524000"/>
          </a:xfrm>
        </p:spPr>
        <p:txBody>
          <a:bodyPr>
            <a:normAutofit/>
          </a:bodyPr>
          <a:lstStyle>
            <a:lvl1pPr>
              <a:defRPr sz="1800"/>
            </a:lvl1pPr>
            <a:lvl2pPr marL="742932" indent="-285744">
              <a:buFont typeface="Arial" pitchFamily="34" charset="0"/>
              <a:buChar char="•"/>
              <a:defRPr sz="1800">
                <a:latin typeface="AkzidenzGrotesk" pitchFamily="50" charset="0"/>
              </a:defRPr>
            </a:lvl2pPr>
            <a:lvl3pPr>
              <a:defRPr sz="1800">
                <a:latin typeface="AkzidenzGrotesk" pitchFamily="50" charset="0"/>
              </a:defRPr>
            </a:lvl3pPr>
            <a:lvl4pPr marL="1371566" indent="0">
              <a:buFont typeface="Arial" pitchFamily="34" charset="0"/>
              <a:buNone/>
              <a:defRPr sz="1800">
                <a:latin typeface="AkzidenzGrotesk" pitchFamily="50" charset="0"/>
              </a:defRPr>
            </a:lvl4pPr>
            <a:lvl5pPr marL="2057349" indent="-228594">
              <a:buFont typeface="Arial" pitchFamily="34" charset="0"/>
              <a:buChar char="•"/>
              <a:defRPr sz="180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3200400" y="2717800"/>
            <a:ext cx="5638800" cy="3454400"/>
          </a:xfrm>
        </p:spPr>
        <p:txBody>
          <a:bodyPr>
            <a:normAutofit/>
          </a:bodyPr>
          <a:lstStyle>
            <a:lvl1pPr marL="0" indent="0">
              <a:buNone/>
              <a:defRPr sz="1600">
                <a:latin typeface="Sentinel Medium" pitchFamily="50" charset="0"/>
              </a:defRPr>
            </a:lvl1pPr>
          </a:lstStyle>
          <a:p>
            <a:pPr lvl="0"/>
            <a:r>
              <a:rPr lang="en-US" smtClean="0"/>
              <a:t>Edit Master text styles</a:t>
            </a:r>
          </a:p>
        </p:txBody>
      </p:sp>
    </p:spTree>
    <p:extLst>
      <p:ext uri="{BB962C8B-B14F-4D97-AF65-F5344CB8AC3E}">
        <p14:creationId xmlns:p14="http://schemas.microsoft.com/office/powerpoint/2010/main" val="256395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9E207C-5D23-45BF-9C83-C8A6D9277DFE}" type="datetime1">
              <a:rPr lang="en-US" smtClean="0"/>
              <a:t>4/3/2016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6C5B-537F-42EB-8390-2010A7F9CC31}" type="slidenum">
              <a:rPr lang="en-US" smtClean="0"/>
              <a:t>‹#›</a:t>
            </a:fld>
            <a:endParaRPr lang="en-US"/>
          </a:p>
        </p:txBody>
      </p:sp>
    </p:spTree>
    <p:extLst>
      <p:ext uri="{BB962C8B-B14F-4D97-AF65-F5344CB8AC3E}">
        <p14:creationId xmlns:p14="http://schemas.microsoft.com/office/powerpoint/2010/main" val="3455618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23213" cy="1141413"/>
          </a:xfrm>
        </p:spPr>
        <p:txBody>
          <a:bodyPr/>
          <a:lstStyle/>
          <a:p>
            <a:r>
              <a:rPr lang="en-US" smtClean="0"/>
              <a:t>Click to edit Master title style</a:t>
            </a:r>
            <a:endParaRPr lang="en-US"/>
          </a:p>
        </p:txBody>
      </p:sp>
    </p:spTree>
    <p:extLst>
      <p:ext uri="{BB962C8B-B14F-4D97-AF65-F5344CB8AC3E}">
        <p14:creationId xmlns:p14="http://schemas.microsoft.com/office/powerpoint/2010/main" val="3050408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23213" cy="11414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7923213" cy="22082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884613"/>
            <a:ext cx="7923213" cy="2209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7319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305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7670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914900" y="1524000"/>
            <a:ext cx="4076700" cy="4572000"/>
          </a:xfrm>
        </p:spPr>
        <p:txBody>
          <a:bodyPr/>
          <a:lstStyle/>
          <a:p>
            <a:pPr lvl="0"/>
            <a:r>
              <a:rPr lang="en-US" noProof="0" smtClean="0"/>
              <a:t>Click icon to add online image</a:t>
            </a:r>
          </a:p>
        </p:txBody>
      </p:sp>
      <p:sp>
        <p:nvSpPr>
          <p:cNvPr id="5" name="Rectangle 3"/>
          <p:cNvSpPr>
            <a:spLocks noGrp="1" noChangeArrowheads="1"/>
          </p:cNvSpPr>
          <p:nvPr>
            <p:ph type="ftr" idx="10"/>
          </p:nvPr>
        </p:nvSpPr>
        <p:spPr>
          <a:xfrm>
            <a:off x="382588" y="6553200"/>
            <a:ext cx="5105400" cy="304800"/>
          </a:xfrm>
          <a:prstGeom prst="rect">
            <a:avLst/>
          </a:prstGeom>
          <a:ln/>
        </p:spPr>
        <p:txBody>
          <a:bodyPr/>
          <a:lstStyle>
            <a:lvl1pPr>
              <a:defRPr/>
            </a:lvl1pPr>
          </a:lstStyle>
          <a:p>
            <a:pPr>
              <a:defRPr/>
            </a:pPr>
            <a:r>
              <a:rPr lang="en-US"/>
              <a:t>©Wen-mei W. Hwu and David Kirk/NVIDIA, Urbana, August 13-17, 2012</a:t>
            </a:r>
          </a:p>
        </p:txBody>
      </p:sp>
      <p:sp>
        <p:nvSpPr>
          <p:cNvPr id="6" name="Rectangle 4"/>
          <p:cNvSpPr>
            <a:spLocks noGrp="1" noChangeArrowheads="1"/>
          </p:cNvSpPr>
          <p:nvPr>
            <p:ph type="sldNum" idx="11"/>
          </p:nvPr>
        </p:nvSpPr>
        <p:spPr>
          <a:xfrm>
            <a:off x="7010400" y="6248400"/>
            <a:ext cx="1903413" cy="455613"/>
          </a:xfrm>
          <a:prstGeom prst="rect">
            <a:avLst/>
          </a:prstGeom>
          <a:ln/>
        </p:spPr>
        <p:txBody>
          <a:bodyPr/>
          <a:lstStyle>
            <a:lvl1pPr>
              <a:defRPr/>
            </a:lvl1pPr>
          </a:lstStyle>
          <a:p>
            <a:pPr>
              <a:defRPr/>
            </a:pPr>
            <a:fld id="{4E993A17-F2C4-45BA-8F89-D47B86954FDA}" type="slidenum">
              <a:rPr lang="en-US"/>
              <a:pPr>
                <a:defRPr/>
              </a:pPr>
              <a:t>‹#›</a:t>
            </a:fld>
            <a:endParaRPr lang="en-US"/>
          </a:p>
        </p:txBody>
      </p:sp>
    </p:spTree>
    <p:extLst>
      <p:ext uri="{BB962C8B-B14F-4D97-AF65-F5344CB8AC3E}">
        <p14:creationId xmlns:p14="http://schemas.microsoft.com/office/powerpoint/2010/main" val="2324559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199887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ítulo y objetos">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8604448" y="6357553"/>
            <a:ext cx="442392" cy="412838"/>
          </a:xfrm>
          <a:prstGeom prst="rect">
            <a:avLst/>
          </a:prstGeom>
        </p:spPr>
        <p:txBody>
          <a:bodyPr anchor="ctr" anchorCtr="0"/>
          <a:lstStyle>
            <a:lvl1pPr algn="r">
              <a:defRPr sz="1100">
                <a:solidFill>
                  <a:srgbClr val="004990"/>
                </a:solidFill>
              </a:defRPr>
            </a:lvl1pPr>
          </a:lstStyle>
          <a:p>
            <a:pPr>
              <a:defRPr/>
            </a:pPr>
            <a:fld id="{285CE1B5-6F67-45DC-90CE-4D4426AC7323}" type="slidenum">
              <a:rPr lang="en-US" smtClean="0"/>
              <a:pPr>
                <a:defRPr/>
              </a:pPr>
              <a:t>‹#›</a:t>
            </a:fld>
            <a:endParaRPr lang="en-US"/>
          </a:p>
        </p:txBody>
      </p:sp>
      <p:sp>
        <p:nvSpPr>
          <p:cNvPr id="10" name="Text Placeholder 2"/>
          <p:cNvSpPr>
            <a:spLocks noGrp="1"/>
          </p:cNvSpPr>
          <p:nvPr>
            <p:ph idx="1"/>
          </p:nvPr>
        </p:nvSpPr>
        <p:spPr>
          <a:xfrm>
            <a:off x="107504" y="980728"/>
            <a:ext cx="8928992" cy="518457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99329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ólo el título">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s-ES" smtClean="0"/>
              <a:t>Haga clic para modificar el estilo de título del patrón</a:t>
            </a:r>
            <a:endParaRPr lang="en-US"/>
          </a:p>
        </p:txBody>
      </p:sp>
      <p:sp>
        <p:nvSpPr>
          <p:cNvPr id="8" name="Slide Number Placeholder 7"/>
          <p:cNvSpPr>
            <a:spLocks noGrp="1"/>
          </p:cNvSpPr>
          <p:nvPr>
            <p:ph type="sldNum" sz="quarter" idx="11"/>
          </p:nvPr>
        </p:nvSpPr>
        <p:spPr/>
        <p:txBody>
          <a:bodyPr anchor="ctr" anchorCtr="0"/>
          <a:lstStyle/>
          <a:p>
            <a:pPr>
              <a:defRPr/>
            </a:pPr>
            <a:fld id="{285CE1B5-6F67-45DC-90CE-4D4426AC7323}" type="slidenum">
              <a:rPr lang="en-US" smtClean="0"/>
              <a:pPr>
                <a:defRPr/>
              </a:pPr>
              <a:t>‹#›</a:t>
            </a:fld>
            <a:endParaRPr lang="en-US"/>
          </a:p>
        </p:txBody>
      </p:sp>
    </p:spTree>
    <p:extLst>
      <p:ext uri="{BB962C8B-B14F-4D97-AF65-F5344CB8AC3E}">
        <p14:creationId xmlns:p14="http://schemas.microsoft.com/office/powerpoint/2010/main" val="15372149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618061"/>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7504" y="1052736"/>
            <a:ext cx="4388296" cy="5112568"/>
          </a:xfrm>
        </p:spPr>
        <p:txBody>
          <a:bodyPr>
            <a:normAutofit/>
          </a:bodyPr>
          <a:lstStyle>
            <a:lvl1pPr marL="342900" indent="-342900">
              <a:buFontTx/>
              <a:buBlip>
                <a:blip r:embed="rId2"/>
              </a:buBlip>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Content Placeholder 3"/>
          <p:cNvSpPr>
            <a:spLocks noGrp="1"/>
          </p:cNvSpPr>
          <p:nvPr>
            <p:ph sz="half" idx="2"/>
          </p:nvPr>
        </p:nvSpPr>
        <p:spPr>
          <a:xfrm>
            <a:off x="4648200" y="1052736"/>
            <a:ext cx="4388296" cy="5112568"/>
          </a:xfrm>
        </p:spPr>
        <p:txBody>
          <a:bodyPr>
            <a:normAutofit/>
          </a:bodyPr>
          <a:lstStyle>
            <a:lvl1pPr marL="342900" indent="-342900">
              <a:buFontTx/>
              <a:buBlip>
                <a:blip r:embed="rId2"/>
              </a:buBlip>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10" name="Slide Number Placeholder 5"/>
          <p:cNvSpPr>
            <a:spLocks noGrp="1"/>
          </p:cNvSpPr>
          <p:nvPr>
            <p:ph type="sldNum" sz="quarter" idx="4"/>
          </p:nvPr>
        </p:nvSpPr>
        <p:spPr>
          <a:xfrm>
            <a:off x="8604448" y="6357553"/>
            <a:ext cx="442392" cy="412838"/>
          </a:xfrm>
          <a:prstGeom prst="rect">
            <a:avLst/>
          </a:prstGeom>
        </p:spPr>
        <p:txBody>
          <a:bodyPr anchor="ctr" anchorCtr="0"/>
          <a:lstStyle>
            <a:lvl1pPr algn="r">
              <a:defRPr sz="1100">
                <a:solidFill>
                  <a:srgbClr val="004990"/>
                </a:solidFill>
              </a:defRPr>
            </a:lvl1pPr>
          </a:lstStyle>
          <a:p>
            <a:pPr>
              <a:defRPr/>
            </a:pPr>
            <a:fld id="{285CE1B5-6F67-45DC-90CE-4D4426AC7323}" type="slidenum">
              <a:rPr lang="en-US" smtClean="0"/>
              <a:pPr>
                <a:defRPr/>
              </a:pPr>
              <a:t>‹#›</a:t>
            </a:fld>
            <a:endParaRPr lang="en-US"/>
          </a:p>
        </p:txBody>
      </p:sp>
      <p:sp>
        <p:nvSpPr>
          <p:cNvPr id="11" name="Title Placeholder 1"/>
          <p:cNvSpPr>
            <a:spLocks noGrp="1"/>
          </p:cNvSpPr>
          <p:nvPr>
            <p:ph type="title"/>
          </p:nvPr>
        </p:nvSpPr>
        <p:spPr>
          <a:xfrm>
            <a:off x="107504" y="44624"/>
            <a:ext cx="8928992" cy="792088"/>
          </a:xfrm>
          <a:prstGeom prst="rect">
            <a:avLst/>
          </a:prstGeom>
        </p:spPr>
        <p:txBody>
          <a:bodyPr vert="horz" lIns="91440" tIns="45720" rIns="91440" bIns="45720" rtlCol="0" anchor="b">
            <a:noAutofit/>
          </a:bodyPr>
          <a:lstStyle/>
          <a:p>
            <a:r>
              <a:rPr lang="es-ES" smtClean="0"/>
              <a:t>Haga clic para modificar el estilo de título del patrón</a:t>
            </a:r>
            <a:endParaRPr lang="es-ES" dirty="0"/>
          </a:p>
        </p:txBody>
      </p:sp>
    </p:spTree>
    <p:extLst>
      <p:ext uri="{BB962C8B-B14F-4D97-AF65-F5344CB8AC3E}">
        <p14:creationId xmlns:p14="http://schemas.microsoft.com/office/powerpoint/2010/main" val="29415503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553934"/>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5"/>
            <a:ext cx="8290560" cy="5365225"/>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290057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No branding graphics">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553934"/>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83033"/>
            <a:ext cx="8290560" cy="5361700"/>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777"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
        <p:nvSpPr>
          <p:cNvPr id="4" name="Rectangle 3"/>
          <p:cNvSpPr/>
          <p:nvPr/>
        </p:nvSpPr>
        <p:spPr>
          <a:xfrm>
            <a:off x="0" y="6574896"/>
            <a:ext cx="9144000" cy="2872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61" fontAlgn="base">
              <a:spcBef>
                <a:spcPct val="0"/>
              </a:spcBef>
              <a:spcAft>
                <a:spcPct val="0"/>
              </a:spcAft>
            </a:pPr>
            <a:endParaRPr lang="en-US" sz="1500">
              <a:solidFill>
                <a:srgbClr val="FFFFFF"/>
              </a:solidFill>
            </a:endParaRPr>
          </a:p>
        </p:txBody>
      </p:sp>
      <p:sp>
        <p:nvSpPr>
          <p:cNvPr id="6" name="TextBox 5"/>
          <p:cNvSpPr txBox="1"/>
          <p:nvPr/>
        </p:nvSpPr>
        <p:spPr>
          <a:xfrm>
            <a:off x="532599" y="6723951"/>
            <a:ext cx="267524" cy="85536"/>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380961" fontAlgn="base">
              <a:spcBef>
                <a:spcPct val="0"/>
              </a:spcBef>
              <a:spcAft>
                <a:spcPct val="0"/>
              </a:spcAft>
            </a:pPr>
            <a:fld id="{9EF62655-870B-4C06-BC3D-C67D37BAE36D}" type="slidenum">
              <a:rPr lang="en-US" sz="556" smtClean="0">
                <a:solidFill>
                  <a:srgbClr val="6F6F6F"/>
                </a:solidFill>
                <a:latin typeface="Arial" panose="020B0604020202020204" pitchFamily="34" charset="0"/>
                <a:ea typeface="MS PGothic" pitchFamily="34" charset="-128"/>
                <a:cs typeface="Arial" panose="020B0604020202020204" pitchFamily="34" charset="0"/>
              </a:rPr>
              <a:pPr algn="l" defTabSz="380961" fontAlgn="base">
                <a:spcBef>
                  <a:spcPct val="0"/>
                </a:spcBef>
                <a:spcAft>
                  <a:spcPct val="0"/>
                </a:spcAft>
              </a:pPr>
              <a:t>‹#›</a:t>
            </a:fld>
            <a:r>
              <a:rPr lang="en-US" sz="556" cap="none" dirty="0" smtClean="0">
                <a:solidFill>
                  <a:srgbClr val="6F6F6F"/>
                </a:solidFill>
                <a:latin typeface="Arial" panose="020B0604020202020204" pitchFamily="34" charset="0"/>
                <a:ea typeface="MS PGothic" pitchFamily="34" charset="-128"/>
                <a:cs typeface="Arial" panose="020B0604020202020204" pitchFamily="34" charset="0"/>
              </a:rPr>
              <a:t> </a:t>
            </a:r>
          </a:p>
        </p:txBody>
      </p:sp>
    </p:spTree>
    <p:extLst>
      <p:ext uri="{BB962C8B-B14F-4D97-AF65-F5344CB8AC3E}">
        <p14:creationId xmlns:p14="http://schemas.microsoft.com/office/powerpoint/2010/main" val="38284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553934"/>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0"/>
            <a:ext cx="8290560" cy="5325557"/>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z="2000" dirty="0" smtClean="0"/>
            </a:lvl1pPr>
            <a:lvl2pPr>
              <a:defRPr lang="en-US" sz="1556" dirty="0" smtClean="0"/>
            </a:lvl2pPr>
            <a:lvl3pPr>
              <a:defRPr lang="en-US" sz="1556" dirty="0" smtClean="0"/>
            </a:lvl3pPr>
          </a:lstStyle>
          <a:p>
            <a:pPr lvl="0"/>
            <a:r>
              <a:rPr lang="en-US" smtClean="0"/>
              <a:t>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3073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entered">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553934"/>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6804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Centered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553934"/>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lgn="ctr">
              <a:defRPr lang="en-US" dirty="0">
                <a:solidFill>
                  <a:srgbClr val="76B900"/>
                </a:solidFill>
              </a:defRPr>
            </a:lvl1pPr>
          </a:lstStyle>
          <a:p>
            <a:pPr lvl="0"/>
            <a:r>
              <a:rPr lang="en-US" smtClean="0"/>
              <a:t>Click to edit Master title style</a:t>
            </a:r>
            <a:endParaRPr lang="en-US" dirty="0"/>
          </a:p>
        </p:txBody>
      </p:sp>
    </p:spTree>
    <p:extLst>
      <p:ext uri="{BB962C8B-B14F-4D97-AF65-F5344CB8AC3E}">
        <p14:creationId xmlns:p14="http://schemas.microsoft.com/office/powerpoint/2010/main" val="24536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and Co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3" y="0"/>
            <a:ext cx="9135879" cy="6858000"/>
          </a:xfrm>
          <a:prstGeom prst="rect">
            <a:avLst/>
          </a:prstGeom>
        </p:spPr>
      </p:pic>
      <p:sp>
        <p:nvSpPr>
          <p:cNvPr id="2" name="Title 1"/>
          <p:cNvSpPr>
            <a:spLocks noGrp="1"/>
          </p:cNvSpPr>
          <p:nvPr>
            <p:ph type="title"/>
          </p:nvPr>
        </p:nvSpPr>
        <p:spPr>
          <a:xfrm>
            <a:off x="457200" y="274644"/>
            <a:ext cx="8382000" cy="512761"/>
          </a:xfrm>
        </p:spPr>
        <p:txBody>
          <a:bodyPr>
            <a:normAutofit/>
          </a:bodyPr>
          <a:lstStyle>
            <a:lvl1pPr algn="r">
              <a:defRPr sz="24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3200400" y="990600"/>
            <a:ext cx="5638800" cy="1524000"/>
          </a:xfrm>
        </p:spPr>
        <p:txBody>
          <a:bodyPr>
            <a:normAutofit/>
          </a:bodyPr>
          <a:lstStyle>
            <a:lvl1pPr>
              <a:defRPr sz="1800"/>
            </a:lvl1pPr>
            <a:lvl2pPr marL="742932" indent="-285744">
              <a:buFont typeface="Arial" pitchFamily="34" charset="0"/>
              <a:buChar char="•"/>
              <a:defRPr sz="1800">
                <a:latin typeface="AkzidenzGrotesk" pitchFamily="50" charset="0"/>
              </a:defRPr>
            </a:lvl2pPr>
            <a:lvl3pPr>
              <a:defRPr sz="1800">
                <a:latin typeface="AkzidenzGrotesk" pitchFamily="50" charset="0"/>
              </a:defRPr>
            </a:lvl3pPr>
            <a:lvl4pPr marL="1371566" indent="0">
              <a:buFont typeface="Arial" pitchFamily="34" charset="0"/>
              <a:buNone/>
              <a:defRPr sz="1800">
                <a:latin typeface="AkzidenzGrotesk" pitchFamily="50" charset="0"/>
              </a:defRPr>
            </a:lvl4pPr>
            <a:lvl5pPr marL="2057349" indent="-228594">
              <a:buFont typeface="Arial" pitchFamily="34" charset="0"/>
              <a:buChar char="•"/>
              <a:defRPr sz="180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p:txBody>
      </p:sp>
      <p:sp>
        <p:nvSpPr>
          <p:cNvPr id="6" name="Text Placeholder 5"/>
          <p:cNvSpPr>
            <a:spLocks noGrp="1"/>
          </p:cNvSpPr>
          <p:nvPr>
            <p:ph type="body" sz="quarter" idx="10"/>
          </p:nvPr>
        </p:nvSpPr>
        <p:spPr>
          <a:xfrm>
            <a:off x="3200400" y="2717800"/>
            <a:ext cx="5638800" cy="3454400"/>
          </a:xfrm>
        </p:spPr>
        <p:txBody>
          <a:bodyPr>
            <a:normAutofit/>
          </a:bodyPr>
          <a:lstStyle>
            <a:lvl1pPr marL="0" indent="0">
              <a:buNone/>
              <a:defRPr sz="1600">
                <a:latin typeface="Sentinel Medium" pitchFamily="50" charset="0"/>
              </a:defRPr>
            </a:lvl1pPr>
          </a:lstStyle>
          <a:p>
            <a:pPr lvl="0"/>
            <a:r>
              <a:rPr lang="en-US" smtClean="0"/>
              <a:t>Edit Master text styles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3" y="0"/>
            <a:ext cx="9135879" cy="6858000"/>
          </a:xfrm>
          <a:prstGeom prst="rect">
            <a:avLst/>
          </a:prstGeom>
        </p:spPr>
      </p:pic>
    </p:spTree>
    <p:extLst>
      <p:ext uri="{BB962C8B-B14F-4D97-AF65-F5344CB8AC3E}">
        <p14:creationId xmlns:p14="http://schemas.microsoft.com/office/powerpoint/2010/main" val="285430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xt only">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3" y="0"/>
            <a:ext cx="9135879" cy="6858000"/>
          </a:xfrm>
          <a:prstGeom prst="rect">
            <a:avLst/>
          </a:prstGeom>
        </p:spPr>
      </p:pic>
      <p:sp>
        <p:nvSpPr>
          <p:cNvPr id="2" name="Title 1"/>
          <p:cNvSpPr>
            <a:spLocks noGrp="1"/>
          </p:cNvSpPr>
          <p:nvPr>
            <p:ph type="title"/>
          </p:nvPr>
        </p:nvSpPr>
        <p:spPr>
          <a:xfrm>
            <a:off x="457200" y="274644"/>
            <a:ext cx="8382000" cy="512761"/>
          </a:xfrm>
        </p:spPr>
        <p:txBody>
          <a:bodyPr>
            <a:normAutofit/>
          </a:bodyPr>
          <a:lstStyle>
            <a:lvl1pPr algn="r">
              <a:defRPr sz="2400">
                <a:solidFill>
                  <a:schemeClr val="accent2">
                    <a:lumMod val="75000"/>
                  </a:schemeClr>
                </a:solidFill>
                <a:latin typeface="Akzidenz-Grotesk Extended BQ" pitchFamily="50" charset="0"/>
              </a:defRPr>
            </a:lvl1pPr>
          </a:lstStyle>
          <a:p>
            <a:r>
              <a:rPr lang="en-US" smtClean="0"/>
              <a:t>Click to edit Master title style</a:t>
            </a:r>
            <a:endParaRPr lang="en-US"/>
          </a:p>
        </p:txBody>
      </p:sp>
      <p:sp>
        <p:nvSpPr>
          <p:cNvPr id="3" name="Content Placeholder 2"/>
          <p:cNvSpPr>
            <a:spLocks noGrp="1"/>
          </p:cNvSpPr>
          <p:nvPr>
            <p:ph idx="1"/>
          </p:nvPr>
        </p:nvSpPr>
        <p:spPr>
          <a:xfrm>
            <a:off x="3200400" y="990600"/>
            <a:ext cx="5638800" cy="5283200"/>
          </a:xfrm>
        </p:spPr>
        <p:txBody>
          <a:bodyPr>
            <a:normAutofit/>
          </a:bodyPr>
          <a:lstStyle>
            <a:lvl1pPr>
              <a:defRPr sz="1800"/>
            </a:lvl1pPr>
            <a:lvl2pPr marL="742932" indent="-285744">
              <a:buFont typeface="Arial" pitchFamily="34" charset="0"/>
              <a:buChar char="•"/>
              <a:defRPr sz="1800">
                <a:latin typeface="AkzidenzGrotesk" pitchFamily="50" charset="0"/>
              </a:defRPr>
            </a:lvl2pPr>
            <a:lvl3pPr>
              <a:defRPr sz="1800">
                <a:latin typeface="AkzidenzGrotesk" pitchFamily="50" charset="0"/>
              </a:defRPr>
            </a:lvl3pPr>
            <a:lvl4pPr marL="1600160" indent="-228594">
              <a:buFont typeface="Arial" pitchFamily="34" charset="0"/>
              <a:buChar char="•"/>
              <a:defRPr sz="1800">
                <a:latin typeface="AkzidenzGrotesk" pitchFamily="50" charset="0"/>
              </a:defRPr>
            </a:lvl4pPr>
            <a:lvl5pPr marL="2057349" indent="-228594">
              <a:buFont typeface="Arial" pitchFamily="34" charset="0"/>
              <a:buChar char="•"/>
              <a:defRPr sz="1800">
                <a:latin typeface="AkzidenzGrotesk" pitchFamily="50"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6142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238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5669" y="388835"/>
            <a:ext cx="8246783" cy="5539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16456" y="1480459"/>
            <a:ext cx="8226619" cy="48337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p:txBody>
      </p:sp>
      <p:grpSp>
        <p:nvGrpSpPr>
          <p:cNvPr id="35" name="Group 34"/>
          <p:cNvGrpSpPr/>
          <p:nvPr/>
        </p:nvGrpSpPr>
        <p:grpSpPr>
          <a:xfrm>
            <a:off x="1" y="6653119"/>
            <a:ext cx="9146619" cy="211524"/>
            <a:chOff x="0" y="5987804"/>
            <a:chExt cx="8231957" cy="190372"/>
          </a:xfrm>
        </p:grpSpPr>
        <p:sp>
          <p:nvSpPr>
            <p:cNvPr id="36" name="Parallelogram 35"/>
            <p:cNvSpPr/>
            <p:nvPr/>
          </p:nvSpPr>
          <p:spPr>
            <a:xfrm>
              <a:off x="7178479" y="6000375"/>
              <a:ext cx="819901" cy="171825"/>
            </a:xfrm>
            <a:prstGeom prst="parallelogram">
              <a:avLst>
                <a:gd name="adj" fmla="val 36300"/>
              </a:avLst>
            </a:prstGeom>
            <a:solidFill>
              <a:srgbClr val="FA6300"/>
            </a:solidFill>
            <a:ln w="25400" cap="flat" cmpd="sng" algn="ctr">
              <a:noFill/>
              <a:prstDash val="solid"/>
            </a:ln>
            <a:effectLst/>
          </p:spPr>
          <p:txBody>
            <a:bodyPr rtlCol="0" anchor="ctr"/>
            <a:lstStyle/>
            <a:p>
              <a:pPr marL="0" marR="0" lvl="0" indent="0" algn="ctr" defTabSz="1015935"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FFFFFF"/>
                </a:solidFill>
                <a:effectLst/>
                <a:uLnTx/>
                <a:uFillTx/>
                <a:latin typeface="Trebuchet MS"/>
              </a:endParaRPr>
            </a:p>
          </p:txBody>
        </p:sp>
        <p:sp>
          <p:nvSpPr>
            <p:cNvPr id="37" name="Parallelogram 36"/>
            <p:cNvSpPr/>
            <p:nvPr/>
          </p:nvSpPr>
          <p:spPr>
            <a:xfrm>
              <a:off x="6394206" y="6000375"/>
              <a:ext cx="819901" cy="171825"/>
            </a:xfrm>
            <a:prstGeom prst="parallelogram">
              <a:avLst>
                <a:gd name="adj" fmla="val 36300"/>
              </a:avLst>
            </a:prstGeom>
            <a:solidFill>
              <a:srgbClr val="76B900"/>
            </a:solidFill>
            <a:ln w="25400" cap="flat" cmpd="sng" algn="ctr">
              <a:noFill/>
              <a:prstDash val="solid"/>
            </a:ln>
            <a:effectLst/>
          </p:spPr>
          <p:txBody>
            <a:bodyPr rtlCol="0" anchor="ctr"/>
            <a:lstStyle/>
            <a:p>
              <a:pPr marL="0" marR="0" lvl="0" indent="0" algn="ctr" defTabSz="1015935"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smtClean="0">
                <a:ln>
                  <a:noFill/>
                </a:ln>
                <a:solidFill>
                  <a:srgbClr val="FFFFFF"/>
                </a:solidFill>
                <a:effectLst/>
                <a:uLnTx/>
                <a:uFillTx/>
                <a:latin typeface="Trebuchet MS"/>
              </a:endParaRPr>
            </a:p>
          </p:txBody>
        </p:sp>
        <p:pic>
          <p:nvPicPr>
            <p:cNvPr id="38" name="Picture 37"/>
            <p:cNvPicPr>
              <a:picLocks noChangeAspect="1"/>
            </p:cNvPicPr>
            <p:nvPr/>
          </p:nvPicPr>
          <p:blipFill rotWithShape="1">
            <a:blip r:embed="rId21"/>
            <a:srcRect t="-6317" r="97921" b="17099"/>
            <a:stretch/>
          </p:blipFill>
          <p:spPr>
            <a:xfrm>
              <a:off x="7947899" y="5987804"/>
              <a:ext cx="284058" cy="190372"/>
            </a:xfrm>
            <a:prstGeom prst="rect">
              <a:avLst/>
            </a:prstGeom>
          </p:spPr>
        </p:pic>
        <p:pic>
          <p:nvPicPr>
            <p:cNvPr id="41" name="Picture 40"/>
            <p:cNvPicPr>
              <a:picLocks noChangeAspect="1"/>
            </p:cNvPicPr>
            <p:nvPr/>
          </p:nvPicPr>
          <p:blipFill rotWithShape="1">
            <a:blip r:embed="rId22"/>
            <a:srcRect l="52877" t="1978" r="-1" b="17095"/>
            <a:stretch/>
          </p:blipFill>
          <p:spPr>
            <a:xfrm>
              <a:off x="0" y="6002009"/>
              <a:ext cx="6433059" cy="172676"/>
            </a:xfrm>
            <a:prstGeom prst="rect">
              <a:avLst/>
            </a:prstGeom>
          </p:spPr>
        </p:pic>
      </p:grpSp>
      <p:sp>
        <p:nvSpPr>
          <p:cNvPr id="12" name="TextBox 11"/>
          <p:cNvSpPr txBox="1"/>
          <p:nvPr/>
        </p:nvSpPr>
        <p:spPr>
          <a:xfrm>
            <a:off x="531914" y="6712090"/>
            <a:ext cx="267524" cy="102657"/>
          </a:xfrm>
          <a:prstGeom prst="rect">
            <a:avLst/>
          </a:prstGeom>
          <a:noFill/>
        </p:spPr>
        <p:txBody>
          <a:bodyPr wrap="square" lIns="0" tIns="0" rIns="0" bIns="0" rtlCol="0" anchor="ctr">
            <a:spAutoFit/>
          </a:bodyPr>
          <a:lstStyle>
            <a:defPPr>
              <a:defRPr lang="en-US"/>
            </a:defPPr>
            <a:lvl1pPr algn="ctr">
              <a:defRPr sz="4400" cap="all">
                <a:solidFill>
                  <a:schemeClr val="bg1"/>
                </a:solidFill>
                <a:latin typeface="Century Gothic" pitchFamily="34" charset="0"/>
              </a:defRPr>
            </a:lvl1pPr>
          </a:lstStyle>
          <a:p>
            <a:pPr algn="l" defTabSz="380961" fontAlgn="base">
              <a:spcBef>
                <a:spcPct val="0"/>
              </a:spcBef>
              <a:spcAft>
                <a:spcPct val="0"/>
              </a:spcAft>
            </a:pPr>
            <a:fld id="{9EF62655-870B-4C06-BC3D-C67D37BAE36D}" type="slidenum">
              <a:rPr lang="en-US" sz="556" smtClean="0">
                <a:solidFill>
                  <a:srgbClr val="FFFFFF"/>
                </a:solidFill>
                <a:latin typeface="Arial" panose="020B0604020202020204" pitchFamily="34" charset="0"/>
                <a:ea typeface="MS PGothic" pitchFamily="34" charset="-128"/>
                <a:cs typeface="Arial" panose="020B0604020202020204" pitchFamily="34" charset="0"/>
              </a:rPr>
              <a:pPr algn="l" defTabSz="380961" fontAlgn="base">
                <a:spcBef>
                  <a:spcPct val="0"/>
                </a:spcBef>
                <a:spcAft>
                  <a:spcPct val="0"/>
                </a:spcAft>
              </a:pPr>
              <a:t>‹#›</a:t>
            </a:fld>
            <a:r>
              <a:rPr lang="en-US" sz="667" cap="none" dirty="0" smtClean="0">
                <a:solidFill>
                  <a:srgbClr val="FFFFFF"/>
                </a:solidFill>
                <a:latin typeface="Arial" panose="020B0604020202020204" pitchFamily="34" charset="0"/>
                <a:ea typeface="MS PGothic" pitchFamily="34" charset="-128"/>
                <a:cs typeface="Arial" panose="020B0604020202020204" pitchFamily="34" charset="0"/>
              </a:rPr>
              <a:t> </a:t>
            </a:r>
          </a:p>
        </p:txBody>
      </p:sp>
      <p:cxnSp>
        <p:nvCxnSpPr>
          <p:cNvPr id="44" name="Straight Connector 43"/>
          <p:cNvCxnSpPr/>
          <p:nvPr/>
        </p:nvCxnSpPr>
        <p:spPr>
          <a:xfrm>
            <a:off x="-8951" y="6657547"/>
            <a:ext cx="916432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258969" y="6710167"/>
            <a:ext cx="550131" cy="101464"/>
          </a:xfrm>
          <a:prstGeom prst="rect">
            <a:avLst/>
          </a:prstGeom>
        </p:spPr>
      </p:pic>
      <p:grpSp>
        <p:nvGrpSpPr>
          <p:cNvPr id="47" name="Group 46"/>
          <p:cNvGrpSpPr/>
          <p:nvPr/>
        </p:nvGrpSpPr>
        <p:grpSpPr>
          <a:xfrm>
            <a:off x="8199880" y="6704606"/>
            <a:ext cx="483709" cy="112593"/>
            <a:chOff x="4100403" y="1765746"/>
            <a:chExt cx="3118543" cy="725905"/>
          </a:xfrm>
        </p:grpSpPr>
        <p:pic>
          <p:nvPicPr>
            <p:cNvPr id="48" name="Picture 47"/>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4100403" y="1765746"/>
              <a:ext cx="561259" cy="725905"/>
            </a:xfrm>
            <a:prstGeom prst="rect">
              <a:avLst/>
            </a:prstGeom>
          </p:spPr>
        </p:pic>
        <p:pic>
          <p:nvPicPr>
            <p:cNvPr id="49" name="Picture 48"/>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838124" y="1905033"/>
              <a:ext cx="2380822" cy="581350"/>
            </a:xfrm>
            <a:prstGeom prst="rect">
              <a:avLst/>
            </a:prstGeom>
          </p:spPr>
        </p:pic>
      </p:grpSp>
    </p:spTree>
    <p:extLst>
      <p:ext uri="{BB962C8B-B14F-4D97-AF65-F5344CB8AC3E}">
        <p14:creationId xmlns:p14="http://schemas.microsoft.com/office/powerpoint/2010/main" val="3913917265"/>
      </p:ext>
    </p:extLst>
  </p:cSld>
  <p:clrMap bg1="dk2" tx1="lt1" bg2="dk1"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3" r:id="rId16"/>
    <p:sldLayoutId id="2147483874" r:id="rId17"/>
    <p:sldLayoutId id="2147483875" r:id="rId18"/>
    <p:sldLayoutId id="2147483876"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rtl="0" eaLnBrk="1" fontAlgn="base" hangingPunct="1">
        <a:lnSpc>
          <a:spcPct val="90000"/>
        </a:lnSpc>
        <a:spcBef>
          <a:spcPct val="0"/>
        </a:spcBef>
        <a:spcAft>
          <a:spcPct val="0"/>
        </a:spcAft>
        <a:defRPr sz="3333" b="0" cap="none" baseline="0">
          <a:solidFill>
            <a:srgbClr val="333333"/>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667" b="1">
          <a:solidFill>
            <a:srgbClr val="73B900"/>
          </a:solidFill>
          <a:latin typeface="Arial" charset="0"/>
        </a:defRPr>
      </a:lvl2pPr>
      <a:lvl3pPr algn="l" rtl="0" eaLnBrk="1" fontAlgn="base" hangingPunct="1">
        <a:spcBef>
          <a:spcPct val="0"/>
        </a:spcBef>
        <a:spcAft>
          <a:spcPct val="0"/>
        </a:spcAft>
        <a:defRPr sz="2667" b="1">
          <a:solidFill>
            <a:srgbClr val="73B900"/>
          </a:solidFill>
          <a:latin typeface="Arial" charset="0"/>
        </a:defRPr>
      </a:lvl3pPr>
      <a:lvl4pPr algn="l" rtl="0" eaLnBrk="1" fontAlgn="base" hangingPunct="1">
        <a:spcBef>
          <a:spcPct val="0"/>
        </a:spcBef>
        <a:spcAft>
          <a:spcPct val="0"/>
        </a:spcAft>
        <a:defRPr sz="2667" b="1">
          <a:solidFill>
            <a:srgbClr val="73B900"/>
          </a:solidFill>
          <a:latin typeface="Arial" charset="0"/>
        </a:defRPr>
      </a:lvl4pPr>
      <a:lvl5pPr algn="l" rtl="0" eaLnBrk="1" fontAlgn="base" hangingPunct="1">
        <a:spcBef>
          <a:spcPct val="0"/>
        </a:spcBef>
        <a:spcAft>
          <a:spcPct val="0"/>
        </a:spcAft>
        <a:defRPr sz="2667" b="1">
          <a:solidFill>
            <a:srgbClr val="73B900"/>
          </a:solidFill>
          <a:latin typeface="Arial" charset="0"/>
        </a:defRPr>
      </a:lvl5pPr>
      <a:lvl6pPr marL="380961" algn="l" rtl="0" eaLnBrk="1" fontAlgn="base" hangingPunct="1">
        <a:spcBef>
          <a:spcPct val="0"/>
        </a:spcBef>
        <a:spcAft>
          <a:spcPct val="0"/>
        </a:spcAft>
        <a:defRPr sz="2667" b="1">
          <a:solidFill>
            <a:srgbClr val="73B900"/>
          </a:solidFill>
          <a:latin typeface="Arial" charset="0"/>
        </a:defRPr>
      </a:lvl6pPr>
      <a:lvl7pPr marL="761921" algn="l" rtl="0" eaLnBrk="1" fontAlgn="base" hangingPunct="1">
        <a:spcBef>
          <a:spcPct val="0"/>
        </a:spcBef>
        <a:spcAft>
          <a:spcPct val="0"/>
        </a:spcAft>
        <a:defRPr sz="2667" b="1">
          <a:solidFill>
            <a:srgbClr val="73B900"/>
          </a:solidFill>
          <a:latin typeface="Arial" charset="0"/>
        </a:defRPr>
      </a:lvl7pPr>
      <a:lvl8pPr marL="1142881" algn="l" rtl="0" eaLnBrk="1" fontAlgn="base" hangingPunct="1">
        <a:spcBef>
          <a:spcPct val="0"/>
        </a:spcBef>
        <a:spcAft>
          <a:spcPct val="0"/>
        </a:spcAft>
        <a:defRPr sz="2667" b="1">
          <a:solidFill>
            <a:srgbClr val="73B900"/>
          </a:solidFill>
          <a:latin typeface="Arial" charset="0"/>
        </a:defRPr>
      </a:lvl8pPr>
      <a:lvl9pPr marL="1523839" algn="l" rtl="0" eaLnBrk="1" fontAlgn="base" hangingPunct="1">
        <a:spcBef>
          <a:spcPct val="0"/>
        </a:spcBef>
        <a:spcAft>
          <a:spcPct val="0"/>
        </a:spcAft>
        <a:defRPr sz="2667" b="1">
          <a:solidFill>
            <a:srgbClr val="73B900"/>
          </a:solidFill>
          <a:latin typeface="Arial" charset="0"/>
        </a:defRPr>
      </a:lvl9pPr>
    </p:titleStyle>
    <p:bodyStyle>
      <a:lvl1pPr marL="315716" indent="-315716" algn="l" defTabSz="384929" rtl="0" eaLnBrk="1" fontAlgn="base" hangingPunct="1">
        <a:lnSpc>
          <a:spcPct val="90000"/>
        </a:lnSpc>
        <a:spcBef>
          <a:spcPts val="249"/>
        </a:spcBef>
        <a:spcAft>
          <a:spcPts val="249"/>
        </a:spcAft>
        <a:buClr>
          <a:srgbClr val="6F6F6F"/>
        </a:buClr>
        <a:buSzPct val="100000"/>
        <a:buFont typeface="Arial" panose="020B0604020202020204" pitchFamily="34" charset="0"/>
        <a:buChar char="–"/>
        <a:defRPr sz="2000" b="0" baseline="0">
          <a:solidFill>
            <a:srgbClr val="6F6F6F"/>
          </a:solidFill>
          <a:latin typeface="Arial" panose="020B0604020202020204" pitchFamily="34" charset="0"/>
          <a:ea typeface="+mn-ea"/>
          <a:cs typeface="Arial" panose="020B0604020202020204" pitchFamily="34" charset="0"/>
        </a:defRPr>
      </a:lvl1pPr>
      <a:lvl2pPr marL="700218" indent="-253983" algn="l" defTabSz="384929" rtl="0" eaLnBrk="1" fontAlgn="base" hangingPunct="1">
        <a:lnSpc>
          <a:spcPct val="90000"/>
        </a:lnSpc>
        <a:spcBef>
          <a:spcPts val="249"/>
        </a:spcBef>
        <a:spcAft>
          <a:spcPts val="249"/>
        </a:spcAft>
        <a:buClr>
          <a:schemeClr val="bg2"/>
        </a:buClr>
        <a:buSzPct val="100000"/>
        <a:buFont typeface="Arial" panose="020B0604020202020204" pitchFamily="34" charset="0"/>
        <a:buChar char="–"/>
        <a:defRPr sz="1556" b="0">
          <a:solidFill>
            <a:schemeClr val="bg2"/>
          </a:solidFill>
          <a:latin typeface="Arial" panose="020B0604020202020204" pitchFamily="34" charset="0"/>
          <a:cs typeface="Arial" panose="020B0604020202020204" pitchFamily="34" charset="0"/>
        </a:defRPr>
      </a:lvl2pPr>
      <a:lvl3pPr marL="894234" indent="-225764" algn="l" defTabSz="384929" rtl="0" eaLnBrk="1" fontAlgn="base" hangingPunct="1">
        <a:lnSpc>
          <a:spcPct val="90000"/>
        </a:lnSpc>
        <a:spcBef>
          <a:spcPts val="249"/>
        </a:spcBef>
        <a:spcAft>
          <a:spcPts val="249"/>
        </a:spcAft>
        <a:buClr>
          <a:schemeClr val="bg2"/>
        </a:buClr>
        <a:buSzPct val="100000"/>
        <a:buFont typeface="Arial" panose="020B0604020202020204" pitchFamily="34" charset="0"/>
        <a:buChar char="–"/>
        <a:defRPr sz="1556" b="0">
          <a:solidFill>
            <a:schemeClr val="bg2"/>
          </a:solidFill>
          <a:latin typeface="Arial" panose="020B0604020202020204" pitchFamily="34" charset="0"/>
          <a:cs typeface="Arial" panose="020B0604020202020204" pitchFamily="34" charset="0"/>
        </a:defRPr>
      </a:lvl3pPr>
      <a:lvl4pPr marL="1478866" indent="-190479" algn="l" rtl="0" eaLnBrk="1" fontAlgn="base" hangingPunct="1">
        <a:spcBef>
          <a:spcPct val="20000"/>
        </a:spcBef>
        <a:spcAft>
          <a:spcPct val="0"/>
        </a:spcAft>
        <a:buChar char="–"/>
        <a:defRPr sz="1667">
          <a:solidFill>
            <a:schemeClr val="bg1"/>
          </a:solidFill>
          <a:latin typeface="+mn-lt"/>
        </a:defRPr>
      </a:lvl4pPr>
      <a:lvl5pPr marL="1764585" indent="-190479" algn="l" rtl="0" eaLnBrk="1" fontAlgn="base" hangingPunct="1">
        <a:spcBef>
          <a:spcPct val="20000"/>
        </a:spcBef>
        <a:spcAft>
          <a:spcPct val="0"/>
        </a:spcAft>
        <a:buChar char="»"/>
        <a:defRPr sz="1667">
          <a:solidFill>
            <a:schemeClr val="bg1"/>
          </a:solidFill>
          <a:latin typeface="+mn-lt"/>
        </a:defRPr>
      </a:lvl5pPr>
      <a:lvl6pPr marL="2145546" indent="-190479" algn="l" rtl="0" eaLnBrk="1" fontAlgn="base" hangingPunct="1">
        <a:spcBef>
          <a:spcPct val="20000"/>
        </a:spcBef>
        <a:spcAft>
          <a:spcPct val="0"/>
        </a:spcAft>
        <a:buChar char="»"/>
        <a:defRPr sz="1667">
          <a:solidFill>
            <a:schemeClr val="bg1"/>
          </a:solidFill>
          <a:latin typeface="+mn-lt"/>
        </a:defRPr>
      </a:lvl6pPr>
      <a:lvl7pPr marL="2526506" indent="-190479" algn="l" rtl="0" eaLnBrk="1" fontAlgn="base" hangingPunct="1">
        <a:spcBef>
          <a:spcPct val="20000"/>
        </a:spcBef>
        <a:spcAft>
          <a:spcPct val="0"/>
        </a:spcAft>
        <a:buChar char="»"/>
        <a:defRPr sz="1667">
          <a:solidFill>
            <a:schemeClr val="bg1"/>
          </a:solidFill>
          <a:latin typeface="+mn-lt"/>
        </a:defRPr>
      </a:lvl7pPr>
      <a:lvl8pPr marL="2907466" indent="-190479" algn="l" rtl="0" eaLnBrk="1" fontAlgn="base" hangingPunct="1">
        <a:spcBef>
          <a:spcPct val="20000"/>
        </a:spcBef>
        <a:spcAft>
          <a:spcPct val="0"/>
        </a:spcAft>
        <a:buChar char="»"/>
        <a:defRPr sz="1667">
          <a:solidFill>
            <a:schemeClr val="bg1"/>
          </a:solidFill>
          <a:latin typeface="+mn-lt"/>
        </a:defRPr>
      </a:lvl8pPr>
      <a:lvl9pPr marL="3288426" indent="-190479" algn="l" rtl="0" eaLnBrk="1" fontAlgn="base" hangingPunct="1">
        <a:spcBef>
          <a:spcPct val="20000"/>
        </a:spcBef>
        <a:spcAft>
          <a:spcPct val="0"/>
        </a:spcAft>
        <a:buChar char="»"/>
        <a:defRPr sz="1667">
          <a:solidFill>
            <a:schemeClr val="bg1"/>
          </a:solidFill>
          <a:latin typeface="+mn-lt"/>
        </a:defRPr>
      </a:lvl9pPr>
    </p:bodyStyle>
    <p:otherStyle>
      <a:defPPr>
        <a:defRPr lang="en-US"/>
      </a:defPPr>
      <a:lvl1pPr marL="0" algn="l" defTabSz="761921" rtl="0" eaLnBrk="1" latinLnBrk="0" hangingPunct="1">
        <a:defRPr sz="1500" kern="1200">
          <a:solidFill>
            <a:schemeClr val="tx1"/>
          </a:solidFill>
          <a:latin typeface="+mn-lt"/>
          <a:ea typeface="+mn-ea"/>
          <a:cs typeface="+mn-cs"/>
        </a:defRPr>
      </a:lvl1pPr>
      <a:lvl2pPr marL="380961" algn="l" defTabSz="761921" rtl="0" eaLnBrk="1" latinLnBrk="0" hangingPunct="1">
        <a:defRPr sz="1500" kern="1200">
          <a:solidFill>
            <a:schemeClr val="tx1"/>
          </a:solidFill>
          <a:latin typeface="+mn-lt"/>
          <a:ea typeface="+mn-ea"/>
          <a:cs typeface="+mn-cs"/>
        </a:defRPr>
      </a:lvl2pPr>
      <a:lvl3pPr marL="761921" algn="l" defTabSz="761921" rtl="0" eaLnBrk="1" latinLnBrk="0" hangingPunct="1">
        <a:defRPr sz="1500" kern="1200">
          <a:solidFill>
            <a:schemeClr val="tx1"/>
          </a:solidFill>
          <a:latin typeface="+mn-lt"/>
          <a:ea typeface="+mn-ea"/>
          <a:cs typeface="+mn-cs"/>
        </a:defRPr>
      </a:lvl3pPr>
      <a:lvl4pPr marL="1142881" algn="l" defTabSz="761921" rtl="0" eaLnBrk="1" latinLnBrk="0" hangingPunct="1">
        <a:defRPr sz="1500" kern="1200">
          <a:solidFill>
            <a:schemeClr val="tx1"/>
          </a:solidFill>
          <a:latin typeface="+mn-lt"/>
          <a:ea typeface="+mn-ea"/>
          <a:cs typeface="+mn-cs"/>
        </a:defRPr>
      </a:lvl4pPr>
      <a:lvl5pPr marL="1523839" algn="l" defTabSz="761921" rtl="0" eaLnBrk="1" latinLnBrk="0" hangingPunct="1">
        <a:defRPr sz="1500" kern="1200">
          <a:solidFill>
            <a:schemeClr val="tx1"/>
          </a:solidFill>
          <a:latin typeface="+mn-lt"/>
          <a:ea typeface="+mn-ea"/>
          <a:cs typeface="+mn-cs"/>
        </a:defRPr>
      </a:lvl5pPr>
      <a:lvl6pPr marL="1904800" algn="l" defTabSz="761921" rtl="0" eaLnBrk="1" latinLnBrk="0" hangingPunct="1">
        <a:defRPr sz="1500" kern="1200">
          <a:solidFill>
            <a:schemeClr val="tx1"/>
          </a:solidFill>
          <a:latin typeface="+mn-lt"/>
          <a:ea typeface="+mn-ea"/>
          <a:cs typeface="+mn-cs"/>
        </a:defRPr>
      </a:lvl6pPr>
      <a:lvl7pPr marL="2285760" algn="l" defTabSz="761921" rtl="0" eaLnBrk="1" latinLnBrk="0" hangingPunct="1">
        <a:defRPr sz="1500" kern="1200">
          <a:solidFill>
            <a:schemeClr val="tx1"/>
          </a:solidFill>
          <a:latin typeface="+mn-lt"/>
          <a:ea typeface="+mn-ea"/>
          <a:cs typeface="+mn-cs"/>
        </a:defRPr>
      </a:lvl7pPr>
      <a:lvl8pPr marL="2666720" algn="l" defTabSz="761921" rtl="0" eaLnBrk="1" latinLnBrk="0" hangingPunct="1">
        <a:defRPr sz="1500" kern="1200">
          <a:solidFill>
            <a:schemeClr val="tx1"/>
          </a:solidFill>
          <a:latin typeface="+mn-lt"/>
          <a:ea typeface="+mn-ea"/>
          <a:cs typeface="+mn-cs"/>
        </a:defRPr>
      </a:lvl8pPr>
      <a:lvl9pPr marL="3047680" algn="l" defTabSz="76192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creativecommons.org/licenses/by-nc/4.0/legalco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Lecture 17.1 – Introduction to Computational Thinking</a:t>
            </a:r>
            <a:endParaRPr lang="en-US" dirty="0"/>
          </a:p>
        </p:txBody>
      </p:sp>
      <p:sp>
        <p:nvSpPr>
          <p:cNvPr id="3" name="Title 2"/>
          <p:cNvSpPr>
            <a:spLocks noGrp="1"/>
          </p:cNvSpPr>
          <p:nvPr>
            <p:ph type="title"/>
          </p:nvPr>
        </p:nvSpPr>
        <p:spPr>
          <a:xfrm>
            <a:off x="1495360" y="4851372"/>
            <a:ext cx="7252400" cy="480131"/>
          </a:xfrm>
        </p:spPr>
        <p:txBody>
          <a:bodyPr/>
          <a:lstStyle/>
          <a:p>
            <a:r>
              <a:rPr lang="en-US" sz="2800" dirty="0" smtClean="0"/>
              <a:t>Module 17 </a:t>
            </a:r>
            <a:r>
              <a:rPr lang="en-US" sz="2800" dirty="0" smtClean="0"/>
              <a:t>– Computational Thinking</a:t>
            </a:r>
            <a:endParaRPr lang="en-US" sz="2800" dirty="0"/>
          </a:p>
        </p:txBody>
      </p:sp>
    </p:spTree>
    <p:extLst>
      <p:ext uri="{BB962C8B-B14F-4D97-AF65-F5344CB8AC3E}">
        <p14:creationId xmlns:p14="http://schemas.microsoft.com/office/powerpoint/2010/main" val="297746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smtClean="0"/>
              <a:t>Algorithm Structure</a:t>
            </a:r>
          </a:p>
        </p:txBody>
      </p:sp>
      <p:sp>
        <p:nvSpPr>
          <p:cNvPr id="2" name="1 Marcador de número de diapositiva"/>
          <p:cNvSpPr>
            <a:spLocks noGrp="1"/>
          </p:cNvSpPr>
          <p:nvPr>
            <p:ph type="sldNum" sz="quarter" idx="4294967295"/>
          </p:nvPr>
        </p:nvSpPr>
        <p:spPr/>
        <p:txBody>
          <a:bodyPr/>
          <a:lstStyle/>
          <a:p>
            <a:fld id="{285CE1B5-6F67-45DC-90CE-4D4426AC7323}" type="slidenum">
              <a:rPr lang="en-US" smtClean="0"/>
              <a:pPr/>
              <a:t>10</a:t>
            </a:fld>
            <a:endParaRPr lang="en-US"/>
          </a:p>
        </p:txBody>
      </p:sp>
      <p:sp>
        <p:nvSpPr>
          <p:cNvPr id="14340" name="AutoShape 3"/>
          <p:cNvSpPr>
            <a:spLocks noChangeArrowheads="1"/>
          </p:cNvSpPr>
          <p:nvPr/>
        </p:nvSpPr>
        <p:spPr bwMode="auto">
          <a:xfrm>
            <a:off x="3581400" y="1295400"/>
            <a:ext cx="2057400" cy="6858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mn-lt"/>
              </a:rPr>
              <a:t>Start</a:t>
            </a:r>
          </a:p>
        </p:txBody>
      </p:sp>
      <p:sp>
        <p:nvSpPr>
          <p:cNvPr id="14341" name="AutoShape 4"/>
          <p:cNvSpPr>
            <a:spLocks noChangeArrowheads="1"/>
          </p:cNvSpPr>
          <p:nvPr/>
        </p:nvSpPr>
        <p:spPr bwMode="auto">
          <a:xfrm>
            <a:off x="762000" y="2438400"/>
            <a:ext cx="2057400" cy="6858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dirty="0">
                <a:latin typeface="+mn-lt"/>
              </a:rPr>
              <a:t>Organize </a:t>
            </a:r>
          </a:p>
          <a:p>
            <a:pPr algn="ctr"/>
            <a:r>
              <a:rPr lang="en-US" dirty="0">
                <a:latin typeface="+mn-lt"/>
              </a:rPr>
              <a:t>by Task</a:t>
            </a:r>
          </a:p>
        </p:txBody>
      </p:sp>
      <p:sp>
        <p:nvSpPr>
          <p:cNvPr id="14342" name="AutoShape 5"/>
          <p:cNvSpPr>
            <a:spLocks noChangeArrowheads="1"/>
          </p:cNvSpPr>
          <p:nvPr/>
        </p:nvSpPr>
        <p:spPr bwMode="auto">
          <a:xfrm>
            <a:off x="3581400" y="2438400"/>
            <a:ext cx="2057400" cy="6858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mn-lt"/>
              </a:rPr>
              <a:t>Organize by </a:t>
            </a:r>
          </a:p>
          <a:p>
            <a:pPr algn="ctr"/>
            <a:r>
              <a:rPr lang="en-US">
                <a:latin typeface="+mn-lt"/>
              </a:rPr>
              <a:t>Data</a:t>
            </a:r>
          </a:p>
        </p:txBody>
      </p:sp>
      <p:sp>
        <p:nvSpPr>
          <p:cNvPr id="14343" name="AutoShape 6"/>
          <p:cNvSpPr>
            <a:spLocks noChangeArrowheads="1"/>
          </p:cNvSpPr>
          <p:nvPr/>
        </p:nvSpPr>
        <p:spPr bwMode="auto">
          <a:xfrm>
            <a:off x="6400800" y="2438400"/>
            <a:ext cx="2057400" cy="6858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mn-lt"/>
              </a:rPr>
              <a:t>Organize by </a:t>
            </a:r>
          </a:p>
          <a:p>
            <a:pPr algn="ctr"/>
            <a:r>
              <a:rPr lang="en-US">
                <a:latin typeface="+mn-lt"/>
              </a:rPr>
              <a:t>Data Flow</a:t>
            </a:r>
          </a:p>
        </p:txBody>
      </p:sp>
      <p:sp>
        <p:nvSpPr>
          <p:cNvPr id="14344" name="AutoShape 7"/>
          <p:cNvSpPr>
            <a:spLocks noChangeArrowheads="1"/>
          </p:cNvSpPr>
          <p:nvPr/>
        </p:nvSpPr>
        <p:spPr bwMode="auto">
          <a:xfrm>
            <a:off x="457200" y="3657600"/>
            <a:ext cx="1219200" cy="3810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Linear</a:t>
            </a:r>
          </a:p>
        </p:txBody>
      </p:sp>
      <p:sp>
        <p:nvSpPr>
          <p:cNvPr id="14345" name="AutoShape 8"/>
          <p:cNvSpPr>
            <a:spLocks noChangeArrowheads="1"/>
          </p:cNvSpPr>
          <p:nvPr/>
        </p:nvSpPr>
        <p:spPr bwMode="auto">
          <a:xfrm>
            <a:off x="1905000" y="3657600"/>
            <a:ext cx="1219200" cy="3810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Recursive</a:t>
            </a:r>
          </a:p>
        </p:txBody>
      </p:sp>
      <p:sp>
        <p:nvSpPr>
          <p:cNvPr id="14346" name="Line 9"/>
          <p:cNvSpPr>
            <a:spLocks noChangeShapeType="1"/>
          </p:cNvSpPr>
          <p:nvPr/>
        </p:nvSpPr>
        <p:spPr bwMode="auto">
          <a:xfrm flipH="1">
            <a:off x="2286000" y="1981200"/>
            <a:ext cx="1905000" cy="4572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47" name="Line 10"/>
          <p:cNvSpPr>
            <a:spLocks noChangeShapeType="1"/>
          </p:cNvSpPr>
          <p:nvPr/>
        </p:nvSpPr>
        <p:spPr bwMode="auto">
          <a:xfrm>
            <a:off x="4572000" y="1981200"/>
            <a:ext cx="0" cy="4572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48" name="Line 11"/>
          <p:cNvSpPr>
            <a:spLocks noChangeShapeType="1"/>
          </p:cNvSpPr>
          <p:nvPr/>
        </p:nvSpPr>
        <p:spPr bwMode="auto">
          <a:xfrm>
            <a:off x="5105400" y="1981200"/>
            <a:ext cx="1752600" cy="4572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50" name="Line 13"/>
          <p:cNvSpPr>
            <a:spLocks noChangeShapeType="1"/>
          </p:cNvSpPr>
          <p:nvPr/>
        </p:nvSpPr>
        <p:spPr bwMode="auto">
          <a:xfrm flipH="1">
            <a:off x="1143000" y="3124200"/>
            <a:ext cx="38100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51" name="Line 14"/>
          <p:cNvSpPr>
            <a:spLocks noChangeShapeType="1"/>
          </p:cNvSpPr>
          <p:nvPr/>
        </p:nvSpPr>
        <p:spPr bwMode="auto">
          <a:xfrm>
            <a:off x="1981200" y="3124200"/>
            <a:ext cx="38100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52" name="AutoShape 15"/>
          <p:cNvSpPr>
            <a:spLocks noChangeArrowheads="1"/>
          </p:cNvSpPr>
          <p:nvPr/>
        </p:nvSpPr>
        <p:spPr bwMode="auto">
          <a:xfrm>
            <a:off x="3352800" y="3657600"/>
            <a:ext cx="1219200" cy="3810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Linear</a:t>
            </a:r>
          </a:p>
        </p:txBody>
      </p:sp>
      <p:sp>
        <p:nvSpPr>
          <p:cNvPr id="14353" name="AutoShape 16"/>
          <p:cNvSpPr>
            <a:spLocks noChangeArrowheads="1"/>
          </p:cNvSpPr>
          <p:nvPr/>
        </p:nvSpPr>
        <p:spPr bwMode="auto">
          <a:xfrm>
            <a:off x="4800600" y="3657600"/>
            <a:ext cx="1219200" cy="3810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Recursive</a:t>
            </a:r>
          </a:p>
        </p:txBody>
      </p:sp>
      <p:sp>
        <p:nvSpPr>
          <p:cNvPr id="14354" name="Line 17"/>
          <p:cNvSpPr>
            <a:spLocks noChangeShapeType="1"/>
          </p:cNvSpPr>
          <p:nvPr/>
        </p:nvSpPr>
        <p:spPr bwMode="auto">
          <a:xfrm flipH="1">
            <a:off x="3962400" y="3124200"/>
            <a:ext cx="38100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55" name="Line 18"/>
          <p:cNvSpPr>
            <a:spLocks noChangeShapeType="1"/>
          </p:cNvSpPr>
          <p:nvPr/>
        </p:nvSpPr>
        <p:spPr bwMode="auto">
          <a:xfrm>
            <a:off x="4953000" y="3124200"/>
            <a:ext cx="30480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56" name="AutoShape 19"/>
          <p:cNvSpPr>
            <a:spLocks noChangeArrowheads="1"/>
          </p:cNvSpPr>
          <p:nvPr/>
        </p:nvSpPr>
        <p:spPr bwMode="auto">
          <a:xfrm>
            <a:off x="457200" y="4343400"/>
            <a:ext cx="1219200" cy="6096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Task</a:t>
            </a:r>
          </a:p>
          <a:p>
            <a:pPr algn="ctr"/>
            <a:r>
              <a:rPr lang="en-US" sz="1600">
                <a:latin typeface="+mn-lt"/>
              </a:rPr>
              <a:t>Parallelism</a:t>
            </a:r>
          </a:p>
        </p:txBody>
      </p:sp>
      <p:sp>
        <p:nvSpPr>
          <p:cNvPr id="14357" name="AutoShape 20"/>
          <p:cNvSpPr>
            <a:spLocks noChangeArrowheads="1"/>
          </p:cNvSpPr>
          <p:nvPr/>
        </p:nvSpPr>
        <p:spPr bwMode="auto">
          <a:xfrm>
            <a:off x="1905000" y="4343400"/>
            <a:ext cx="1219200" cy="6096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Divide and</a:t>
            </a:r>
          </a:p>
          <a:p>
            <a:pPr algn="ctr"/>
            <a:r>
              <a:rPr lang="en-US" sz="1600">
                <a:latin typeface="+mn-lt"/>
              </a:rPr>
              <a:t>Conquer</a:t>
            </a:r>
          </a:p>
        </p:txBody>
      </p:sp>
      <p:sp>
        <p:nvSpPr>
          <p:cNvPr id="14358" name="Line 21"/>
          <p:cNvSpPr>
            <a:spLocks noChangeShapeType="1"/>
          </p:cNvSpPr>
          <p:nvPr/>
        </p:nvSpPr>
        <p:spPr bwMode="auto">
          <a:xfrm>
            <a:off x="1143000" y="40386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59" name="Line 22"/>
          <p:cNvSpPr>
            <a:spLocks noChangeShapeType="1"/>
          </p:cNvSpPr>
          <p:nvPr/>
        </p:nvSpPr>
        <p:spPr bwMode="auto">
          <a:xfrm>
            <a:off x="2438400" y="40386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60" name="AutoShape 23"/>
          <p:cNvSpPr>
            <a:spLocks noChangeArrowheads="1"/>
          </p:cNvSpPr>
          <p:nvPr/>
        </p:nvSpPr>
        <p:spPr bwMode="auto">
          <a:xfrm>
            <a:off x="3352800" y="4343400"/>
            <a:ext cx="1219200" cy="6096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latin typeface="+mn-lt"/>
              </a:rPr>
              <a:t>Geometric</a:t>
            </a:r>
          </a:p>
          <a:p>
            <a:pPr algn="ctr"/>
            <a:r>
              <a:rPr lang="en-US" sz="1400">
                <a:latin typeface="+mn-lt"/>
              </a:rPr>
              <a:t>Decomposition</a:t>
            </a:r>
          </a:p>
        </p:txBody>
      </p:sp>
      <p:sp>
        <p:nvSpPr>
          <p:cNvPr id="14361" name="AutoShape 24"/>
          <p:cNvSpPr>
            <a:spLocks noChangeArrowheads="1"/>
          </p:cNvSpPr>
          <p:nvPr/>
        </p:nvSpPr>
        <p:spPr bwMode="auto">
          <a:xfrm>
            <a:off x="4800600" y="4343400"/>
            <a:ext cx="1219200" cy="6096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Recursive</a:t>
            </a:r>
          </a:p>
          <a:p>
            <a:pPr algn="ctr"/>
            <a:r>
              <a:rPr lang="en-US" sz="1600">
                <a:latin typeface="+mn-lt"/>
              </a:rPr>
              <a:t>Data</a:t>
            </a:r>
          </a:p>
        </p:txBody>
      </p:sp>
      <p:sp>
        <p:nvSpPr>
          <p:cNvPr id="14362" name="AutoShape 25"/>
          <p:cNvSpPr>
            <a:spLocks noChangeArrowheads="1"/>
          </p:cNvSpPr>
          <p:nvPr/>
        </p:nvSpPr>
        <p:spPr bwMode="auto">
          <a:xfrm>
            <a:off x="6172200" y="3657600"/>
            <a:ext cx="1219200" cy="3810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Regular</a:t>
            </a:r>
          </a:p>
        </p:txBody>
      </p:sp>
      <p:sp>
        <p:nvSpPr>
          <p:cNvPr id="14363" name="AutoShape 26"/>
          <p:cNvSpPr>
            <a:spLocks noChangeArrowheads="1"/>
          </p:cNvSpPr>
          <p:nvPr/>
        </p:nvSpPr>
        <p:spPr bwMode="auto">
          <a:xfrm>
            <a:off x="7620000" y="3657600"/>
            <a:ext cx="1219200" cy="3810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Irregular</a:t>
            </a:r>
          </a:p>
        </p:txBody>
      </p:sp>
      <p:sp>
        <p:nvSpPr>
          <p:cNvPr id="14364" name="Line 27"/>
          <p:cNvSpPr>
            <a:spLocks noChangeShapeType="1"/>
          </p:cNvSpPr>
          <p:nvPr/>
        </p:nvSpPr>
        <p:spPr bwMode="auto">
          <a:xfrm flipH="1">
            <a:off x="6781800" y="3124200"/>
            <a:ext cx="38100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65" name="Line 28"/>
          <p:cNvSpPr>
            <a:spLocks noChangeShapeType="1"/>
          </p:cNvSpPr>
          <p:nvPr/>
        </p:nvSpPr>
        <p:spPr bwMode="auto">
          <a:xfrm>
            <a:off x="7772400" y="3124200"/>
            <a:ext cx="304800" cy="5334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66" name="Line 29"/>
          <p:cNvSpPr>
            <a:spLocks noChangeShapeType="1"/>
          </p:cNvSpPr>
          <p:nvPr/>
        </p:nvSpPr>
        <p:spPr bwMode="auto">
          <a:xfrm>
            <a:off x="3962400" y="40386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67" name="Line 30"/>
          <p:cNvSpPr>
            <a:spLocks noChangeShapeType="1"/>
          </p:cNvSpPr>
          <p:nvPr/>
        </p:nvSpPr>
        <p:spPr bwMode="auto">
          <a:xfrm>
            <a:off x="5410200" y="40386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68" name="AutoShape 31"/>
          <p:cNvSpPr>
            <a:spLocks noChangeArrowheads="1"/>
          </p:cNvSpPr>
          <p:nvPr/>
        </p:nvSpPr>
        <p:spPr bwMode="auto">
          <a:xfrm>
            <a:off x="6172200" y="4343400"/>
            <a:ext cx="1219200" cy="6096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Pipeline</a:t>
            </a:r>
          </a:p>
        </p:txBody>
      </p:sp>
      <p:sp>
        <p:nvSpPr>
          <p:cNvPr id="14369" name="AutoShape 32"/>
          <p:cNvSpPr>
            <a:spLocks noChangeArrowheads="1"/>
          </p:cNvSpPr>
          <p:nvPr/>
        </p:nvSpPr>
        <p:spPr bwMode="auto">
          <a:xfrm>
            <a:off x="7620000" y="4343400"/>
            <a:ext cx="1219200" cy="609600"/>
          </a:xfrm>
          <a:prstGeom prst="flowChartAlternateProcess">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mn-lt"/>
              </a:rPr>
              <a:t>Event Driven</a:t>
            </a:r>
          </a:p>
        </p:txBody>
      </p:sp>
      <p:sp>
        <p:nvSpPr>
          <p:cNvPr id="14370" name="Line 33"/>
          <p:cNvSpPr>
            <a:spLocks noChangeShapeType="1"/>
          </p:cNvSpPr>
          <p:nvPr/>
        </p:nvSpPr>
        <p:spPr bwMode="auto">
          <a:xfrm>
            <a:off x="6781800" y="40386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71" name="Line 34"/>
          <p:cNvSpPr>
            <a:spLocks noChangeShapeType="1"/>
          </p:cNvSpPr>
          <p:nvPr/>
        </p:nvSpPr>
        <p:spPr bwMode="auto">
          <a:xfrm>
            <a:off x="8229600" y="4038600"/>
            <a:ext cx="0" cy="3048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14372" name="Rectangle 1"/>
          <p:cNvSpPr>
            <a:spLocks noChangeArrowheads="1"/>
          </p:cNvSpPr>
          <p:nvPr/>
        </p:nvSpPr>
        <p:spPr bwMode="auto">
          <a:xfrm>
            <a:off x="457200" y="575151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a:t>Mattson, Sanders, Massingill, </a:t>
            </a:r>
            <a:r>
              <a:rPr lang="en-US" sz="2000" i="1"/>
              <a:t>Patterns for Parallel Programming</a:t>
            </a:r>
            <a:r>
              <a:rPr lang="en-US" sz="200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More on SPMD</a:t>
            </a:r>
          </a:p>
        </p:txBody>
      </p:sp>
      <p:sp>
        <p:nvSpPr>
          <p:cNvPr id="17412" name="Rectangle 3"/>
          <p:cNvSpPr>
            <a:spLocks noGrp="1" noChangeArrowheads="1"/>
          </p:cNvSpPr>
          <p:nvPr>
            <p:ph idx="1"/>
          </p:nvPr>
        </p:nvSpPr>
        <p:spPr/>
        <p:txBody>
          <a:bodyPr/>
          <a:lstStyle/>
          <a:p>
            <a:r>
              <a:rPr lang="en-US" smtClean="0"/>
              <a:t>Dominant coding style of scalable parallel computing</a:t>
            </a:r>
          </a:p>
          <a:p>
            <a:pPr lvl="1"/>
            <a:r>
              <a:rPr lang="en-US" smtClean="0"/>
              <a:t>MPI code is mostly developed in SPMD style</a:t>
            </a:r>
          </a:p>
          <a:p>
            <a:pPr lvl="1"/>
            <a:r>
              <a:rPr lang="en-US" smtClean="0"/>
              <a:t>Many OpenMP code is also in SPMD (next to loop parallelism)</a:t>
            </a:r>
          </a:p>
          <a:p>
            <a:pPr lvl="1"/>
            <a:r>
              <a:rPr lang="en-US" smtClean="0"/>
              <a:t>Particularly suitable for algorithms based on task parallelism and geometric decomposition.</a:t>
            </a:r>
          </a:p>
          <a:p>
            <a:r>
              <a:rPr lang="en-US" smtClean="0"/>
              <a:t>Main advantage</a:t>
            </a:r>
          </a:p>
          <a:p>
            <a:pPr lvl="1"/>
            <a:r>
              <a:rPr lang="en-US" smtClean="0"/>
              <a:t>Tasks and their interactions visible in one piece of source code, no need to correlated multiple sources</a:t>
            </a:r>
          </a:p>
          <a:p>
            <a:pPr lvl="1"/>
            <a:endParaRPr lang="en-US"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11</a:t>
            </a:fld>
            <a:endParaRPr lang="en-US"/>
          </a:p>
        </p:txBody>
      </p:sp>
      <p:sp>
        <p:nvSpPr>
          <p:cNvPr id="17413" name="Text Box 4"/>
          <p:cNvSpPr txBox="1">
            <a:spLocks noChangeArrowheads="1"/>
          </p:cNvSpPr>
          <p:nvPr/>
        </p:nvSpPr>
        <p:spPr bwMode="auto">
          <a:xfrm>
            <a:off x="914400" y="4876800"/>
            <a:ext cx="75596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eaLnBrk="1" hangingPunct="1"/>
            <a:r>
              <a:rPr lang="en-US" dirty="0">
                <a:solidFill>
                  <a:schemeClr val="accent2"/>
                </a:solidFill>
              </a:rPr>
              <a:t>SPMD is by far the most commonly used pattern for structuring massively parallel programs.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Typical SPMD Program Phases</a:t>
            </a:r>
          </a:p>
        </p:txBody>
      </p:sp>
      <p:sp>
        <p:nvSpPr>
          <p:cNvPr id="18436" name="Rectangle 3"/>
          <p:cNvSpPr>
            <a:spLocks noGrp="1" noChangeArrowheads="1"/>
          </p:cNvSpPr>
          <p:nvPr>
            <p:ph idx="1"/>
          </p:nvPr>
        </p:nvSpPr>
        <p:spPr/>
        <p:txBody>
          <a:bodyPr/>
          <a:lstStyle/>
          <a:p>
            <a:r>
              <a:rPr lang="en-US" smtClean="0"/>
              <a:t>Initialize</a:t>
            </a:r>
          </a:p>
          <a:p>
            <a:pPr lvl="1"/>
            <a:r>
              <a:rPr lang="en-US" smtClean="0"/>
              <a:t>Establish localized data structure and communication channels</a:t>
            </a:r>
          </a:p>
          <a:p>
            <a:r>
              <a:rPr lang="en-US" smtClean="0"/>
              <a:t>Obtain a unique identifier</a:t>
            </a:r>
          </a:p>
          <a:p>
            <a:pPr lvl="1"/>
            <a:r>
              <a:rPr lang="en-US" smtClean="0"/>
              <a:t>Each thread acquires a unique identifier, typically range from 0 to N-1, where N is the number of threads.</a:t>
            </a:r>
          </a:p>
          <a:p>
            <a:pPr lvl="1"/>
            <a:r>
              <a:rPr lang="en-US" smtClean="0"/>
              <a:t>Both OpenMP and CUDA have built-in support for this.</a:t>
            </a:r>
          </a:p>
          <a:p>
            <a:r>
              <a:rPr lang="en-US" smtClean="0"/>
              <a:t>Distribute Data</a:t>
            </a:r>
          </a:p>
          <a:p>
            <a:pPr lvl="1"/>
            <a:r>
              <a:rPr lang="en-US" smtClean="0"/>
              <a:t>Decompose global data into chunks and localize them, or</a:t>
            </a:r>
          </a:p>
          <a:p>
            <a:pPr lvl="1"/>
            <a:r>
              <a:rPr lang="en-US" smtClean="0"/>
              <a:t>Sharing/replicating major data structure using thread ID to associate subset of the data to threads</a:t>
            </a:r>
          </a:p>
          <a:p>
            <a:r>
              <a:rPr lang="en-US" smtClean="0"/>
              <a:t>Run the core computation</a:t>
            </a:r>
          </a:p>
          <a:p>
            <a:pPr lvl="1"/>
            <a:r>
              <a:rPr lang="en-US" smtClean="0"/>
              <a:t>More details in next slide…</a:t>
            </a:r>
          </a:p>
          <a:p>
            <a:r>
              <a:rPr lang="en-US" smtClean="0"/>
              <a:t>Finalize</a:t>
            </a:r>
          </a:p>
          <a:p>
            <a:pPr lvl="1"/>
            <a:r>
              <a:rPr lang="en-US" smtClean="0"/>
              <a:t>Reconcile global data structure, prepare for the next major iteration</a:t>
            </a:r>
            <a:endParaRPr lang="en-US" dirty="0"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Core Computation Phase</a:t>
            </a:r>
          </a:p>
        </p:txBody>
      </p:sp>
      <p:sp>
        <p:nvSpPr>
          <p:cNvPr id="19460" name="Rectangle 3"/>
          <p:cNvSpPr>
            <a:spLocks noGrp="1" noChangeArrowheads="1"/>
          </p:cNvSpPr>
          <p:nvPr>
            <p:ph idx="1"/>
          </p:nvPr>
        </p:nvSpPr>
        <p:spPr/>
        <p:txBody>
          <a:bodyPr/>
          <a:lstStyle/>
          <a:p>
            <a:r>
              <a:rPr lang="en-US" smtClean="0"/>
              <a:t>Thread IDs are used to differentiate behavior of threads</a:t>
            </a:r>
          </a:p>
          <a:p>
            <a:pPr lvl="1"/>
            <a:r>
              <a:rPr lang="en-US" smtClean="0"/>
              <a:t>Use thread ID in loop index calculations to split loop iterations among threads</a:t>
            </a:r>
          </a:p>
          <a:p>
            <a:pPr lvl="2"/>
            <a:r>
              <a:rPr lang="en-US" smtClean="0"/>
              <a:t>Potential for memory/data divergence</a:t>
            </a:r>
          </a:p>
          <a:p>
            <a:pPr lvl="1"/>
            <a:r>
              <a:rPr lang="en-US" smtClean="0"/>
              <a:t>Use thread ID or conditions based on thread ID to branch to their specific actions</a:t>
            </a:r>
          </a:p>
          <a:p>
            <a:pPr lvl="2"/>
            <a:r>
              <a:rPr lang="en-US" smtClean="0"/>
              <a:t>Potential for instruction/execution divergence</a:t>
            </a:r>
            <a:endParaRPr lang="en-US" dirty="0"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13</a:t>
            </a:fld>
            <a:endParaRPr lang="en-US"/>
          </a:p>
        </p:txBody>
      </p:sp>
      <p:sp>
        <p:nvSpPr>
          <p:cNvPr id="19461" name="Text Box 4"/>
          <p:cNvSpPr txBox="1">
            <a:spLocks noChangeArrowheads="1"/>
          </p:cNvSpPr>
          <p:nvPr/>
        </p:nvSpPr>
        <p:spPr bwMode="auto">
          <a:xfrm>
            <a:off x="974725" y="4627563"/>
            <a:ext cx="74834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eaLnBrk="1" hangingPunct="1"/>
            <a:r>
              <a:rPr lang="en-US">
                <a:solidFill>
                  <a:schemeClr val="accent2"/>
                </a:solidFill>
              </a:rPr>
              <a:t>Both can have very different performance results and code complexity depending on the way they are done.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Making Science Better, not just Faster</a:t>
            </a:r>
            <a:br>
              <a:rPr lang="en-US" smtClean="0"/>
            </a:br>
            <a:r>
              <a:rPr lang="en-US" smtClean="0"/>
              <a:t/>
            </a:r>
            <a:br>
              <a:rPr lang="en-US" smtClean="0"/>
            </a:br>
            <a:r>
              <a:rPr lang="en-US" smtClean="0"/>
              <a:t>or… in other words:</a:t>
            </a:r>
            <a:br>
              <a:rPr lang="en-US" smtClean="0"/>
            </a:br>
            <a:r>
              <a:rPr lang="en-US" smtClean="0"/>
              <a:t>There will be no Nobel Prizes or Turing Awards awarded for “just recompile” or using more threads</a:t>
            </a:r>
            <a:endParaRPr lang="en-US" dirty="0"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pPr>
              <a:defRPr/>
            </a:pPr>
            <a:fld id="{285CE1B5-6F67-45DC-90CE-4D4426AC7323}" type="slidenum">
              <a:rPr lang="en-US" smtClean="0"/>
              <a:pPr>
                <a:defRPr/>
              </a:pPr>
              <a:t>14</a:t>
            </a:fld>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7" descr="Na325mm_1e-15_axial"/>
          <p:cNvPicPr>
            <a:picLocks noChangeAspect="1" noChangeArrowheads="1"/>
          </p:cNvPicPr>
          <p:nvPr/>
        </p:nvPicPr>
        <p:blipFill>
          <a:blip r:embed="rId3">
            <a:lum bright="30000" contrast="30000"/>
            <a:extLst>
              <a:ext uri="{28A0092B-C50C-407E-A947-70E740481C1C}">
                <a14:useLocalDpi xmlns:a14="http://schemas.microsoft.com/office/drawing/2010/main" val="0"/>
              </a:ext>
            </a:extLst>
          </a:blip>
          <a:srcRect/>
          <a:stretch>
            <a:fillRect/>
          </a:stretch>
        </p:blipFill>
        <p:spPr bwMode="auto">
          <a:xfrm>
            <a:off x="228600" y="914400"/>
            <a:ext cx="87630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p:cNvSpPr>
            <a:spLocks noGrp="1" noChangeArrowheads="1"/>
          </p:cNvSpPr>
          <p:nvPr>
            <p:ph type="title"/>
          </p:nvPr>
        </p:nvSpPr>
        <p:spPr>
          <a:xfrm>
            <a:off x="415291" y="386081"/>
            <a:ext cx="8313420" cy="480131"/>
          </a:xfrm>
        </p:spPr>
        <p:txBody>
          <a:bodyPr/>
          <a:lstStyle/>
          <a:p>
            <a:r>
              <a:rPr lang="en-US" sz="2800" dirty="0" smtClean="0"/>
              <a:t>A Revolution </a:t>
            </a:r>
            <a:r>
              <a:rPr lang="en-US" sz="2800" dirty="0" smtClean="0"/>
              <a:t>- Sodium Map of the Brain</a:t>
            </a:r>
          </a:p>
        </p:txBody>
      </p:sp>
      <p:sp>
        <p:nvSpPr>
          <p:cNvPr id="21508" name="Rectangle 18"/>
          <p:cNvSpPr>
            <a:spLocks noGrp="1" noChangeArrowheads="1"/>
          </p:cNvSpPr>
          <p:nvPr>
            <p:ph idx="1"/>
          </p:nvPr>
        </p:nvSpPr>
        <p:spPr>
          <a:xfrm>
            <a:off x="426504" y="3276600"/>
            <a:ext cx="8290560" cy="3168130"/>
          </a:xfrm>
        </p:spPr>
        <p:txBody>
          <a:bodyPr/>
          <a:lstStyle/>
          <a:p>
            <a:pPr eaLnBrk="1" hangingPunct="1">
              <a:lnSpc>
                <a:spcPct val="90000"/>
              </a:lnSpc>
            </a:pPr>
            <a:r>
              <a:rPr lang="en-US" sz="2400" dirty="0" smtClean="0"/>
              <a:t>Images of sodium in the brain</a:t>
            </a:r>
          </a:p>
          <a:p>
            <a:pPr lvl="1" eaLnBrk="1" hangingPunct="1">
              <a:lnSpc>
                <a:spcPct val="90000"/>
              </a:lnSpc>
            </a:pPr>
            <a:r>
              <a:rPr lang="en-US" sz="2000" dirty="0" smtClean="0"/>
              <a:t>Sodium is one of the most regulated substance in human tissues</a:t>
            </a:r>
          </a:p>
          <a:p>
            <a:pPr lvl="1" eaLnBrk="1" hangingPunct="1">
              <a:lnSpc>
                <a:spcPct val="90000"/>
              </a:lnSpc>
            </a:pPr>
            <a:r>
              <a:rPr lang="en-US" sz="2000" dirty="0" smtClean="0"/>
              <a:t>Any significant shift in sodium concentration signals cell death</a:t>
            </a:r>
          </a:p>
          <a:p>
            <a:pPr lvl="1" eaLnBrk="1" hangingPunct="1">
              <a:lnSpc>
                <a:spcPct val="90000"/>
              </a:lnSpc>
            </a:pPr>
            <a:r>
              <a:rPr lang="en-US" sz="2000" dirty="0" smtClean="0"/>
              <a:t>Much less abundant than water in human tissues, about 1/2000</a:t>
            </a:r>
          </a:p>
          <a:p>
            <a:pPr lvl="1" eaLnBrk="1" hangingPunct="1">
              <a:lnSpc>
                <a:spcPct val="90000"/>
              </a:lnSpc>
            </a:pPr>
            <a:r>
              <a:rPr lang="en-US" sz="2000" dirty="0" smtClean="0"/>
              <a:t>Very large number of samples are needed for good SNR</a:t>
            </a:r>
          </a:p>
          <a:p>
            <a:pPr lvl="1" eaLnBrk="1" hangingPunct="1">
              <a:lnSpc>
                <a:spcPct val="90000"/>
              </a:lnSpc>
            </a:pPr>
            <a:r>
              <a:rPr lang="en-US" sz="2000" dirty="0" smtClean="0"/>
              <a:t>Requires high-quality reconstruction, currently considered impractical</a:t>
            </a:r>
          </a:p>
        </p:txBody>
      </p:sp>
      <p:sp>
        <p:nvSpPr>
          <p:cNvPr id="21509" name="Text Box 19"/>
          <p:cNvSpPr txBox="1">
            <a:spLocks noChangeArrowheads="1"/>
          </p:cNvSpPr>
          <p:nvPr/>
        </p:nvSpPr>
        <p:spPr bwMode="auto">
          <a:xfrm>
            <a:off x="236562" y="5562600"/>
            <a:ext cx="845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sz="1400" dirty="0">
                <a:solidFill>
                  <a:schemeClr val="bg1"/>
                </a:solidFill>
                <a:latin typeface="Arial Narrow" pitchFamily="34" charset="0"/>
              </a:rPr>
              <a:t>Courtesy of Keith </a:t>
            </a:r>
            <a:r>
              <a:rPr lang="en-US" sz="1400" dirty="0" err="1">
                <a:solidFill>
                  <a:schemeClr val="bg1"/>
                </a:solidFill>
                <a:latin typeface="Arial Narrow" pitchFamily="34" charset="0"/>
              </a:rPr>
              <a:t>Thulborn</a:t>
            </a:r>
            <a:r>
              <a:rPr lang="en-US" sz="1400" dirty="0">
                <a:solidFill>
                  <a:schemeClr val="bg1"/>
                </a:solidFill>
                <a:latin typeface="Arial Narrow" pitchFamily="34" charset="0"/>
              </a:rPr>
              <a:t> and Ian Atkinson, Center for MR Research, University of Illinois at Chicago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7" descr="Na325mm_1e-15_axial"/>
          <p:cNvPicPr>
            <a:picLocks noChangeAspect="1" noChangeArrowheads="1"/>
          </p:cNvPicPr>
          <p:nvPr/>
        </p:nvPicPr>
        <p:blipFill>
          <a:blip r:embed="rId3">
            <a:lum bright="30000" contrast="30000"/>
            <a:extLst>
              <a:ext uri="{28A0092B-C50C-407E-A947-70E740481C1C}">
                <a14:useLocalDpi xmlns:a14="http://schemas.microsoft.com/office/drawing/2010/main" val="0"/>
              </a:ext>
            </a:extLst>
          </a:blip>
          <a:srcRect/>
          <a:stretch>
            <a:fillRect/>
          </a:stretch>
        </p:blipFill>
        <p:spPr bwMode="auto">
          <a:xfrm>
            <a:off x="228600" y="914400"/>
            <a:ext cx="87630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p:cNvSpPr>
            <a:spLocks noGrp="1" noChangeArrowheads="1"/>
          </p:cNvSpPr>
          <p:nvPr>
            <p:ph type="title"/>
          </p:nvPr>
        </p:nvSpPr>
        <p:spPr>
          <a:xfrm>
            <a:off x="415291" y="386081"/>
            <a:ext cx="8313420" cy="480131"/>
          </a:xfrm>
        </p:spPr>
        <p:txBody>
          <a:bodyPr/>
          <a:lstStyle/>
          <a:p>
            <a:r>
              <a:rPr lang="en-US" sz="2800" dirty="0" smtClean="0"/>
              <a:t>A </a:t>
            </a:r>
            <a:r>
              <a:rPr lang="en-US" sz="2800" dirty="0" smtClean="0"/>
              <a:t>Revolution - Sodium Map of the Brain</a:t>
            </a:r>
          </a:p>
        </p:txBody>
      </p:sp>
      <p:sp>
        <p:nvSpPr>
          <p:cNvPr id="22532" name="Rectangle 18"/>
          <p:cNvSpPr>
            <a:spLocks noGrp="1" noChangeArrowheads="1"/>
          </p:cNvSpPr>
          <p:nvPr>
            <p:ph idx="1"/>
          </p:nvPr>
        </p:nvSpPr>
        <p:spPr>
          <a:xfrm>
            <a:off x="426504" y="3352800"/>
            <a:ext cx="8290560" cy="3091930"/>
          </a:xfrm>
        </p:spPr>
        <p:txBody>
          <a:bodyPr/>
          <a:lstStyle/>
          <a:p>
            <a:pPr eaLnBrk="1" hangingPunct="1">
              <a:lnSpc>
                <a:spcPct val="90000"/>
              </a:lnSpc>
            </a:pPr>
            <a:r>
              <a:rPr lang="en-US" sz="2400" dirty="0" smtClean="0"/>
              <a:t>Enables study of brain-cell viability before anatomic changes occur in stroke and cancer treatment.</a:t>
            </a:r>
          </a:p>
          <a:p>
            <a:pPr lvl="1" eaLnBrk="1" hangingPunct="1">
              <a:lnSpc>
                <a:spcPct val="90000"/>
              </a:lnSpc>
            </a:pPr>
            <a:r>
              <a:rPr lang="en-US" sz="2000" dirty="0" smtClean="0"/>
              <a:t>Drastic improvement of timeliness of treatment decision </a:t>
            </a:r>
          </a:p>
          <a:p>
            <a:pPr lvl="1" eaLnBrk="1" hangingPunct="1">
              <a:lnSpc>
                <a:spcPct val="90000"/>
              </a:lnSpc>
            </a:pPr>
            <a:r>
              <a:rPr lang="en-US" sz="2000" dirty="0" smtClean="0"/>
              <a:t>Minutes for stroke and days for oncology.</a:t>
            </a:r>
          </a:p>
        </p:txBody>
      </p:sp>
      <p:sp>
        <p:nvSpPr>
          <p:cNvPr id="2" name="1 Marcador de número de diapositiva"/>
          <p:cNvSpPr>
            <a:spLocks noGrp="1"/>
          </p:cNvSpPr>
          <p:nvPr>
            <p:ph type="sldNum" sz="quarter" idx="4294967295"/>
          </p:nvPr>
        </p:nvSpPr>
        <p:spPr/>
        <p:txBody>
          <a:bodyPr/>
          <a:lstStyle/>
          <a:p>
            <a:fld id="{285CE1B5-6F67-45DC-90CE-4D4426AC7323}" type="slidenum">
              <a:rPr lang="en-US" smtClean="0"/>
              <a:pPr/>
              <a:t>16</a:t>
            </a:fld>
            <a:endParaRPr lang="en-US"/>
          </a:p>
        </p:txBody>
      </p:sp>
      <p:sp>
        <p:nvSpPr>
          <p:cNvPr id="22533" name="Text Box 19"/>
          <p:cNvSpPr txBox="1">
            <a:spLocks noChangeArrowheads="1"/>
          </p:cNvSpPr>
          <p:nvPr/>
        </p:nvSpPr>
        <p:spPr bwMode="auto">
          <a:xfrm>
            <a:off x="342684" y="5029200"/>
            <a:ext cx="845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sz="1400" dirty="0">
                <a:solidFill>
                  <a:schemeClr val="bg1"/>
                </a:solidFill>
                <a:latin typeface="Arial Narrow" pitchFamily="34" charset="0"/>
              </a:rPr>
              <a:t>Courtesy of Keith </a:t>
            </a:r>
            <a:r>
              <a:rPr lang="en-US" sz="1400" dirty="0" err="1">
                <a:solidFill>
                  <a:schemeClr val="bg1"/>
                </a:solidFill>
                <a:latin typeface="Arial Narrow" pitchFamily="34" charset="0"/>
              </a:rPr>
              <a:t>Thulborn</a:t>
            </a:r>
            <a:r>
              <a:rPr lang="en-US" sz="1400" dirty="0">
                <a:solidFill>
                  <a:schemeClr val="bg1"/>
                </a:solidFill>
                <a:latin typeface="Arial Narrow" pitchFamily="34" charset="0"/>
              </a:rPr>
              <a:t> and Ian Atkinson, Center for MR Research, University of Illinois at Chicago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Reconstructing MR Images</a:t>
            </a:r>
          </a:p>
        </p:txBody>
      </p:sp>
      <p:sp>
        <p:nvSpPr>
          <p:cNvPr id="23555" name="Text Box 3"/>
          <p:cNvSpPr txBox="1">
            <a:spLocks noChangeArrowheads="1"/>
          </p:cNvSpPr>
          <p:nvPr/>
        </p:nvSpPr>
        <p:spPr bwMode="auto">
          <a:xfrm>
            <a:off x="457200" y="99060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a:solidFill>
                  <a:schemeClr val="bg1"/>
                </a:solidFill>
                <a:latin typeface="Arial Narrow" pitchFamily="34" charset="0"/>
              </a:rPr>
              <a:t>Cartesian Scan Data</a:t>
            </a:r>
          </a:p>
        </p:txBody>
      </p:sp>
      <p:sp>
        <p:nvSpPr>
          <p:cNvPr id="23556" name="Text Box 4"/>
          <p:cNvSpPr txBox="1">
            <a:spLocks noChangeArrowheads="1"/>
          </p:cNvSpPr>
          <p:nvPr/>
        </p:nvSpPr>
        <p:spPr bwMode="auto">
          <a:xfrm>
            <a:off x="5943600" y="9906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a:solidFill>
                  <a:schemeClr val="bg1"/>
                </a:solidFill>
                <a:latin typeface="Arial Narrow" pitchFamily="34" charset="0"/>
              </a:rPr>
              <a:t>Spiral Scan Data</a:t>
            </a:r>
          </a:p>
        </p:txBody>
      </p:sp>
      <p:sp>
        <p:nvSpPr>
          <p:cNvPr id="23557" name="Text Box 5"/>
          <p:cNvSpPr txBox="1">
            <a:spLocks noChangeArrowheads="1"/>
          </p:cNvSpPr>
          <p:nvPr/>
        </p:nvSpPr>
        <p:spPr bwMode="auto">
          <a:xfrm>
            <a:off x="3505200" y="17526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a:solidFill>
                  <a:schemeClr val="bg1"/>
                </a:solidFill>
                <a:latin typeface="Arial Narrow" pitchFamily="34" charset="0"/>
              </a:rPr>
              <a:t>Gridding</a:t>
            </a:r>
            <a:r>
              <a:rPr lang="en-US" baseline="45000">
                <a:solidFill>
                  <a:schemeClr val="bg1"/>
                </a:solidFill>
                <a:latin typeface="Arial Narrow" pitchFamily="34" charset="0"/>
              </a:rPr>
              <a:t>1</a:t>
            </a:r>
          </a:p>
        </p:txBody>
      </p:sp>
      <p:sp>
        <p:nvSpPr>
          <p:cNvPr id="23558" name="Text Box 6"/>
          <p:cNvSpPr txBox="1">
            <a:spLocks noChangeArrowheads="1"/>
          </p:cNvSpPr>
          <p:nvPr/>
        </p:nvSpPr>
        <p:spPr bwMode="auto">
          <a:xfrm>
            <a:off x="457200" y="4267200"/>
            <a:ext cx="2286000" cy="4619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b="1">
                <a:latin typeface="Arial Narrow" pitchFamily="34" charset="0"/>
              </a:rPr>
              <a:t>FFT</a:t>
            </a:r>
          </a:p>
        </p:txBody>
      </p:sp>
      <p:sp>
        <p:nvSpPr>
          <p:cNvPr id="23559" name="Line 7"/>
          <p:cNvSpPr>
            <a:spLocks noChangeShapeType="1"/>
          </p:cNvSpPr>
          <p:nvPr/>
        </p:nvSpPr>
        <p:spPr bwMode="auto">
          <a:xfrm flipH="1">
            <a:off x="5486400" y="2057400"/>
            <a:ext cx="685800" cy="381000"/>
          </a:xfrm>
          <a:prstGeom prst="line">
            <a:avLst/>
          </a:prstGeom>
          <a:noFill/>
          <a:ln w="69850" cmpd="tri">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0" name="Line 8"/>
          <p:cNvSpPr>
            <a:spLocks noChangeShapeType="1"/>
          </p:cNvSpPr>
          <p:nvPr/>
        </p:nvSpPr>
        <p:spPr bwMode="auto">
          <a:xfrm flipH="1">
            <a:off x="2590800" y="3657600"/>
            <a:ext cx="685800" cy="381000"/>
          </a:xfrm>
          <a:prstGeom prst="line">
            <a:avLst/>
          </a:prstGeom>
          <a:noFill/>
          <a:ln w="69850" cmpd="tri">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1" name="Line 9"/>
          <p:cNvSpPr>
            <a:spLocks noChangeShapeType="1"/>
          </p:cNvSpPr>
          <p:nvPr/>
        </p:nvSpPr>
        <p:spPr bwMode="auto">
          <a:xfrm>
            <a:off x="1524000" y="3429000"/>
            <a:ext cx="0" cy="685800"/>
          </a:xfrm>
          <a:prstGeom prst="line">
            <a:avLst/>
          </a:prstGeom>
          <a:noFill/>
          <a:ln w="69850" cmpd="tri">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Text Box 10"/>
          <p:cNvSpPr txBox="1">
            <a:spLocks noChangeArrowheads="1"/>
          </p:cNvSpPr>
          <p:nvPr/>
        </p:nvSpPr>
        <p:spPr bwMode="auto">
          <a:xfrm>
            <a:off x="6400800" y="4267200"/>
            <a:ext cx="2286000" cy="46196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b="1">
                <a:solidFill>
                  <a:schemeClr val="bg1"/>
                </a:solidFill>
                <a:latin typeface="Arial Narrow" pitchFamily="34" charset="0"/>
              </a:rPr>
              <a:t>LS</a:t>
            </a:r>
          </a:p>
        </p:txBody>
      </p:sp>
      <p:sp>
        <p:nvSpPr>
          <p:cNvPr id="23563" name="Line 11"/>
          <p:cNvSpPr>
            <a:spLocks noChangeShapeType="1"/>
          </p:cNvSpPr>
          <p:nvPr/>
        </p:nvSpPr>
        <p:spPr bwMode="auto">
          <a:xfrm>
            <a:off x="7010400" y="3276600"/>
            <a:ext cx="0" cy="838200"/>
          </a:xfrm>
          <a:prstGeom prst="line">
            <a:avLst/>
          </a:prstGeom>
          <a:noFill/>
          <a:ln w="69850" cmpd="tri">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Text Box 12"/>
          <p:cNvSpPr txBox="1">
            <a:spLocks noChangeArrowheads="1"/>
          </p:cNvSpPr>
          <p:nvPr/>
        </p:nvSpPr>
        <p:spPr bwMode="auto">
          <a:xfrm>
            <a:off x="914400" y="4800600"/>
            <a:ext cx="7315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r>
              <a:rPr lang="en-US" sz="2800">
                <a:solidFill>
                  <a:schemeClr val="bg1"/>
                </a:solidFill>
                <a:latin typeface="Arial Narrow" pitchFamily="34" charset="0"/>
              </a:rPr>
              <a:t>Spiral scan data + Gridding + FFT: </a:t>
            </a:r>
          </a:p>
          <a:p>
            <a:pPr algn="ctr"/>
            <a:r>
              <a:rPr lang="en-US" sz="2800">
                <a:solidFill>
                  <a:schemeClr val="bg1"/>
                </a:solidFill>
                <a:latin typeface="Arial Narrow" pitchFamily="34" charset="0"/>
              </a:rPr>
              <a:t>Fast scan, fast reconstruction, good images</a:t>
            </a:r>
          </a:p>
          <a:p>
            <a:pPr algn="ctr"/>
            <a:r>
              <a:rPr lang="en-US" sz="2800">
                <a:solidFill>
                  <a:schemeClr val="bg1"/>
                </a:solidFill>
                <a:latin typeface="Arial Narrow" pitchFamily="34" charset="0"/>
              </a:rPr>
              <a:t>Can become realtime with about 10X speedup.</a:t>
            </a:r>
          </a:p>
        </p:txBody>
      </p:sp>
      <p:pic>
        <p:nvPicPr>
          <p:cNvPr id="2356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371600"/>
            <a:ext cx="21336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286000"/>
            <a:ext cx="220980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371600"/>
            <a:ext cx="22860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2"/>
          <p:cNvSpPr txBox="1">
            <a:spLocks noChangeArrowheads="1"/>
          </p:cNvSpPr>
          <p:nvPr/>
        </p:nvSpPr>
        <p:spPr bwMode="auto">
          <a:xfrm>
            <a:off x="228600" y="4632325"/>
            <a:ext cx="8686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r>
              <a:rPr lang="en-US" sz="2800" dirty="0">
                <a:solidFill>
                  <a:schemeClr val="bg1"/>
                </a:solidFill>
                <a:latin typeface="Arial Narrow" pitchFamily="34" charset="0"/>
              </a:rPr>
              <a:t>Spiral scan data + LS</a:t>
            </a:r>
          </a:p>
          <a:p>
            <a:pPr algn="ctr"/>
            <a:r>
              <a:rPr lang="en-US" sz="2800" dirty="0">
                <a:solidFill>
                  <a:schemeClr val="bg1"/>
                </a:solidFill>
                <a:latin typeface="Arial Narrow" pitchFamily="34" charset="0"/>
              </a:rPr>
              <a:t>Superior images at expense of significantly more computation; several hundred times slower than gridding.</a:t>
            </a:r>
          </a:p>
          <a:p>
            <a:pPr algn="ctr"/>
            <a:r>
              <a:rPr lang="en-US" sz="2800" dirty="0">
                <a:solidFill>
                  <a:schemeClr val="bg1"/>
                </a:solidFill>
                <a:latin typeface="Arial Narrow" pitchFamily="34" charset="0"/>
              </a:rPr>
              <a:t>Traditionally considered impractical!</a:t>
            </a:r>
          </a:p>
        </p:txBody>
      </p:sp>
      <p:sp>
        <p:nvSpPr>
          <p:cNvPr id="24579" name="Rectangle 2"/>
          <p:cNvSpPr>
            <a:spLocks noGrp="1" noChangeArrowheads="1"/>
          </p:cNvSpPr>
          <p:nvPr>
            <p:ph type="title"/>
          </p:nvPr>
        </p:nvSpPr>
        <p:spPr/>
        <p:txBody>
          <a:bodyPr/>
          <a:lstStyle/>
          <a:p>
            <a:r>
              <a:rPr lang="en-US" smtClean="0"/>
              <a:t>Reconstructing MR Images</a:t>
            </a:r>
          </a:p>
        </p:txBody>
      </p:sp>
      <p:sp>
        <p:nvSpPr>
          <p:cNvPr id="24580" name="Text Box 3"/>
          <p:cNvSpPr txBox="1">
            <a:spLocks noChangeArrowheads="1"/>
          </p:cNvSpPr>
          <p:nvPr/>
        </p:nvSpPr>
        <p:spPr bwMode="auto">
          <a:xfrm>
            <a:off x="457200" y="99060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a:solidFill>
                  <a:schemeClr val="folHlink"/>
                </a:solidFill>
                <a:latin typeface="Arial Narrow" pitchFamily="34" charset="0"/>
              </a:rPr>
              <a:t>Cartesian Scan Data</a:t>
            </a:r>
          </a:p>
        </p:txBody>
      </p:sp>
      <p:sp>
        <p:nvSpPr>
          <p:cNvPr id="24581" name="Text Box 4"/>
          <p:cNvSpPr txBox="1">
            <a:spLocks noChangeArrowheads="1"/>
          </p:cNvSpPr>
          <p:nvPr/>
        </p:nvSpPr>
        <p:spPr bwMode="auto">
          <a:xfrm>
            <a:off x="5943600" y="9906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a:latin typeface="Arial Narrow" pitchFamily="34" charset="0"/>
              </a:rPr>
              <a:t>Spiral Scan Data</a:t>
            </a:r>
          </a:p>
        </p:txBody>
      </p:sp>
      <p:sp>
        <p:nvSpPr>
          <p:cNvPr id="24582" name="Text Box 5"/>
          <p:cNvSpPr txBox="1">
            <a:spLocks noChangeArrowheads="1"/>
          </p:cNvSpPr>
          <p:nvPr/>
        </p:nvSpPr>
        <p:spPr bwMode="auto">
          <a:xfrm>
            <a:off x="3505200" y="1752600"/>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a:solidFill>
                  <a:schemeClr val="folHlink"/>
                </a:solidFill>
                <a:latin typeface="Arial Narrow" pitchFamily="34" charset="0"/>
              </a:rPr>
              <a:t>Gridding</a:t>
            </a:r>
          </a:p>
        </p:txBody>
      </p:sp>
      <p:sp>
        <p:nvSpPr>
          <p:cNvPr id="24583" name="Text Box 6"/>
          <p:cNvSpPr txBox="1">
            <a:spLocks noChangeArrowheads="1"/>
          </p:cNvSpPr>
          <p:nvPr/>
        </p:nvSpPr>
        <p:spPr bwMode="auto">
          <a:xfrm>
            <a:off x="457200" y="4267200"/>
            <a:ext cx="2590800" cy="46196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b="1">
                <a:solidFill>
                  <a:schemeClr val="bg1"/>
                </a:solidFill>
                <a:latin typeface="Arial Narrow" pitchFamily="34" charset="0"/>
              </a:rPr>
              <a:t>FFT</a:t>
            </a:r>
          </a:p>
        </p:txBody>
      </p:sp>
      <p:sp>
        <p:nvSpPr>
          <p:cNvPr id="24584" name="Line 7"/>
          <p:cNvSpPr>
            <a:spLocks noChangeShapeType="1"/>
          </p:cNvSpPr>
          <p:nvPr/>
        </p:nvSpPr>
        <p:spPr bwMode="auto">
          <a:xfrm flipH="1">
            <a:off x="5486400" y="2057400"/>
            <a:ext cx="685800" cy="381000"/>
          </a:xfrm>
          <a:prstGeom prst="line">
            <a:avLst/>
          </a:prstGeom>
          <a:noFill/>
          <a:ln w="69850" cmpd="tri">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flipH="1">
            <a:off x="2590800" y="3657600"/>
            <a:ext cx="685800" cy="381000"/>
          </a:xfrm>
          <a:prstGeom prst="line">
            <a:avLst/>
          </a:prstGeom>
          <a:noFill/>
          <a:ln w="69850" cmpd="tri">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1524000" y="3429000"/>
            <a:ext cx="0" cy="685800"/>
          </a:xfrm>
          <a:prstGeom prst="line">
            <a:avLst/>
          </a:prstGeom>
          <a:noFill/>
          <a:ln w="69850" cmpd="tri">
            <a:solidFill>
              <a:srgbClr val="C0C0C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7" name="Text Box 10"/>
          <p:cNvSpPr txBox="1">
            <a:spLocks noChangeArrowheads="1"/>
          </p:cNvSpPr>
          <p:nvPr/>
        </p:nvSpPr>
        <p:spPr bwMode="auto">
          <a:xfrm>
            <a:off x="6096000" y="4267200"/>
            <a:ext cx="2590800" cy="46196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a:spcBef>
                <a:spcPct val="50000"/>
              </a:spcBef>
            </a:pPr>
            <a:r>
              <a:rPr lang="en-US" b="1">
                <a:latin typeface="Arial Narrow" pitchFamily="34" charset="0"/>
              </a:rPr>
              <a:t>Least-Squares (LS)</a:t>
            </a:r>
          </a:p>
        </p:txBody>
      </p:sp>
      <p:sp>
        <p:nvSpPr>
          <p:cNvPr id="24588" name="Line 11"/>
          <p:cNvSpPr>
            <a:spLocks noChangeShapeType="1"/>
          </p:cNvSpPr>
          <p:nvPr/>
        </p:nvSpPr>
        <p:spPr bwMode="auto">
          <a:xfrm>
            <a:off x="7010400" y="3276600"/>
            <a:ext cx="0" cy="838200"/>
          </a:xfrm>
          <a:prstGeom prst="line">
            <a:avLst/>
          </a:prstGeom>
          <a:noFill/>
          <a:ln w="69850" cmpd="tri">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4589"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22860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286000"/>
            <a:ext cx="22256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1371600"/>
            <a:ext cx="2133600"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99" y="1393930"/>
            <a:ext cx="5635083" cy="525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5602" name="Rectangle 1"/>
          <p:cNvSpPr>
            <a:spLocks noGrp="1" noChangeArrowheads="1"/>
          </p:cNvSpPr>
          <p:nvPr>
            <p:ph type="title"/>
          </p:nvPr>
        </p:nvSpPr>
        <p:spPr>
          <a:xfrm>
            <a:off x="415291" y="386081"/>
            <a:ext cx="8313420" cy="480131"/>
          </a:xfrm>
        </p:spPr>
        <p:txBody>
          <a:bodyPr/>
          <a:lstStyle/>
          <a:p>
            <a:r>
              <a:rPr lang="en-US" sz="2800" dirty="0" smtClean="0"/>
              <a:t>High-Throughput Computing = Futuristic Biology</a:t>
            </a:r>
          </a:p>
        </p:txBody>
      </p:sp>
      <p:sp>
        <p:nvSpPr>
          <p:cNvPr id="25603" name="Rectangle 2"/>
          <p:cNvSpPr>
            <a:spLocks noGrp="1" noChangeArrowheads="1"/>
          </p:cNvSpPr>
          <p:nvPr>
            <p:ph idx="1"/>
          </p:nvPr>
        </p:nvSpPr>
        <p:spPr>
          <a:xfrm>
            <a:off x="426504" y="1066800"/>
            <a:ext cx="8290560" cy="5377930"/>
          </a:xfrm>
        </p:spPr>
        <p:txBody>
          <a:bodyPr/>
          <a:lstStyle/>
          <a:p>
            <a:r>
              <a:rPr lang="en-US" dirty="0" smtClean="0"/>
              <a:t>in-</a:t>
            </a:r>
            <a:r>
              <a:rPr lang="en-US" dirty="0" err="1" smtClean="0"/>
              <a:t>silico</a:t>
            </a:r>
            <a:r>
              <a:rPr lang="en-US" dirty="0" smtClean="0"/>
              <a:t> screening of drugs</a:t>
            </a:r>
          </a:p>
          <a:p>
            <a:r>
              <a:rPr lang="en-US" dirty="0" smtClean="0"/>
              <a:t>mastering diseases</a:t>
            </a:r>
          </a:p>
          <a:p>
            <a:r>
              <a:rPr lang="en-US" dirty="0" smtClean="0"/>
              <a:t>personalized medicine</a:t>
            </a:r>
          </a:p>
          <a:p>
            <a:endParaRPr lang="en-US" dirty="0" smtClean="0"/>
          </a:p>
          <a:p>
            <a:r>
              <a:rPr lang="en-US" dirty="0" smtClean="0"/>
              <a:t>Thanks: Lorena Barba </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Objective</a:t>
            </a:r>
          </a:p>
        </p:txBody>
      </p:sp>
      <p:sp>
        <p:nvSpPr>
          <p:cNvPr id="6148" name="Rectangle 3"/>
          <p:cNvSpPr>
            <a:spLocks noGrp="1" noChangeArrowheads="1"/>
          </p:cNvSpPr>
          <p:nvPr>
            <p:ph idx="1"/>
          </p:nvPr>
        </p:nvSpPr>
        <p:spPr/>
        <p:txBody>
          <a:bodyPr/>
          <a:lstStyle/>
          <a:p>
            <a:r>
              <a:rPr lang="en-US" dirty="0" smtClean="0"/>
              <a:t>To provide you with a framework for further studies on</a:t>
            </a:r>
          </a:p>
          <a:p>
            <a:pPr lvl="1"/>
            <a:r>
              <a:rPr lang="en-US" sz="1800" dirty="0" smtClean="0"/>
              <a:t>Thinking about the problems of parallel programming</a:t>
            </a:r>
          </a:p>
          <a:p>
            <a:pPr lvl="1"/>
            <a:r>
              <a:rPr lang="en-US" sz="1800" dirty="0" smtClean="0"/>
              <a:t>Discussing your work with others</a:t>
            </a:r>
          </a:p>
          <a:p>
            <a:pPr lvl="1"/>
            <a:r>
              <a:rPr lang="en-US" sz="1800" dirty="0" smtClean="0"/>
              <a:t>Approaching complex parallel programming problems</a:t>
            </a:r>
          </a:p>
          <a:p>
            <a:pPr lvl="1"/>
            <a:r>
              <a:rPr lang="en-US" sz="1800" dirty="0" smtClean="0"/>
              <a:t>Using or building useful tools and environments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r>
              <a:rPr lang="en-US" dirty="0" smtClean="0"/>
              <a:t>In-</a:t>
            </a:r>
            <a:r>
              <a:rPr lang="en-US" dirty="0" err="1" smtClean="0"/>
              <a:t>silico</a:t>
            </a:r>
            <a:r>
              <a:rPr lang="en-US" dirty="0" smtClean="0"/>
              <a:t> Drug Screening</a:t>
            </a:r>
          </a:p>
        </p:txBody>
      </p:sp>
      <p:sp>
        <p:nvSpPr>
          <p:cNvPr id="26627" name="Rectangle 2"/>
          <p:cNvSpPr>
            <a:spLocks noGrp="1" noChangeArrowheads="1"/>
          </p:cNvSpPr>
          <p:nvPr>
            <p:ph idx="1"/>
          </p:nvPr>
        </p:nvSpPr>
        <p:spPr>
          <a:xfrm>
            <a:off x="426504" y="1079505"/>
            <a:ext cx="3859746" cy="5365225"/>
          </a:xfrm>
        </p:spPr>
        <p:txBody>
          <a:bodyPr/>
          <a:lstStyle/>
          <a:p>
            <a:pPr lvl="1"/>
            <a:r>
              <a:rPr lang="en-US" dirty="0" smtClean="0"/>
              <a:t>Weed out inactive compounds</a:t>
            </a:r>
          </a:p>
          <a:p>
            <a:pPr lvl="1"/>
            <a:r>
              <a:rPr lang="en-US" dirty="0" smtClean="0"/>
              <a:t>Rank “drug candidates” for given targets </a:t>
            </a:r>
          </a:p>
          <a:p>
            <a:r>
              <a:rPr lang="en-US" dirty="0" smtClean="0"/>
              <a:t>Example: </a:t>
            </a:r>
          </a:p>
          <a:p>
            <a:pPr lvl="2"/>
            <a:r>
              <a:rPr lang="en-US" dirty="0" smtClean="0"/>
              <a:t>CERN grid — 300,000 potential drugs against </a:t>
            </a:r>
            <a:r>
              <a:rPr lang="en-US" dirty="0" smtClean="0">
                <a:sym typeface="WhitneyHTF-Book"/>
              </a:rPr>
              <a:t>avian flu</a:t>
            </a:r>
            <a:r>
              <a:rPr lang="en-US" dirty="0" smtClean="0"/>
              <a:t> screened</a:t>
            </a:r>
          </a:p>
          <a:p>
            <a:pPr lvl="2"/>
            <a:r>
              <a:rPr lang="en-US" dirty="0" smtClean="0"/>
              <a:t>2000 computers, 4 weeks!</a:t>
            </a:r>
          </a:p>
          <a:p>
            <a:pPr lvl="2"/>
            <a:r>
              <a:rPr lang="en-US" dirty="0" smtClean="0"/>
              <a:t>4 years </a:t>
            </a:r>
            <a:r>
              <a:rPr lang="en-US" dirty="0" err="1" smtClean="0"/>
              <a:t>cpu</a:t>
            </a:r>
            <a:r>
              <a:rPr lang="en-US" dirty="0" smtClean="0"/>
              <a:t>-time</a:t>
            </a:r>
          </a:p>
        </p:txBody>
      </p:sp>
      <p:sp>
        <p:nvSpPr>
          <p:cNvPr id="4" name="3 Marcador de contenido"/>
          <p:cNvSpPr>
            <a:spLocks noGrp="1"/>
          </p:cNvSpPr>
          <p:nvPr>
            <p:ph sz="half" idx="4294967295"/>
          </p:nvPr>
        </p:nvSpPr>
        <p:spPr>
          <a:xfrm>
            <a:off x="4756150" y="1052513"/>
            <a:ext cx="4387850" cy="5113337"/>
          </a:xfrm>
        </p:spPr>
        <p:txBody>
          <a:bodyPr/>
          <a:lstStyle/>
          <a:p>
            <a:r>
              <a:rPr lang="en-US" dirty="0" smtClean="0">
                <a:sym typeface="Trebuchet MS" pitchFamily="34" charset="0"/>
              </a:rPr>
              <a:t/>
            </a:r>
            <a:br>
              <a:rPr lang="en-US" dirty="0" smtClean="0">
                <a:sym typeface="Trebuchet MS" pitchFamily="34" charset="0"/>
              </a:rPr>
            </a:br>
            <a:endParaRPr lang="en-US" dirty="0" smtClean="0">
              <a:sym typeface="Trebuchet MS" pitchFamily="34" charset="0"/>
            </a:endParaRPr>
          </a:p>
          <a:p>
            <a:r>
              <a:rPr lang="en-US" dirty="0" smtClean="0">
                <a:sym typeface="Trebuchet MS" pitchFamily="34" charset="0"/>
              </a:rPr>
              <a:t>a process critical in</a:t>
            </a:r>
          </a:p>
          <a:p>
            <a:pPr lvl="1"/>
            <a:r>
              <a:rPr lang="en-US" dirty="0" smtClean="0">
                <a:sym typeface="WhitneyHTF-Light"/>
              </a:rPr>
              <a:t>some degenerative diseases (e.g., Parkinson’s):  aggregates abnormal</a:t>
            </a:r>
          </a:p>
          <a:p>
            <a:pPr lvl="1"/>
            <a:r>
              <a:rPr lang="en-US" dirty="0" smtClean="0">
                <a:sym typeface="WhitneyHTF-Light"/>
              </a:rPr>
              <a:t>drug production: aggregates undesirable</a:t>
            </a:r>
          </a:p>
          <a:p>
            <a:r>
              <a:rPr lang="en-US" dirty="0" smtClean="0">
                <a:sym typeface="Trebuchet MS" pitchFamily="34" charset="0"/>
              </a:rPr>
              <a:t>time scale of the process:</a:t>
            </a:r>
          </a:p>
          <a:p>
            <a:pPr lvl="1"/>
            <a:r>
              <a:rPr lang="en-US" dirty="0" smtClean="0">
                <a:sym typeface="WhitneyHTF-Light"/>
              </a:rPr>
              <a:t>in vitro:  up to days!  </a:t>
            </a:r>
          </a:p>
          <a:p>
            <a:pPr lvl="1"/>
            <a:r>
              <a:rPr lang="en-US" dirty="0" smtClean="0">
                <a:sym typeface="WhitneyHTF-Light"/>
              </a:rPr>
              <a:t>impossible for molecular dynamics</a:t>
            </a:r>
          </a:p>
          <a:p>
            <a:endParaRPr lang="en-US" dirty="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20</a:t>
            </a:fld>
            <a:endParaRPr lang="en-US"/>
          </a:p>
        </p:txBody>
      </p:sp>
      <p:sp>
        <p:nvSpPr>
          <p:cNvPr id="26628" name="Rectangle 3"/>
          <p:cNvSpPr>
            <a:spLocks/>
          </p:cNvSpPr>
          <p:nvPr/>
        </p:nvSpPr>
        <p:spPr bwMode="auto">
          <a:xfrm>
            <a:off x="4687888" y="912813"/>
            <a:ext cx="4170362"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lstStyle/>
          <a:p>
            <a:r>
              <a:rPr lang="en-US" sz="3333" dirty="0">
                <a:solidFill>
                  <a:srgbClr val="76B900"/>
                </a:solidFill>
                <a:latin typeface="Arial" panose="020B0604020202020204" pitchFamily="34" charset="0"/>
                <a:ea typeface="+mj-ea"/>
                <a:sym typeface="Trebuchet MS" pitchFamily="34" charset="0"/>
              </a:rPr>
              <a:t>Protein</a:t>
            </a:r>
            <a:r>
              <a:rPr lang="en-US" sz="3200" b="1" dirty="0">
                <a:solidFill>
                  <a:schemeClr val="tx2"/>
                </a:solidFill>
                <a:latin typeface="Trebuchet MS" pitchFamily="34" charset="0"/>
                <a:sym typeface="Trebuchet MS" pitchFamily="34" charset="0"/>
              </a:rPr>
              <a:t> </a:t>
            </a:r>
            <a:r>
              <a:rPr lang="en-US" sz="3333" dirty="0">
                <a:solidFill>
                  <a:srgbClr val="76B900"/>
                </a:solidFill>
                <a:latin typeface="Arial" panose="020B0604020202020204" pitchFamily="34" charset="0"/>
                <a:ea typeface="+mj-ea"/>
                <a:sym typeface="Trebuchet MS" pitchFamily="34" charset="0"/>
              </a:rPr>
              <a:t>Aggregation</a:t>
            </a:r>
          </a:p>
        </p:txBody>
      </p:sp>
      <p:sp>
        <p:nvSpPr>
          <p:cNvPr id="26629" name="Rectangle 4"/>
          <p:cNvSpPr>
            <a:spLocks/>
          </p:cNvSpPr>
          <p:nvPr/>
        </p:nvSpPr>
        <p:spPr bwMode="auto">
          <a:xfrm>
            <a:off x="4687888" y="1241425"/>
            <a:ext cx="4170362" cy="500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spcBef>
                <a:spcPts val="1513"/>
              </a:spcBef>
            </a:pPr>
            <a:endParaRPr lang="en-US" sz="2100" dirty="0">
              <a:latin typeface="WhitneyHTF-Light"/>
              <a:ea typeface="WhitneyHTF-Light"/>
              <a:cs typeface="WhitneyHTF-Light"/>
              <a:sym typeface="WhitneyHTF-Light"/>
            </a:endParaRPr>
          </a:p>
        </p:txBody>
      </p:sp>
      <p:sp>
        <p:nvSpPr>
          <p:cNvPr id="26630" name="Line 5"/>
          <p:cNvSpPr>
            <a:spLocks noChangeShapeType="1"/>
          </p:cNvSpPr>
          <p:nvPr/>
        </p:nvSpPr>
        <p:spPr bwMode="auto">
          <a:xfrm>
            <a:off x="4572000" y="790575"/>
            <a:ext cx="0" cy="5686425"/>
          </a:xfrm>
          <a:prstGeom prst="line">
            <a:avLst/>
          </a:prstGeom>
          <a:noFill/>
          <a:ln w="12700">
            <a:solidFill>
              <a:srgbClr val="4C4C4C"/>
            </a:solidFill>
            <a:round/>
            <a:headEnd/>
            <a:tailEnd/>
          </a:ln>
          <a:extLst>
            <a:ext uri="{909E8E84-426E-40DD-AFC4-6F175D3DCCD1}">
              <a14:hiddenFill xmlns:a14="http://schemas.microsoft.com/office/drawing/2010/main">
                <a:noFill/>
              </a14:hiddenFill>
            </a:ext>
          </a:extLst>
        </p:spPr>
        <p:txBody>
          <a:bodyPr lIns="68882" tIns="34441" rIns="68882" bIns="34441"/>
          <a:lstStyle/>
          <a:p>
            <a:endParaRPr lang="en-US"/>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988" y="3217862"/>
            <a:ext cx="3325812"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1" name="Rectangle 2"/>
          <p:cNvSpPr>
            <a:spLocks noGrp="1" noChangeArrowheads="1"/>
          </p:cNvSpPr>
          <p:nvPr>
            <p:ph type="title"/>
          </p:nvPr>
        </p:nvSpPr>
        <p:spPr/>
        <p:txBody>
          <a:bodyPr/>
          <a:lstStyle/>
          <a:p>
            <a:r>
              <a:rPr lang="en-US" sz="3200" dirty="0" smtClean="0"/>
              <a:t>Electrostatic Interactions Play a Crucial Role</a:t>
            </a:r>
          </a:p>
        </p:txBody>
      </p:sp>
      <p:sp>
        <p:nvSpPr>
          <p:cNvPr id="27652" name="Rectangle 3"/>
          <p:cNvSpPr>
            <a:spLocks noGrp="1" noChangeArrowheads="1"/>
          </p:cNvSpPr>
          <p:nvPr>
            <p:ph idx="1"/>
          </p:nvPr>
        </p:nvSpPr>
        <p:spPr/>
        <p:txBody>
          <a:bodyPr/>
          <a:lstStyle/>
          <a:p>
            <a:r>
              <a:rPr lang="en-US" dirty="0" smtClean="0"/>
              <a:t>Classical molecular dynamics:</a:t>
            </a:r>
          </a:p>
          <a:p>
            <a:pPr lvl="2"/>
            <a:r>
              <a:rPr lang="en-US" dirty="0" smtClean="0"/>
              <a:t>very detailed ... but too expensive at large scale!</a:t>
            </a:r>
          </a:p>
          <a:p>
            <a:r>
              <a:rPr lang="en-US" dirty="0" smtClean="0"/>
              <a:t>Alternative:  continuum model of surrounding water</a:t>
            </a:r>
          </a:p>
          <a:p>
            <a:pPr lvl="2"/>
            <a:r>
              <a:rPr lang="en-US" dirty="0" smtClean="0"/>
              <a:t>don’t care what the H20 molecules do</a:t>
            </a:r>
          </a:p>
          <a:p>
            <a:pPr lvl="2"/>
            <a:r>
              <a:rPr lang="en-US" dirty="0" smtClean="0"/>
              <a:t>model as a continuum dielectric</a:t>
            </a:r>
          </a:p>
          <a:p>
            <a:pPr lvl="2"/>
            <a:r>
              <a:rPr lang="en-US" dirty="0" smtClean="0"/>
              <a:t>leads to a boundary integral equation (BIE) problem</a:t>
            </a:r>
          </a:p>
          <a:p>
            <a:r>
              <a:rPr lang="en-US" dirty="0" smtClean="0"/>
              <a:t>Fast algorithm, well-suited for GPU:</a:t>
            </a:r>
          </a:p>
          <a:p>
            <a:pPr lvl="2"/>
            <a:r>
              <a:rPr lang="en-US" dirty="0" smtClean="0"/>
              <a:t>fast multipole method, solves BIE in O(N) ops</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285CE1B5-6F67-45DC-90CE-4D4426AC7323}" type="slidenum">
              <a:rPr lang="en-US" smtClean="0"/>
              <a:pPr>
                <a:defRPr/>
              </a:pPr>
              <a:t>22</a:t>
            </a:fld>
            <a:endParaRPr lang="en-US"/>
          </a:p>
        </p:txBody>
      </p:sp>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8"/>
            <a:ext cx="9401175" cy="679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443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a:defRPr/>
            </a:pPr>
            <a:fld id="{285CE1B5-6F67-45DC-90CE-4D4426AC7323}" type="slidenum">
              <a:rPr lang="en-US" smtClean="0"/>
              <a:pPr>
                <a:defRPr/>
              </a:pPr>
              <a:t>23</a:t>
            </a:fld>
            <a:endParaRPr lang="en-US"/>
          </a:p>
        </p:txBody>
      </p:sp>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7917"/>
            <a:ext cx="11430000" cy="61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8654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sz="3200" smtClean="0"/>
              <a:t>As in Many Computation-hungry Applications</a:t>
            </a:r>
          </a:p>
        </p:txBody>
      </p:sp>
      <p:sp>
        <p:nvSpPr>
          <p:cNvPr id="28674" name="Rectangle 1"/>
          <p:cNvSpPr>
            <a:spLocks noGrp="1" noChangeArrowheads="1"/>
          </p:cNvSpPr>
          <p:nvPr>
            <p:ph idx="1"/>
          </p:nvPr>
        </p:nvSpPr>
        <p:spPr/>
        <p:txBody>
          <a:bodyPr/>
          <a:lstStyle/>
          <a:p>
            <a:r>
              <a:rPr lang="en-US" dirty="0" smtClean="0"/>
              <a:t>Three-step approach:</a:t>
            </a:r>
          </a:p>
          <a:p>
            <a:pPr lvl="1"/>
            <a:r>
              <a:rPr lang="en-US" dirty="0" smtClean="0"/>
              <a:t> </a:t>
            </a:r>
            <a:r>
              <a:rPr lang="en-US" sz="1800" dirty="0" smtClean="0"/>
              <a:t>Restructure the mathematical formulation</a:t>
            </a:r>
          </a:p>
          <a:p>
            <a:pPr lvl="1"/>
            <a:r>
              <a:rPr lang="en-US" sz="1800" dirty="0" smtClean="0"/>
              <a:t> Innovate at the algorithm level</a:t>
            </a:r>
          </a:p>
          <a:p>
            <a:pPr lvl="1"/>
            <a:r>
              <a:rPr lang="en-US" sz="1800" dirty="0" smtClean="0"/>
              <a:t> Tune core software for hardware architecture</a:t>
            </a:r>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24</a:t>
            </a:fld>
            <a:endParaRPr lang="en-US"/>
          </a:p>
        </p:txBody>
      </p:sp>
      <p:pic>
        <p:nvPicPr>
          <p:cNvPr id="2867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962400"/>
            <a:ext cx="24828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Conclusion: Three Options</a:t>
            </a:r>
          </a:p>
        </p:txBody>
      </p:sp>
      <p:sp>
        <p:nvSpPr>
          <p:cNvPr id="29699" name="Rectangle 3"/>
          <p:cNvSpPr>
            <a:spLocks noGrp="1" noChangeArrowheads="1"/>
          </p:cNvSpPr>
          <p:nvPr>
            <p:ph idx="1"/>
          </p:nvPr>
        </p:nvSpPr>
        <p:spPr/>
        <p:txBody>
          <a:bodyPr/>
          <a:lstStyle/>
          <a:p>
            <a:r>
              <a:rPr lang="en-US" dirty="0" smtClean="0">
                <a:solidFill>
                  <a:srgbClr val="FF0000"/>
                </a:solidFill>
              </a:rPr>
              <a:t>Good</a:t>
            </a:r>
            <a:r>
              <a:rPr lang="en-US" dirty="0" smtClean="0"/>
              <a:t>: “Accelerate” Legacy Codes</a:t>
            </a:r>
          </a:p>
          <a:p>
            <a:pPr lvl="1"/>
            <a:r>
              <a:rPr lang="en-US" dirty="0" smtClean="0"/>
              <a:t>Recompile/Run</a:t>
            </a:r>
          </a:p>
          <a:p>
            <a:pPr lvl="1"/>
            <a:r>
              <a:rPr lang="en-US" dirty="0" smtClean="0"/>
              <a:t>Call CUBLAS/CUFFT/thrust/</a:t>
            </a:r>
            <a:r>
              <a:rPr lang="en-US" dirty="0" err="1" smtClean="0"/>
              <a:t>matlab</a:t>
            </a:r>
            <a:r>
              <a:rPr lang="en-US" dirty="0" smtClean="0"/>
              <a:t>/PGI pragmas/etc. </a:t>
            </a:r>
          </a:p>
          <a:p>
            <a:pPr lvl="1"/>
            <a:r>
              <a:rPr lang="en-US" dirty="0" smtClean="0"/>
              <a:t>	=&gt; good work for domain scientists (minimal CS required)</a:t>
            </a:r>
          </a:p>
          <a:p>
            <a:r>
              <a:rPr lang="en-US" dirty="0" smtClean="0">
                <a:solidFill>
                  <a:srgbClr val="FFC000"/>
                </a:solidFill>
              </a:rPr>
              <a:t>Better</a:t>
            </a:r>
            <a:r>
              <a:rPr lang="en-US" dirty="0" smtClean="0"/>
              <a:t>: Rewrite / Create new codes</a:t>
            </a:r>
          </a:p>
          <a:p>
            <a:pPr lvl="1"/>
            <a:r>
              <a:rPr lang="en-US" dirty="0" smtClean="0"/>
              <a:t>Opportunity for clever algorithmic thinking</a:t>
            </a:r>
          </a:p>
          <a:p>
            <a:pPr lvl="1"/>
            <a:r>
              <a:rPr lang="en-US" dirty="0" smtClean="0"/>
              <a:t>	=&gt; good work for computer scientists (minimal domain knowledge required)</a:t>
            </a:r>
          </a:p>
          <a:p>
            <a:r>
              <a:rPr lang="en-US" dirty="0" smtClean="0">
                <a:solidFill>
                  <a:srgbClr val="92D050"/>
                </a:solidFill>
              </a:rPr>
              <a:t>Best</a:t>
            </a:r>
            <a:r>
              <a:rPr lang="en-US" dirty="0" smtClean="0"/>
              <a:t>: Rethink Numerical Methods &amp; Algorithms</a:t>
            </a:r>
          </a:p>
          <a:p>
            <a:pPr lvl="1"/>
            <a:r>
              <a:rPr lang="en-US" dirty="0" smtClean="0"/>
              <a:t>Potential for biggest performance advantage</a:t>
            </a:r>
          </a:p>
          <a:p>
            <a:pPr lvl="1"/>
            <a:r>
              <a:rPr lang="en-US" dirty="0" smtClean="0"/>
              <a:t>	=&gt; Interdisciplinary: requires CS and domain insight</a:t>
            </a:r>
          </a:p>
          <a:p>
            <a:pPr lvl="1"/>
            <a:r>
              <a:rPr lang="en-US" dirty="0" smtClean="0"/>
              <a:t>	=&gt; Exciting time to be a computational scientist</a:t>
            </a:r>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25</a:t>
            </a:fld>
            <a:endParaRPr lang="en-US"/>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Think, Understand… then, Program</a:t>
            </a:r>
          </a:p>
        </p:txBody>
      </p:sp>
      <p:sp>
        <p:nvSpPr>
          <p:cNvPr id="30723" name="Content Placeholder 2"/>
          <p:cNvSpPr>
            <a:spLocks noGrp="1"/>
          </p:cNvSpPr>
          <p:nvPr>
            <p:ph idx="1"/>
          </p:nvPr>
        </p:nvSpPr>
        <p:spPr/>
        <p:txBody>
          <a:bodyPr/>
          <a:lstStyle/>
          <a:p>
            <a:r>
              <a:rPr lang="en-US" smtClean="0"/>
              <a:t>Think about the problem you are trying to solve</a:t>
            </a:r>
          </a:p>
          <a:p>
            <a:r>
              <a:rPr lang="en-US" smtClean="0"/>
              <a:t>Understand the structure of the problem</a:t>
            </a:r>
          </a:p>
          <a:p>
            <a:r>
              <a:rPr lang="en-US" smtClean="0"/>
              <a:t>Apply mathematical techniques to find solution</a:t>
            </a:r>
          </a:p>
          <a:p>
            <a:r>
              <a:rPr lang="en-US" smtClean="0"/>
              <a:t>Map the problem to an algorithmic approach</a:t>
            </a:r>
          </a:p>
          <a:p>
            <a:r>
              <a:rPr lang="en-US" smtClean="0"/>
              <a:t>Plan the structure of computation</a:t>
            </a:r>
          </a:p>
          <a:p>
            <a:pPr lvl="1"/>
            <a:r>
              <a:rPr lang="en-US" smtClean="0"/>
              <a:t>Be aware of in/dependence, interactions, bottlenecks</a:t>
            </a:r>
          </a:p>
          <a:p>
            <a:r>
              <a:rPr lang="en-US" smtClean="0"/>
              <a:t>Plan the organization of data</a:t>
            </a:r>
          </a:p>
          <a:p>
            <a:pPr lvl="1"/>
            <a:r>
              <a:rPr lang="en-US" smtClean="0"/>
              <a:t>Be explicitly aware of locality, and minimize global data</a:t>
            </a:r>
          </a:p>
          <a:p>
            <a:r>
              <a:rPr lang="en-US" smtClean="0"/>
              <a:t>Finally, write some code! (this is the easy part </a:t>
            </a:r>
            <a:r>
              <a:rPr lang="en-US" smtClean="0">
                <a:sym typeface="Wingdings" pitchFamily="2" charset="2"/>
              </a:rPr>
              <a:t>)</a:t>
            </a:r>
            <a:endParaRPr lang="en-US"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26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US" smtClean="0"/>
              <a:t>Future Studies</a:t>
            </a:r>
          </a:p>
        </p:txBody>
      </p:sp>
      <p:sp>
        <p:nvSpPr>
          <p:cNvPr id="5" name="Content Placeholder 4"/>
          <p:cNvSpPr>
            <a:spLocks noGrp="1"/>
          </p:cNvSpPr>
          <p:nvPr>
            <p:ph idx="1"/>
          </p:nvPr>
        </p:nvSpPr>
        <p:spPr/>
        <p:txBody>
          <a:bodyPr/>
          <a:lstStyle/>
          <a:p>
            <a:r>
              <a:rPr lang="en-US" smtClean="0"/>
              <a:t>More complex data structures</a:t>
            </a:r>
          </a:p>
          <a:p>
            <a:r>
              <a:rPr lang="en-US" smtClean="0"/>
              <a:t>More scalable algorithms and building blocks</a:t>
            </a:r>
          </a:p>
          <a:p>
            <a:r>
              <a:rPr lang="en-US" smtClean="0"/>
              <a:t>More scalable math models</a:t>
            </a:r>
          </a:p>
          <a:p>
            <a:endParaRPr lang="en-US" smtClean="0"/>
          </a:p>
          <a:p>
            <a:r>
              <a:rPr lang="en-US" smtClean="0"/>
              <a:t>Thread-aware approaches</a:t>
            </a:r>
          </a:p>
          <a:p>
            <a:pPr lvl="1"/>
            <a:r>
              <a:rPr lang="en-US" smtClean="0"/>
              <a:t>More available parallelism</a:t>
            </a:r>
          </a:p>
          <a:p>
            <a:r>
              <a:rPr lang="en-US" smtClean="0"/>
              <a:t> Locality-aware approaches</a:t>
            </a:r>
          </a:p>
          <a:p>
            <a:pPr lvl="1"/>
            <a:r>
              <a:rPr lang="en-US" smtClean="0"/>
              <a:t>Computing is becoming bigger, and everything is further away</a:t>
            </a:r>
          </a:p>
          <a:p>
            <a:endParaRPr lang="en-US" dirty="0"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27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11"/>
          <p:cNvSpPr>
            <a:spLocks noGrp="1"/>
          </p:cNvSpPr>
          <p:nvPr>
            <p:ph type="subTitle" idx="1"/>
          </p:nvPr>
        </p:nvSpPr>
        <p:spPr>
          <a:xfrm>
            <a:off x="375665" y="4733857"/>
            <a:ext cx="8382257" cy="584647"/>
          </a:xfrm>
        </p:spPr>
        <p:txBody>
          <a:bodyPr/>
          <a:lstStyle/>
          <a:p>
            <a:r>
              <a:rPr lang="en-US" dirty="0" smtClean="0"/>
              <a:t>The GPU Teaching Kit is licensed by NVIDIA and the University </a:t>
            </a:r>
            <a:r>
              <a:rPr lang="en-US" dirty="0"/>
              <a:t>of Illinois under </a:t>
            </a:r>
            <a:r>
              <a:rPr lang="en-US" dirty="0" smtClean="0"/>
              <a:t>the </a:t>
            </a:r>
            <a:r>
              <a:rPr lang="en-US" dirty="0" smtClean="0">
                <a:solidFill>
                  <a:srgbClr val="92D050"/>
                </a:solidFill>
                <a:hlinkClick r:id="rId4"/>
              </a:rPr>
              <a:t>Creative </a:t>
            </a:r>
            <a:r>
              <a:rPr lang="en-US" dirty="0">
                <a:solidFill>
                  <a:srgbClr val="92D050"/>
                </a:solidFill>
                <a:hlinkClick r:id="rId4"/>
              </a:rPr>
              <a:t>Commons Attribution-</a:t>
            </a:r>
            <a:r>
              <a:rPr lang="en-US" dirty="0" err="1">
                <a:solidFill>
                  <a:srgbClr val="92D050"/>
                </a:solidFill>
                <a:hlinkClick r:id="rId4"/>
              </a:rPr>
              <a:t>NonCommercial</a:t>
            </a:r>
            <a:r>
              <a:rPr lang="en-US" dirty="0">
                <a:solidFill>
                  <a:srgbClr val="92D050"/>
                </a:solidFill>
                <a:hlinkClick r:id="rId4"/>
              </a:rPr>
              <a:t> 4.0 International License.</a:t>
            </a:r>
            <a:endParaRPr lang="en-US" dirty="0">
              <a:solidFill>
                <a:srgbClr val="92D050"/>
              </a:solidFill>
            </a:endParaRPr>
          </a:p>
        </p:txBody>
      </p:sp>
      <p:pic>
        <p:nvPicPr>
          <p:cNvPr id="102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800" y="4241801"/>
            <a:ext cx="1117600" cy="393700"/>
          </a:xfrm>
          <a:prstGeom prst="rect">
            <a:avLst/>
          </a:prstGeom>
          <a:noFill/>
          <a:extLst>
            <a:ext uri="{909E8E84-426E-40DD-AFC4-6F175D3DCCD1}">
              <a14:hiddenFill xmlns:a14="http://schemas.microsoft.com/office/drawing/2010/main">
                <a:solidFill>
                  <a:srgbClr val="FFFFFF"/>
                </a:solidFill>
              </a14:hiddenFill>
            </a:ext>
          </a:extLst>
        </p:spPr>
      </p:pic>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28000" y="5842000"/>
            <a:ext cx="812800" cy="812800"/>
          </a:xfrm>
          <a:prstGeom prst="rect">
            <a:avLst/>
          </a:prstGeom>
        </p:spPr>
      </p:pic>
    </p:spTree>
    <p:extLst>
      <p:ext uri="{BB962C8B-B14F-4D97-AF65-F5344CB8AC3E}">
        <p14:creationId xmlns:p14="http://schemas.microsoft.com/office/powerpoint/2010/main" val="3801743147"/>
      </p:ext>
    </p:extLst>
  </p:cSld>
  <p:clrMapOvr>
    <a:masterClrMapping/>
  </p:clrMapOvr>
  <mc:AlternateContent xmlns:mc="http://schemas.openxmlformats.org/markup-compatibility/2006" xmlns:p14="http://schemas.microsoft.com/office/powerpoint/2010/main">
    <mc:Choice Requires="p14">
      <p:transition spd="med" p14:dur="700" advTm="7485">
        <p:fade/>
      </p:transition>
    </mc:Choice>
    <mc:Fallback xmlns="">
      <p:transition spd="med" advTm="748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smtClean="0"/>
              <a:t>Fundamentals of Parallel Computing </a:t>
            </a:r>
          </a:p>
        </p:txBody>
      </p:sp>
      <p:sp>
        <p:nvSpPr>
          <p:cNvPr id="7172" name="Rectangle 3"/>
          <p:cNvSpPr>
            <a:spLocks noGrp="1" noChangeArrowheads="1"/>
          </p:cNvSpPr>
          <p:nvPr>
            <p:ph idx="1"/>
          </p:nvPr>
        </p:nvSpPr>
        <p:spPr/>
        <p:txBody>
          <a:bodyPr/>
          <a:lstStyle/>
          <a:p>
            <a:r>
              <a:rPr lang="en-US" smtClean="0"/>
              <a:t>Parallel computing requires that</a:t>
            </a:r>
          </a:p>
          <a:p>
            <a:pPr lvl="1"/>
            <a:r>
              <a:rPr lang="en-US" smtClean="0"/>
              <a:t>The problem can be decomposed into sub-problems that can be safely solved at the same time</a:t>
            </a:r>
          </a:p>
          <a:p>
            <a:pPr lvl="1"/>
            <a:r>
              <a:rPr lang="en-US" smtClean="0"/>
              <a:t>The programmer structures the code and data to solve these sub-problems concurrently</a:t>
            </a:r>
          </a:p>
          <a:p>
            <a:r>
              <a:rPr lang="en-US" smtClean="0"/>
              <a:t>The goals of parallel computing  are</a:t>
            </a:r>
          </a:p>
          <a:p>
            <a:pPr lvl="1"/>
            <a:r>
              <a:rPr lang="en-US" smtClean="0"/>
              <a:t>To solve problems in less time (strong scaling), and/or</a:t>
            </a:r>
          </a:p>
          <a:p>
            <a:pPr lvl="1"/>
            <a:r>
              <a:rPr lang="en-US" smtClean="0"/>
              <a:t>To solve bigger problems (weak scaling), and/or</a:t>
            </a:r>
          </a:p>
          <a:p>
            <a:pPr lvl="1"/>
            <a:r>
              <a:rPr lang="en-US" smtClean="0"/>
              <a:t>To achieve better solutions (advancing science)</a:t>
            </a:r>
          </a:p>
        </p:txBody>
      </p:sp>
      <p:sp>
        <p:nvSpPr>
          <p:cNvPr id="7173" name="Text Box 4"/>
          <p:cNvSpPr txBox="1">
            <a:spLocks noChangeArrowheads="1"/>
          </p:cNvSpPr>
          <p:nvPr/>
        </p:nvSpPr>
        <p:spPr bwMode="auto">
          <a:xfrm>
            <a:off x="990600" y="5410200"/>
            <a:ext cx="7772400" cy="83099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eaLnBrk="1" hangingPunct="1"/>
            <a:r>
              <a:rPr lang="en-US" b="1" dirty="0">
                <a:solidFill>
                  <a:schemeClr val="bg1"/>
                </a:solidFill>
              </a:rPr>
              <a:t>The problems must be large enough to </a:t>
            </a:r>
            <a:r>
              <a:rPr lang="en-US" b="1" dirty="0">
                <a:solidFill>
                  <a:srgbClr val="FF0000"/>
                </a:solidFill>
              </a:rPr>
              <a:t>justify</a:t>
            </a:r>
            <a:r>
              <a:rPr lang="en-US" b="1" dirty="0">
                <a:solidFill>
                  <a:schemeClr val="bg1"/>
                </a:solidFill>
              </a:rPr>
              <a:t> parallel computing and to exhibit </a:t>
            </a:r>
            <a:r>
              <a:rPr lang="en-US" b="1" dirty="0">
                <a:solidFill>
                  <a:srgbClr val="FF0000"/>
                </a:solidFill>
              </a:rPr>
              <a:t>exploitable concurrency</a:t>
            </a:r>
            <a:r>
              <a:rPr lang="en-US"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smtClean="0"/>
              <a:t>Shared Memory vs. Message Passing</a:t>
            </a:r>
          </a:p>
        </p:txBody>
      </p:sp>
      <p:sp>
        <p:nvSpPr>
          <p:cNvPr id="8196" name="Rectangle 3"/>
          <p:cNvSpPr>
            <a:spLocks noGrp="1" noChangeArrowheads="1"/>
          </p:cNvSpPr>
          <p:nvPr>
            <p:ph idx="1"/>
          </p:nvPr>
        </p:nvSpPr>
        <p:spPr/>
        <p:txBody>
          <a:bodyPr/>
          <a:lstStyle/>
          <a:p>
            <a:r>
              <a:rPr lang="en-US" smtClean="0"/>
              <a:t>We have focused on shared memory parallel programming</a:t>
            </a:r>
          </a:p>
          <a:p>
            <a:pPr lvl="1"/>
            <a:r>
              <a:rPr lang="en-US" smtClean="0"/>
              <a:t>This is what CUDA (and OpenMP, OpenCL) is based on</a:t>
            </a:r>
          </a:p>
          <a:p>
            <a:pPr lvl="1"/>
            <a:r>
              <a:rPr lang="en-US" smtClean="0"/>
              <a:t>Future massively parallel microprocessors are expected to support shared memory at the chip level</a:t>
            </a:r>
          </a:p>
          <a:p>
            <a:r>
              <a:rPr lang="en-US" smtClean="0"/>
              <a:t>The programming considerations of message passing model is quite different!</a:t>
            </a:r>
          </a:p>
          <a:p>
            <a:pPr lvl="1"/>
            <a:r>
              <a:rPr lang="en-US" smtClean="0"/>
              <a:t>However, you will find parallels for almost every technique you learned in this course</a:t>
            </a:r>
          </a:p>
          <a:p>
            <a:pPr lvl="1"/>
            <a:r>
              <a:rPr lang="en-US" smtClean="0"/>
              <a:t>Need to be aware of space-time constraints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smtClean="0"/>
              <a:t>Data Sharing</a:t>
            </a:r>
          </a:p>
        </p:txBody>
      </p:sp>
      <p:sp>
        <p:nvSpPr>
          <p:cNvPr id="9220" name="Rectangle 3"/>
          <p:cNvSpPr>
            <a:spLocks noGrp="1" noChangeArrowheads="1"/>
          </p:cNvSpPr>
          <p:nvPr>
            <p:ph idx="1"/>
          </p:nvPr>
        </p:nvSpPr>
        <p:spPr/>
        <p:txBody>
          <a:bodyPr/>
          <a:lstStyle/>
          <a:p>
            <a:r>
              <a:rPr lang="en-US" dirty="0" smtClean="0"/>
              <a:t>Data sharing can be a double-edged sword</a:t>
            </a:r>
          </a:p>
          <a:p>
            <a:pPr lvl="1"/>
            <a:r>
              <a:rPr lang="en-US" dirty="0" smtClean="0"/>
              <a:t>Excessive data sharing drastically reduces advantage of parallel execution</a:t>
            </a:r>
          </a:p>
          <a:p>
            <a:pPr lvl="1"/>
            <a:r>
              <a:rPr lang="en-US" dirty="0" smtClean="0"/>
              <a:t>Localized sharing can improve memory bandwidth efficiency</a:t>
            </a:r>
          </a:p>
          <a:p>
            <a:r>
              <a:rPr lang="en-US" dirty="0" smtClean="0"/>
              <a:t>Efficient memory bandwidth usage can be achieved by synchronizing the execution of task groups and coordinating their usage of memory data</a:t>
            </a:r>
          </a:p>
          <a:p>
            <a:pPr lvl="1"/>
            <a:r>
              <a:rPr lang="en-US" dirty="0" smtClean="0"/>
              <a:t>Efficient use of on-chip, shared storage and </a:t>
            </a:r>
            <a:r>
              <a:rPr lang="en-US" dirty="0" err="1" smtClean="0"/>
              <a:t>datapaths</a:t>
            </a:r>
            <a:endParaRPr lang="en-US" dirty="0" smtClean="0"/>
          </a:p>
          <a:p>
            <a:r>
              <a:rPr lang="en-US" dirty="0" smtClean="0"/>
              <a:t>Read-only sharing can usually be done at much higher efficiency than read-write sharing, which often requires more synchronization</a:t>
            </a:r>
          </a:p>
          <a:p>
            <a:r>
              <a:rPr lang="en-US" dirty="0" err="1" smtClean="0">
                <a:solidFill>
                  <a:srgbClr val="FF0000"/>
                </a:solidFill>
              </a:rPr>
              <a:t>Many:Many</a:t>
            </a:r>
            <a:r>
              <a:rPr lang="en-US" dirty="0" smtClean="0"/>
              <a:t>, </a:t>
            </a:r>
            <a:r>
              <a:rPr lang="en-US" dirty="0" err="1" smtClean="0">
                <a:solidFill>
                  <a:srgbClr val="FFC000"/>
                </a:solidFill>
              </a:rPr>
              <a:t>One:Many</a:t>
            </a:r>
            <a:r>
              <a:rPr lang="en-US" dirty="0" smtClean="0">
                <a:solidFill>
                  <a:srgbClr val="FFC000"/>
                </a:solidFill>
              </a:rPr>
              <a:t>, </a:t>
            </a:r>
            <a:r>
              <a:rPr lang="en-US" dirty="0" err="1" smtClean="0">
                <a:solidFill>
                  <a:srgbClr val="FFC000"/>
                </a:solidFill>
              </a:rPr>
              <a:t>Many:One</a:t>
            </a:r>
            <a:r>
              <a:rPr lang="en-US" dirty="0" smtClean="0"/>
              <a:t>, </a:t>
            </a:r>
            <a:r>
              <a:rPr lang="en-US" dirty="0" err="1" smtClean="0">
                <a:solidFill>
                  <a:srgbClr val="00B050"/>
                </a:solidFill>
              </a:rPr>
              <a:t>One:One</a:t>
            </a:r>
            <a:endParaRPr lang="en-US" dirty="0" smtClean="0">
              <a:solidFill>
                <a:srgbClr val="00B050"/>
              </a:solidFill>
            </a:endParaRPr>
          </a:p>
          <a:p>
            <a:pPr lvl="1"/>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Synchronization</a:t>
            </a:r>
          </a:p>
        </p:txBody>
      </p:sp>
      <p:sp>
        <p:nvSpPr>
          <p:cNvPr id="10243" name="Content Placeholder 2"/>
          <p:cNvSpPr>
            <a:spLocks noGrp="1"/>
          </p:cNvSpPr>
          <p:nvPr>
            <p:ph idx="1"/>
          </p:nvPr>
        </p:nvSpPr>
        <p:spPr/>
        <p:txBody>
          <a:bodyPr/>
          <a:lstStyle/>
          <a:p>
            <a:r>
              <a:rPr lang="en-US" smtClean="0"/>
              <a:t>Synchronization == Control Sharing</a:t>
            </a:r>
          </a:p>
          <a:p>
            <a:r>
              <a:rPr lang="en-US" smtClean="0"/>
              <a:t>Barriers make threads wait until all threads catch up</a:t>
            </a:r>
          </a:p>
          <a:p>
            <a:r>
              <a:rPr lang="en-US" smtClean="0"/>
              <a:t>Waiting is lost opportunity for work</a:t>
            </a:r>
          </a:p>
          <a:p>
            <a:r>
              <a:rPr lang="en-US" smtClean="0"/>
              <a:t>Atomic operations may reduce waiting</a:t>
            </a:r>
          </a:p>
          <a:p>
            <a:pPr lvl="1"/>
            <a:r>
              <a:rPr lang="en-US" smtClean="0"/>
              <a:t>Watch out for serialization</a:t>
            </a:r>
          </a:p>
          <a:p>
            <a:pPr lvl="1"/>
            <a:endParaRPr lang="en-US" smtClean="0"/>
          </a:p>
          <a:p>
            <a:r>
              <a:rPr lang="en-US" smtClean="0"/>
              <a:t>Important: be aware of which items of work are truly independent</a:t>
            </a:r>
            <a:endParaRPr lang="en-US" dirty="0" smtClean="0"/>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415291" y="386081"/>
            <a:ext cx="8313420" cy="867930"/>
          </a:xfrm>
        </p:spPr>
        <p:txBody>
          <a:bodyPr/>
          <a:lstStyle/>
          <a:p>
            <a:r>
              <a:rPr lang="en-US" sz="2800" dirty="0" smtClean="0"/>
              <a:t>Parallel Programming Coding Styles </a:t>
            </a:r>
            <a:r>
              <a:rPr lang="en-US" sz="2800" dirty="0" smtClean="0"/>
              <a:t>– </a:t>
            </a:r>
            <a:br>
              <a:rPr lang="en-US" sz="2800" dirty="0" smtClean="0"/>
            </a:br>
            <a:r>
              <a:rPr lang="en-US" sz="2800" dirty="0" smtClean="0"/>
              <a:t>Program </a:t>
            </a:r>
            <a:r>
              <a:rPr lang="en-US" sz="2800" dirty="0" smtClean="0"/>
              <a:t>and Data Models</a:t>
            </a:r>
          </a:p>
        </p:txBody>
      </p:sp>
      <p:sp>
        <p:nvSpPr>
          <p:cNvPr id="11268" name="AutoShape 3"/>
          <p:cNvSpPr>
            <a:spLocks noChangeArrowheads="1"/>
          </p:cNvSpPr>
          <p:nvPr/>
        </p:nvSpPr>
        <p:spPr bwMode="auto">
          <a:xfrm>
            <a:off x="1752600" y="1219200"/>
            <a:ext cx="2590800" cy="4038600"/>
          </a:xfrm>
          <a:prstGeom prst="flowChartAlternateProcess">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tx1"/>
              </a:solidFill>
              <a:latin typeface="+mn-lt"/>
            </a:endParaRPr>
          </a:p>
        </p:txBody>
      </p:sp>
      <p:sp>
        <p:nvSpPr>
          <p:cNvPr id="11269" name="Rectangle 4"/>
          <p:cNvSpPr>
            <a:spLocks noChangeArrowheads="1"/>
          </p:cNvSpPr>
          <p:nvPr/>
        </p:nvSpPr>
        <p:spPr bwMode="auto">
          <a:xfrm>
            <a:off x="1905000" y="44196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FF00"/>
                </a:solidFill>
                <a:latin typeface="+mn-lt"/>
              </a:rPr>
              <a:t>Fork/Join</a:t>
            </a:r>
          </a:p>
        </p:txBody>
      </p:sp>
      <p:sp>
        <p:nvSpPr>
          <p:cNvPr id="11270" name="Rectangle 5"/>
          <p:cNvSpPr>
            <a:spLocks noChangeArrowheads="1"/>
          </p:cNvSpPr>
          <p:nvPr/>
        </p:nvSpPr>
        <p:spPr bwMode="auto">
          <a:xfrm>
            <a:off x="1905000" y="27432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FF00"/>
                </a:solidFill>
                <a:latin typeface="+mn-lt"/>
              </a:rPr>
              <a:t>Master/Worker</a:t>
            </a:r>
          </a:p>
        </p:txBody>
      </p:sp>
      <p:sp>
        <p:nvSpPr>
          <p:cNvPr id="11271" name="Rectangle 6"/>
          <p:cNvSpPr>
            <a:spLocks noChangeArrowheads="1"/>
          </p:cNvSpPr>
          <p:nvPr/>
        </p:nvSpPr>
        <p:spPr bwMode="auto">
          <a:xfrm>
            <a:off x="1905000" y="19050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latin typeface="+mn-lt"/>
            </a:endParaRPr>
          </a:p>
        </p:txBody>
      </p:sp>
      <p:sp>
        <p:nvSpPr>
          <p:cNvPr id="11272" name="Text Box 7"/>
          <p:cNvSpPr txBox="1">
            <a:spLocks noChangeArrowheads="1"/>
          </p:cNvSpPr>
          <p:nvPr/>
        </p:nvSpPr>
        <p:spPr bwMode="auto">
          <a:xfrm>
            <a:off x="2514600" y="1981200"/>
            <a:ext cx="9492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eaLnBrk="1" hangingPunct="1"/>
            <a:r>
              <a:rPr lang="en-US" b="1">
                <a:latin typeface="+mn-lt"/>
              </a:rPr>
              <a:t>SPMD</a:t>
            </a:r>
          </a:p>
        </p:txBody>
      </p:sp>
      <p:sp>
        <p:nvSpPr>
          <p:cNvPr id="11273" name="Text Box 8"/>
          <p:cNvSpPr txBox="1">
            <a:spLocks noChangeArrowheads="1"/>
          </p:cNvSpPr>
          <p:nvPr/>
        </p:nvSpPr>
        <p:spPr bwMode="auto">
          <a:xfrm>
            <a:off x="1981200" y="1371600"/>
            <a:ext cx="19872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eaLnBrk="1" hangingPunct="1"/>
            <a:r>
              <a:rPr lang="en-US" sz="2000">
                <a:latin typeface="+mn-lt"/>
              </a:rPr>
              <a:t>Program Models</a:t>
            </a:r>
          </a:p>
        </p:txBody>
      </p:sp>
      <p:sp>
        <p:nvSpPr>
          <p:cNvPr id="11274" name="Rectangle 9"/>
          <p:cNvSpPr>
            <a:spLocks noChangeArrowheads="1"/>
          </p:cNvSpPr>
          <p:nvPr/>
        </p:nvSpPr>
        <p:spPr bwMode="auto">
          <a:xfrm>
            <a:off x="1905000" y="35814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FF00"/>
                </a:solidFill>
                <a:latin typeface="+mn-lt"/>
              </a:rPr>
              <a:t>Loop Parallelism</a:t>
            </a:r>
          </a:p>
        </p:txBody>
      </p:sp>
      <p:sp>
        <p:nvSpPr>
          <p:cNvPr id="11275" name="AutoShape 10"/>
          <p:cNvSpPr>
            <a:spLocks noChangeArrowheads="1"/>
          </p:cNvSpPr>
          <p:nvPr/>
        </p:nvSpPr>
        <p:spPr bwMode="auto">
          <a:xfrm>
            <a:off x="5334000" y="1524000"/>
            <a:ext cx="2590800" cy="3276600"/>
          </a:xfrm>
          <a:prstGeom prst="flowChartAlternateProcess">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tx1"/>
              </a:solidFill>
              <a:latin typeface="+mn-lt"/>
            </a:endParaRPr>
          </a:p>
        </p:txBody>
      </p:sp>
      <p:sp>
        <p:nvSpPr>
          <p:cNvPr id="11276" name="Rectangle 11"/>
          <p:cNvSpPr>
            <a:spLocks noChangeArrowheads="1"/>
          </p:cNvSpPr>
          <p:nvPr/>
        </p:nvSpPr>
        <p:spPr bwMode="auto">
          <a:xfrm>
            <a:off x="5486400" y="38862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FF00"/>
                </a:solidFill>
                <a:latin typeface="+mn-lt"/>
              </a:rPr>
              <a:t>Distributed Array</a:t>
            </a:r>
          </a:p>
        </p:txBody>
      </p:sp>
      <p:sp>
        <p:nvSpPr>
          <p:cNvPr id="11277" name="Rectangle 12"/>
          <p:cNvSpPr>
            <a:spLocks noChangeArrowheads="1"/>
          </p:cNvSpPr>
          <p:nvPr/>
        </p:nvSpPr>
        <p:spPr bwMode="auto">
          <a:xfrm>
            <a:off x="5486400" y="30480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solidFill>
                  <a:srgbClr val="FFFF00"/>
                </a:solidFill>
                <a:latin typeface="+mn-lt"/>
              </a:rPr>
              <a:t>Shared Queue</a:t>
            </a:r>
          </a:p>
        </p:txBody>
      </p:sp>
      <p:sp>
        <p:nvSpPr>
          <p:cNvPr id="11278" name="Rectangle 13"/>
          <p:cNvSpPr>
            <a:spLocks noChangeArrowheads="1"/>
          </p:cNvSpPr>
          <p:nvPr/>
        </p:nvSpPr>
        <p:spPr bwMode="auto">
          <a:xfrm>
            <a:off x="5486400" y="2209800"/>
            <a:ext cx="22098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latin typeface="+mn-lt"/>
            </a:endParaRPr>
          </a:p>
        </p:txBody>
      </p:sp>
      <p:sp>
        <p:nvSpPr>
          <p:cNvPr id="11279" name="Text Box 14"/>
          <p:cNvSpPr txBox="1">
            <a:spLocks noChangeArrowheads="1"/>
          </p:cNvSpPr>
          <p:nvPr/>
        </p:nvSpPr>
        <p:spPr bwMode="auto">
          <a:xfrm>
            <a:off x="5867400" y="2362200"/>
            <a:ext cx="1479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eaLnBrk="1" hangingPunct="1"/>
            <a:r>
              <a:rPr lang="en-US" sz="1800">
                <a:latin typeface="+mn-lt"/>
              </a:rPr>
              <a:t>Shared Data</a:t>
            </a:r>
          </a:p>
        </p:txBody>
      </p:sp>
      <p:sp>
        <p:nvSpPr>
          <p:cNvPr id="11280" name="Text Box 15"/>
          <p:cNvSpPr txBox="1">
            <a:spLocks noChangeArrowheads="1"/>
          </p:cNvSpPr>
          <p:nvPr/>
        </p:nvSpPr>
        <p:spPr bwMode="auto">
          <a:xfrm>
            <a:off x="5791200" y="1600200"/>
            <a:ext cx="161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eaLnBrk="1" hangingPunct="1"/>
            <a:r>
              <a:rPr lang="en-US" sz="2000">
                <a:latin typeface="+mn-lt"/>
              </a:rPr>
              <a:t>Data Models</a:t>
            </a:r>
          </a:p>
        </p:txBody>
      </p:sp>
      <p:sp>
        <p:nvSpPr>
          <p:cNvPr id="11281" name="Text Box 16"/>
          <p:cNvSpPr txBox="1">
            <a:spLocks noChangeArrowheads="1"/>
          </p:cNvSpPr>
          <p:nvPr/>
        </p:nvSpPr>
        <p:spPr bwMode="auto">
          <a:xfrm>
            <a:off x="4419600" y="5029200"/>
            <a:ext cx="4267200" cy="83099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Palatino" pitchFamily="18" charset="0"/>
                <a:ea typeface="ＭＳ Ｐゴシック" pitchFamily="34" charset="-128"/>
              </a:defRPr>
            </a:lvl1pPr>
            <a:lvl2pPr marL="742950" indent="-285750">
              <a:defRPr sz="2400">
                <a:solidFill>
                  <a:schemeClr val="tx1"/>
                </a:solidFill>
                <a:latin typeface="Palatino" pitchFamily="18" charset="0"/>
                <a:ea typeface="ＭＳ Ｐゴシック" pitchFamily="34" charset="-128"/>
              </a:defRPr>
            </a:lvl2pPr>
            <a:lvl3pPr marL="1143000" indent="-228600">
              <a:defRPr sz="2400">
                <a:solidFill>
                  <a:schemeClr val="tx1"/>
                </a:solidFill>
                <a:latin typeface="Palatino" pitchFamily="18" charset="0"/>
                <a:ea typeface="ＭＳ Ｐゴシック" pitchFamily="34" charset="-128"/>
              </a:defRPr>
            </a:lvl3pPr>
            <a:lvl4pPr marL="1600200" indent="-228600">
              <a:defRPr sz="2400">
                <a:solidFill>
                  <a:schemeClr val="tx1"/>
                </a:solidFill>
                <a:latin typeface="Palatino" pitchFamily="18" charset="0"/>
                <a:ea typeface="ＭＳ Ｐゴシック" pitchFamily="34" charset="-128"/>
              </a:defRPr>
            </a:lvl4pPr>
            <a:lvl5pPr marL="2057400" indent="-228600">
              <a:defRPr sz="2400">
                <a:solidFill>
                  <a:schemeClr val="tx1"/>
                </a:solidFill>
                <a:latin typeface="Palatino"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Palatino" pitchFamily="18" charset="0"/>
                <a:ea typeface="ＭＳ Ｐゴシック" pitchFamily="34" charset="-128"/>
              </a:defRPr>
            </a:lvl9pPr>
          </a:lstStyle>
          <a:p>
            <a:pPr algn="ctr" eaLnBrk="1" hangingPunct="1"/>
            <a:r>
              <a:rPr lang="en-US" dirty="0">
                <a:solidFill>
                  <a:schemeClr val="bg1"/>
                </a:solidFill>
                <a:latin typeface="+mn-lt"/>
              </a:rPr>
              <a:t>These are not necessarily mutually exclusive.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smtClean="0"/>
              <a:t>Program Models</a:t>
            </a:r>
          </a:p>
        </p:txBody>
      </p:sp>
      <p:sp>
        <p:nvSpPr>
          <p:cNvPr id="12292" name="Rectangle 3"/>
          <p:cNvSpPr>
            <a:spLocks noGrp="1" noChangeArrowheads="1"/>
          </p:cNvSpPr>
          <p:nvPr>
            <p:ph idx="1"/>
          </p:nvPr>
        </p:nvSpPr>
        <p:spPr/>
        <p:txBody>
          <a:bodyPr/>
          <a:lstStyle/>
          <a:p>
            <a:r>
              <a:rPr lang="en-US" dirty="0" smtClean="0"/>
              <a:t>SPMD (Single Program, Multiple Data)</a:t>
            </a:r>
          </a:p>
          <a:p>
            <a:pPr lvl="1"/>
            <a:r>
              <a:rPr lang="en-US" sz="1800" dirty="0" smtClean="0"/>
              <a:t>All PE’s (Processor Elements) execute the same program in parallel, but has its own data</a:t>
            </a:r>
          </a:p>
          <a:p>
            <a:pPr lvl="1"/>
            <a:r>
              <a:rPr lang="en-US" sz="1800" dirty="0" smtClean="0"/>
              <a:t>Each PE uses a unique ID to access its portion of data</a:t>
            </a:r>
          </a:p>
          <a:p>
            <a:pPr lvl="1"/>
            <a:r>
              <a:rPr lang="en-US" sz="1800" dirty="0" smtClean="0"/>
              <a:t>Different PE can follow different paths through the same code</a:t>
            </a:r>
          </a:p>
          <a:p>
            <a:pPr lvl="1"/>
            <a:r>
              <a:rPr lang="en-US" sz="1800" dirty="0" smtClean="0"/>
              <a:t>This is essentially the CUDA Grid model (also OpenCL, MPI)</a:t>
            </a:r>
          </a:p>
          <a:p>
            <a:pPr lvl="1"/>
            <a:r>
              <a:rPr lang="en-US" sz="1800" dirty="0" smtClean="0"/>
              <a:t>SIMD is a special case – WARP used for efficiency</a:t>
            </a:r>
          </a:p>
          <a:p>
            <a:r>
              <a:rPr lang="en-US" dirty="0" smtClean="0"/>
              <a:t>Master/Worker</a:t>
            </a:r>
          </a:p>
          <a:p>
            <a:r>
              <a:rPr lang="en-US" dirty="0" smtClean="0"/>
              <a:t>Loop Parallelism</a:t>
            </a:r>
          </a:p>
          <a:p>
            <a:r>
              <a:rPr lang="en-US" dirty="0" smtClean="0"/>
              <a:t>Fork/Join</a:t>
            </a:r>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smtClean="0"/>
              <a:t>Program Models</a:t>
            </a:r>
          </a:p>
        </p:txBody>
      </p:sp>
      <p:sp>
        <p:nvSpPr>
          <p:cNvPr id="13316" name="Rectangle 3"/>
          <p:cNvSpPr>
            <a:spLocks noGrp="1" noChangeArrowheads="1"/>
          </p:cNvSpPr>
          <p:nvPr>
            <p:ph idx="1"/>
          </p:nvPr>
        </p:nvSpPr>
        <p:spPr/>
        <p:txBody>
          <a:bodyPr/>
          <a:lstStyle/>
          <a:p>
            <a:r>
              <a:rPr lang="en-US" smtClean="0"/>
              <a:t>SPMD (Single Program, Multiple Data)</a:t>
            </a:r>
          </a:p>
          <a:p>
            <a:r>
              <a:rPr lang="en-US" smtClean="0"/>
              <a:t>Master/Worker (OpenMP, OpenACC, TBB)</a:t>
            </a:r>
          </a:p>
          <a:p>
            <a:pPr lvl="1"/>
            <a:r>
              <a:rPr lang="en-US" smtClean="0"/>
              <a:t>A Master thread sets up a pool of worker threads and a bag of tasks</a:t>
            </a:r>
          </a:p>
          <a:p>
            <a:pPr lvl="1"/>
            <a:r>
              <a:rPr lang="en-US" smtClean="0"/>
              <a:t>Workers execute concurrently, removing tasks until done</a:t>
            </a:r>
          </a:p>
          <a:p>
            <a:r>
              <a:rPr lang="en-US" smtClean="0"/>
              <a:t>Loop Parallelism (OpenMP, OpenACC, C++AMP)</a:t>
            </a:r>
          </a:p>
          <a:p>
            <a:pPr lvl="1"/>
            <a:r>
              <a:rPr lang="en-US" smtClean="0"/>
              <a:t>Loop iterations execute in parallel</a:t>
            </a:r>
          </a:p>
          <a:p>
            <a:pPr lvl="1"/>
            <a:r>
              <a:rPr lang="en-US" smtClean="0"/>
              <a:t>FORTRAN do-all (truly parallel),  do-across (with dependence)</a:t>
            </a:r>
          </a:p>
          <a:p>
            <a:r>
              <a:rPr lang="en-US" smtClean="0"/>
              <a:t>Fork/Join (Posix p-threads)</a:t>
            </a:r>
          </a:p>
          <a:p>
            <a:pPr lvl="1"/>
            <a:r>
              <a:rPr lang="en-US" smtClean="0"/>
              <a:t>Most general, generic way of creation of threads </a:t>
            </a:r>
          </a:p>
        </p:txBody>
      </p:sp>
      <p:sp>
        <p:nvSpPr>
          <p:cNvPr id="2" name="1 Marcador de número de diapositiva"/>
          <p:cNvSpPr>
            <a:spLocks noGrp="1"/>
          </p:cNvSpPr>
          <p:nvPr>
            <p:ph type="sldNum" sz="quarter" idx="4294967295"/>
          </p:nvPr>
        </p:nvSpPr>
        <p:spPr>
          <a:xfrm>
            <a:off x="8701088" y="6357938"/>
            <a:ext cx="442912" cy="412750"/>
          </a:xfrm>
          <a:prstGeom prst="rect">
            <a:avLst/>
          </a:prstGeom>
        </p:spPr>
        <p:txBody>
          <a:bodyPr/>
          <a:lstStyle/>
          <a:p>
            <a:fld id="{285CE1B5-6F67-45DC-90CE-4D4426AC7323}"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_Title &amp; Bullet ">
  <a:themeElements>
    <a:clrScheme name="NVIDIA + University of Illinois 2015 Template">
      <a:dk1>
        <a:srgbClr val="6F6F6F"/>
      </a:dk1>
      <a:lt1>
        <a:srgbClr val="FFFFFF"/>
      </a:lt1>
      <a:dk2>
        <a:srgbClr val="000000"/>
      </a:dk2>
      <a:lt2>
        <a:srgbClr val="333333"/>
      </a:lt2>
      <a:accent1>
        <a:srgbClr val="76B900"/>
      </a:accent1>
      <a:accent2>
        <a:srgbClr val="FA6300"/>
      </a:accent2>
      <a:accent3>
        <a:srgbClr val="007A43"/>
      </a:accent3>
      <a:accent4>
        <a:srgbClr val="2F426B"/>
      </a:accent4>
      <a:accent5>
        <a:srgbClr val="990366"/>
      </a:accent5>
      <a:accent6>
        <a:srgbClr val="006A9A"/>
      </a:accent6>
      <a:hlink>
        <a:srgbClr val="76B900"/>
      </a:hlink>
      <a:folHlink>
        <a:srgbClr val="004831"/>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chor="ctr">
        <a:spAutoFit/>
      </a:bodyPr>
      <a:lstStyle>
        <a:defPPr algn="ctr">
          <a:lnSpc>
            <a:spcPct val="90000"/>
          </a:lnSpc>
          <a:defRPr dirty="0" smtClean="0">
            <a:solidFill>
              <a:schemeClr val="bg2"/>
            </a:solidFill>
            <a:latin typeface="Arial" panose="020B0604020202020204" pitchFamily="34" charset="0"/>
            <a:cs typeface="Arial" panose="020B0604020202020204" pitchFamily="34" charset="0"/>
          </a:defRPr>
        </a:defPPr>
      </a:lstStyle>
    </a:txDef>
  </a:objectDefaults>
  <a:extraClrSchemeLst>
    <a:extraClrScheme>
      <a:clrScheme name="PPT_Template_Corp_16x9_rev2 1">
        <a:dk1>
          <a:srgbClr val="808080"/>
        </a:dk1>
        <a:lt1>
          <a:srgbClr val="FFFFFF"/>
        </a:lt1>
        <a:dk2>
          <a:srgbClr val="000000"/>
        </a:dk2>
        <a:lt2>
          <a:srgbClr val="B9E700"/>
        </a:lt2>
        <a:accent1>
          <a:srgbClr val="33CCCC"/>
        </a:accent1>
        <a:accent2>
          <a:srgbClr val="FF9933"/>
        </a:accent2>
        <a:accent3>
          <a:srgbClr val="AAAAAA"/>
        </a:accent3>
        <a:accent4>
          <a:srgbClr val="DADADA"/>
        </a:accent4>
        <a:accent5>
          <a:srgbClr val="ADE2E2"/>
        </a:accent5>
        <a:accent6>
          <a:srgbClr val="E78A2D"/>
        </a:accent6>
        <a:hlink>
          <a:srgbClr val="99CCFF"/>
        </a:hlink>
        <a:folHlink>
          <a:srgbClr val="0000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8-1-convolution-2015" id="{607ADF4E-4A54-4E1B-9B26-78CDD6CE8D21}" vid="{CFEF926C-2786-4CBB-BC45-0BD2794A6D7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B0370999F4D641B163DEC6FC797108" ma:contentTypeVersion="17" ma:contentTypeDescription="Create a new document." ma:contentTypeScope="" ma:versionID="7939aa0d029907ca2f60185f7fcbb4b3">
  <xsd:schema xmlns:xsd="http://www.w3.org/2001/XMLSchema" xmlns:xs="http://www.w3.org/2001/XMLSchema" xmlns:p="http://schemas.microsoft.com/office/2006/metadata/properties" xmlns:ns2="1956f548-e1c6-4bad-9b00-9434a603b471" targetNamespace="http://schemas.microsoft.com/office/2006/metadata/properties" ma:root="true" ma:fieldsID="f3011372e976e3b5ec1f02bb487973b2" ns2:_="">
    <xsd:import namespace="1956f548-e1c6-4bad-9b00-9434a603b471"/>
    <xsd:element name="properties">
      <xsd:complexType>
        <xsd:sequence>
          <xsd:element name="documentManagement">
            <xsd:complexType>
              <xsd:all>
                <xsd:element ref="ns2:Test_x0020_Field" minOccurs="0"/>
                <xsd:element ref="ns2:Order0" minOccurs="0"/>
                <xsd:element ref="ns2:Description0" minOccurs="0"/>
                <xsd:element ref="ns2:Chapter" minOccurs="0"/>
                <xsd:element ref="ns2:Lectures" minOccurs="0"/>
                <xsd:element ref="ns2:Labs" minOccurs="0"/>
                <xsd:element ref="ns2:Quizzes" minOccurs="0"/>
                <xsd:element ref="ns2:Kit_x0020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56f548-e1c6-4bad-9b00-9434a603b471" elementFormDefault="qualified">
    <xsd:import namespace="http://schemas.microsoft.com/office/2006/documentManagement/types"/>
    <xsd:import namespace="http://schemas.microsoft.com/office/infopath/2007/PartnerControls"/>
    <xsd:element name="Test_x0020_Field" ma:index="8" nillable="true" ma:displayName="Content Type" ma:default="Quiz Questions and Answers" ma:format="RadioButtons" ma:internalName="Test_x0020_Field">
      <xsd:simpleType>
        <xsd:restriction base="dms:Choice">
          <xsd:enumeration value="Quiz Questions and Answers"/>
          <xsd:enumeration value="Labs &amp; Solutions"/>
          <xsd:enumeration value="Slides"/>
          <xsd:enumeration value="Videos"/>
          <xsd:enumeration value="EBook Chapter"/>
          <xsd:enumeration value="Project"/>
          <xsd:enumeration value="Base Files"/>
          <xsd:enumeration value="Resource"/>
        </xsd:restriction>
      </xsd:simpleType>
    </xsd:element>
    <xsd:element name="Order0" ma:index="9" nillable="true" ma:displayName="Order" ma:decimals="3" ma:internalName="Order0" ma:percentage="FALSE">
      <xsd:simpleType>
        <xsd:restriction base="dms:Number"/>
      </xsd:simpleType>
    </xsd:element>
    <xsd:element name="Description0" ma:index="10" nillable="true" ma:displayName="Description" ma:internalName="Description0">
      <xsd:simpleType>
        <xsd:restriction base="dms:Text">
          <xsd:maxLength value="255"/>
        </xsd:restriction>
      </xsd:simpleType>
    </xsd:element>
    <xsd:element name="Chapter" ma:index="11" nillable="true" ma:displayName="Chapter" ma:internalName="Chapter">
      <xsd:simpleType>
        <xsd:restriction base="dms:Text">
          <xsd:maxLength value="255"/>
        </xsd:restriction>
      </xsd:simpleType>
    </xsd:element>
    <xsd:element name="Lectures" ma:index="12" nillable="true" ma:displayName="Lectures" ma:default="N/A" ma:format="Dropdown" ma:internalName="Lectur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Labs" ma:index="13" nillable="true" ma:displayName="Labs" ma:default="N/A" ma:format="Dropdown" ma:internalName="Lab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Quizzes" ma:index="14" nillable="true" ma:displayName="Quizzes" ma:default="N/A" ma:format="Dropdown" ma:internalName="Quizzes">
      <xsd:simpleType>
        <xsd:restriction base="dms:Choice">
          <xsd:enumeration value="N/A"/>
          <xsd:enumeration value="Non Existent"/>
          <xsd:enumeration value="Exists"/>
          <xsd:enumeration value="In Process"/>
          <xsd:enumeration value="Ready for Review"/>
          <xsd:enumeration value="Reviewed"/>
          <xsd:enumeration value="Final"/>
        </xsd:restriction>
      </xsd:simpleType>
    </xsd:element>
    <xsd:element name="Kit_x0020_Version" ma:index="15" nillable="true" ma:displayName="Kit Version" ma:default="Eval Kit" ma:format="Dropdown" ma:internalName="Kit_x0020_Version">
      <xsd:simpleType>
        <xsd:restriction base="dms:Choice">
          <xsd:enumeration value="Eval Kit"/>
          <xsd:enumeration value="Release 1.0"/>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1956f548-e1c6-4bad-9b00-9434a603b471" xsi:nil="true"/>
    <Order0 xmlns="1956f548-e1c6-4bad-9b00-9434a603b471">18.21</Order0>
    <Test_x0020_Field xmlns="1956f548-e1c6-4bad-9b00-9434a603b471">Slides</Test_x0020_Field>
    <Chapter xmlns="1956f548-e1c6-4bad-9b00-9434a603b471" xsi:nil="true"/>
    <Kit_x0020_Version xmlns="1956f548-e1c6-4bad-9b00-9434a603b471">Eval Kit</Kit_x0020_Version>
    <Quizzes xmlns="1956f548-e1c6-4bad-9b00-9434a603b471">N/A</Quizzes>
    <Labs xmlns="1956f548-e1c6-4bad-9b00-9434a603b471">N/A</Labs>
    <Lectures xmlns="1956f548-e1c6-4bad-9b00-9434a603b471">N/A</Lectures>
  </documentManagement>
</p:properties>
</file>

<file path=customXml/itemProps1.xml><?xml version="1.0" encoding="utf-8"?>
<ds:datastoreItem xmlns:ds="http://schemas.openxmlformats.org/officeDocument/2006/customXml" ds:itemID="{E816DC66-5F67-4CBA-B342-6DF8697B5FDF}">
  <ds:schemaRefs>
    <ds:schemaRef ds:uri="http://schemas.microsoft.com/sharepoint/v3/contenttype/forms"/>
  </ds:schemaRefs>
</ds:datastoreItem>
</file>

<file path=customXml/itemProps2.xml><?xml version="1.0" encoding="utf-8"?>
<ds:datastoreItem xmlns:ds="http://schemas.openxmlformats.org/officeDocument/2006/customXml" ds:itemID="{C252EA14-6AF7-4636-86D4-21C6C71FEE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56f548-e1c6-4bad-9b00-9434a603b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3EA505-A648-4274-9187-60BE39D28660}">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1956f548-e1c6-4bad-9b00-9434a603b471"/>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Teaching_Kit_Theme</Template>
  <TotalTime>35009</TotalTime>
  <Words>1759</Words>
  <Application>Microsoft Office PowerPoint</Application>
  <PresentationFormat>On-screen Show (4:3)</PresentationFormat>
  <Paragraphs>264</Paragraphs>
  <Slides>28</Slides>
  <Notes>9</Notes>
  <HiddenSlides>0</HiddenSlides>
  <MMClips>1</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28</vt:i4>
      </vt:variant>
    </vt:vector>
  </HeadingPairs>
  <TitlesOfParts>
    <vt:vector size="43" baseType="lpstr">
      <vt:lpstr>ＭＳ Ｐゴシック</vt:lpstr>
      <vt:lpstr>ＭＳ Ｐゴシック</vt:lpstr>
      <vt:lpstr>AkzidenzGrotesk</vt:lpstr>
      <vt:lpstr>Akzidenz-Grotesk Extended BQ</vt:lpstr>
      <vt:lpstr>Arial</vt:lpstr>
      <vt:lpstr>Arial Narrow</vt:lpstr>
      <vt:lpstr>Helvetica</vt:lpstr>
      <vt:lpstr>Palatino</vt:lpstr>
      <vt:lpstr>Sentinel Medium</vt:lpstr>
      <vt:lpstr>Times New Roman</vt:lpstr>
      <vt:lpstr>Trebuchet MS</vt:lpstr>
      <vt:lpstr>WhitneyHTF-Book</vt:lpstr>
      <vt:lpstr>WhitneyHTF-Light</vt:lpstr>
      <vt:lpstr>Wingdings</vt:lpstr>
      <vt:lpstr>2_Title &amp; Bullet </vt:lpstr>
      <vt:lpstr>Module 17 – Computational Thinking</vt:lpstr>
      <vt:lpstr>Objective</vt:lpstr>
      <vt:lpstr>Fundamentals of Parallel Computing </vt:lpstr>
      <vt:lpstr>Shared Memory vs. Message Passing</vt:lpstr>
      <vt:lpstr>Data Sharing</vt:lpstr>
      <vt:lpstr>Synchronization</vt:lpstr>
      <vt:lpstr>Parallel Programming Coding Styles –  Program and Data Models</vt:lpstr>
      <vt:lpstr>Program Models</vt:lpstr>
      <vt:lpstr>Program Models</vt:lpstr>
      <vt:lpstr>Algorithm Structure</vt:lpstr>
      <vt:lpstr>More on SPMD</vt:lpstr>
      <vt:lpstr>Typical SPMD Program Phases</vt:lpstr>
      <vt:lpstr>Core Computation Phase</vt:lpstr>
      <vt:lpstr>Making Science Better, not just Faster  or… in other words: There will be no Nobel Prizes or Turing Awards awarded for “just recompile” or using more threads</vt:lpstr>
      <vt:lpstr>A Revolution - Sodium Map of the Brain</vt:lpstr>
      <vt:lpstr>A Revolution - Sodium Map of the Brain</vt:lpstr>
      <vt:lpstr>Reconstructing MR Images</vt:lpstr>
      <vt:lpstr>Reconstructing MR Images</vt:lpstr>
      <vt:lpstr>High-Throughput Computing = Futuristic Biology</vt:lpstr>
      <vt:lpstr>In-silico Drug Screening</vt:lpstr>
      <vt:lpstr>Electrostatic Interactions Play a Crucial Role</vt:lpstr>
      <vt:lpstr>PowerPoint Presentation</vt:lpstr>
      <vt:lpstr>PowerPoint Presentation</vt:lpstr>
      <vt:lpstr>As in Many Computation-hungry Applications</vt:lpstr>
      <vt:lpstr>Conclusion: Three Options</vt:lpstr>
      <vt:lpstr>Think, Understand… then, Program</vt:lpstr>
      <vt:lpstr>Future Studies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18 - Computational Thinking For Parallel Programming</dc:title>
  <dc:creator>Wen-mei Hwu</dc:creator>
  <cp:lastModifiedBy>Wen-Mei Hwu</cp:lastModifiedBy>
  <cp:revision>222</cp:revision>
  <dcterms:created xsi:type="dcterms:W3CDTF">1601-01-01T00:00:00Z</dcterms:created>
  <dcterms:modified xsi:type="dcterms:W3CDTF">2016-04-03T17:44:34Z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0x0101006BB0370999F4D641B163DEC6FC797108</vt:lpwstr>
  </property>
  <property fmtid="{D5CDD505-2E9C-101B-9397-08002B2CF9AE}" pid="3" name="Evaluation Kit Module">
    <vt:bool>false</vt:bool>
  </property>
</Properties>
</file>