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4"/>
  </p:sldMasterIdLst>
  <p:notesMasterIdLst>
    <p:notesMasterId r:id="rId20"/>
  </p:notesMasterIdLst>
  <p:handoutMasterIdLst>
    <p:handoutMasterId r:id="rId21"/>
  </p:handoutMasterIdLst>
  <p:sldIdLst>
    <p:sldId id="353" r:id="rId5"/>
    <p:sldId id="355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50" r:id="rId16"/>
    <p:sldId id="351" r:id="rId17"/>
    <p:sldId id="352" r:id="rId18"/>
    <p:sldId id="354" r:id="rId19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8" d="100"/>
          <a:sy n="68" d="100"/>
        </p:scale>
        <p:origin x="3252" y="8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DB40EF8-AFFC-4201-B992-59A1BB333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9CCA132-7E9E-43DE-BE57-0F44236B7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0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5325"/>
            <a:ext cx="4635500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784B2-2719-4046-BE64-ACEC00A6621E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1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"/>
            <a:ext cx="9144000" cy="68579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0961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16869" y="5331503"/>
            <a:ext cx="7241055" cy="3384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77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495360" y="4777569"/>
            <a:ext cx="7252400" cy="553934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333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832054"/>
            <a:ext cx="9144001" cy="198504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5500128" y="1405311"/>
            <a:ext cx="3230771" cy="2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Accelerated Computing</a:t>
            </a:r>
            <a:endParaRPr lang="en-US" sz="140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5481280" y="994816"/>
            <a:ext cx="3235833" cy="41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1015935"/>
            <a:r>
              <a:rPr lang="en-US" sz="2223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1640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4"/>
            <a:ext cx="8382000" cy="512761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990600"/>
            <a:ext cx="5638800" cy="1524000"/>
          </a:xfrm>
        </p:spPr>
        <p:txBody>
          <a:bodyPr>
            <a:normAutofit/>
          </a:bodyPr>
          <a:lstStyle>
            <a:lvl1pPr>
              <a:defRPr sz="1800"/>
            </a:lvl1pPr>
            <a:lvl2pPr marL="742932" indent="-285744">
              <a:buFont typeface="Arial" pitchFamily="34" charset="0"/>
              <a:buChar char="•"/>
              <a:defRPr sz="1800">
                <a:latin typeface="AkzidenzGrotesk" pitchFamily="50" charset="0"/>
              </a:defRPr>
            </a:lvl2pPr>
            <a:lvl3pPr>
              <a:defRPr sz="1800">
                <a:latin typeface="AkzidenzGrotesk" pitchFamily="50" charset="0"/>
              </a:defRPr>
            </a:lvl3pPr>
            <a:lvl4pPr marL="1371566" indent="0">
              <a:buFont typeface="Arial" pitchFamily="34" charset="0"/>
              <a:buNone/>
              <a:defRPr sz="1800">
                <a:latin typeface="AkzidenzGrotesk" pitchFamily="50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717800"/>
            <a:ext cx="5638800" cy="34544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87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82588" y="6553200"/>
            <a:ext cx="5105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Urbana, August 13-17, 2012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7010400" y="6248400"/>
            <a:ext cx="19034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3A17-F2C4-45BA-8F89-D47B86954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41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79505"/>
            <a:ext cx="8290560" cy="53652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5716" marR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dirty="0" smtClean="0"/>
            </a:lvl1pPr>
            <a:lvl2pPr marL="700218" marR="0" indent="-253983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2pPr>
            <a:lvl3pPr marL="894234" marR="0" indent="-225764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3pPr>
          </a:lstStyle>
          <a:p>
            <a:pPr marL="315716" marR="0" lvl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315716" marR="0" lvl="1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315716" marR="0" lvl="2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9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83033"/>
            <a:ext cx="8290560" cy="53617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5716" marR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dirty="0" smtClean="0"/>
            </a:lvl1pPr>
            <a:lvl2pPr marL="700218" marR="0" indent="-253983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77" dirty="0" smtClean="0"/>
            </a:lvl2pPr>
            <a:lvl3pPr marL="894234" marR="0" indent="-225764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3pPr>
          </a:lstStyle>
          <a:p>
            <a:pPr marL="315716" marR="0" lvl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315716" marR="0" lvl="1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315716" marR="0" lvl="2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74896"/>
            <a:ext cx="9144000" cy="287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61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599" y="6723951"/>
            <a:ext cx="267524" cy="855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8096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56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8096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56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8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79500"/>
            <a:ext cx="8290560" cy="532555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556" dirty="0" smtClean="0"/>
            </a:lvl2pPr>
            <a:lvl3pPr>
              <a:defRPr lang="en-US" sz="1556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55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4"/>
            <a:ext cx="8382000" cy="512761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990600"/>
            <a:ext cx="5638800" cy="1524000"/>
          </a:xfrm>
        </p:spPr>
        <p:txBody>
          <a:bodyPr>
            <a:normAutofit/>
          </a:bodyPr>
          <a:lstStyle>
            <a:lvl1pPr>
              <a:defRPr sz="1800"/>
            </a:lvl1pPr>
            <a:lvl2pPr marL="742932" indent="-285744">
              <a:buFont typeface="Arial" pitchFamily="34" charset="0"/>
              <a:buChar char="•"/>
              <a:defRPr sz="1800">
                <a:latin typeface="AkzidenzGrotesk" pitchFamily="50" charset="0"/>
              </a:defRPr>
            </a:lvl2pPr>
            <a:lvl3pPr>
              <a:defRPr sz="1800">
                <a:latin typeface="AkzidenzGrotesk" pitchFamily="50" charset="0"/>
              </a:defRPr>
            </a:lvl3pPr>
            <a:lvl4pPr marL="1371566" indent="0">
              <a:buFont typeface="Arial" pitchFamily="34" charset="0"/>
              <a:buNone/>
              <a:defRPr sz="1800">
                <a:latin typeface="AkzidenzGrotesk" pitchFamily="50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717800"/>
            <a:ext cx="5638800" cy="34544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5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4"/>
            <a:ext cx="8382000" cy="512761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990600"/>
            <a:ext cx="5638800" cy="5283200"/>
          </a:xfrm>
        </p:spPr>
        <p:txBody>
          <a:bodyPr>
            <a:normAutofit/>
          </a:bodyPr>
          <a:lstStyle>
            <a:lvl1pPr>
              <a:defRPr sz="1800"/>
            </a:lvl1pPr>
            <a:lvl2pPr marL="742932" indent="-285744">
              <a:buFont typeface="Arial" pitchFamily="34" charset="0"/>
              <a:buChar char="•"/>
              <a:defRPr sz="1800">
                <a:latin typeface="AkzidenzGrotesk" pitchFamily="50" charset="0"/>
              </a:defRPr>
            </a:lvl2pPr>
            <a:lvl3pPr>
              <a:defRPr sz="1800">
                <a:latin typeface="AkzidenzGrotesk" pitchFamily="50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669" y="388835"/>
            <a:ext cx="8246783" cy="55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6456" y="1480459"/>
            <a:ext cx="8226619" cy="483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6653119"/>
            <a:ext cx="9146619" cy="211524"/>
            <a:chOff x="0" y="5987804"/>
            <a:chExt cx="8231957" cy="190372"/>
          </a:xfrm>
        </p:grpSpPr>
        <p:sp>
          <p:nvSpPr>
            <p:cNvPr id="36" name="Parallelogram 35"/>
            <p:cNvSpPr/>
            <p:nvPr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17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8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1914" y="6712090"/>
            <a:ext cx="267524" cy="1026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8096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56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8096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67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8951" y="6657547"/>
            <a:ext cx="91643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69" y="6710167"/>
            <a:ext cx="550131" cy="10146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199880" y="6704606"/>
            <a:ext cx="483709" cy="112593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9355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33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5pPr>
      <a:lvl6pPr marL="380961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6pPr>
      <a:lvl7pPr marL="761921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7pPr>
      <a:lvl8pPr marL="1142881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8pPr>
      <a:lvl9pPr marL="15238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9pPr>
    </p:titleStyle>
    <p:bodyStyle>
      <a:lvl1pPr marL="315716" indent="-315716" algn="l" defTabSz="384929" rtl="0" eaLnBrk="1" fontAlgn="base" hangingPunct="1">
        <a:lnSpc>
          <a:spcPct val="90000"/>
        </a:lnSpc>
        <a:spcBef>
          <a:spcPts val="249"/>
        </a:spcBef>
        <a:spcAft>
          <a:spcPts val="249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20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00218" indent="-253983" algn="l" defTabSz="384929" rtl="0" eaLnBrk="1" fontAlgn="base" hangingPunct="1">
        <a:lnSpc>
          <a:spcPct val="90000"/>
        </a:lnSpc>
        <a:spcBef>
          <a:spcPts val="249"/>
        </a:spcBef>
        <a:spcAft>
          <a:spcPts val="249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556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94234" indent="-225764" algn="l" defTabSz="384929" rtl="0" eaLnBrk="1" fontAlgn="base" hangingPunct="1">
        <a:lnSpc>
          <a:spcPct val="90000"/>
        </a:lnSpc>
        <a:spcBef>
          <a:spcPts val="249"/>
        </a:spcBef>
        <a:spcAft>
          <a:spcPts val="249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556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478866" indent="-190479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bg1"/>
          </a:solidFill>
          <a:latin typeface="+mn-lt"/>
        </a:defRPr>
      </a:lvl4pPr>
      <a:lvl5pPr marL="1764585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5pPr>
      <a:lvl6pPr marL="214554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6pPr>
      <a:lvl7pPr marL="252650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7pPr>
      <a:lvl8pPr marL="290746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8pPr>
      <a:lvl9pPr marL="328842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61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21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81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39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0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76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2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68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16869" y="5331503"/>
            <a:ext cx="7241055" cy="338491"/>
          </a:xfrm>
        </p:spPr>
        <p:txBody>
          <a:bodyPr/>
          <a:lstStyle/>
          <a:p>
            <a:r>
              <a:rPr lang="en-US" dirty="0" smtClean="0"/>
              <a:t>Lecture 18.2 – Introduction to MPI-CUDA Programming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5360" y="4909268"/>
            <a:ext cx="7252400" cy="424732"/>
          </a:xfrm>
        </p:spPr>
        <p:txBody>
          <a:bodyPr/>
          <a:lstStyle/>
          <a:p>
            <a:r>
              <a:rPr lang="en-US" sz="2400" dirty="0"/>
              <a:t>Module </a:t>
            </a:r>
            <a:r>
              <a:rPr lang="en-US" sz="2400" dirty="0" smtClean="0"/>
              <a:t>18 – </a:t>
            </a:r>
            <a:r>
              <a:rPr lang="en-US" sz="2400" dirty="0"/>
              <a:t>Related Programming Models: MPI</a:t>
            </a:r>
          </a:p>
        </p:txBody>
      </p:sp>
    </p:spTree>
    <p:extLst>
      <p:ext uri="{BB962C8B-B14F-4D97-AF65-F5344CB8AC3E}">
        <p14:creationId xmlns:p14="http://schemas.microsoft.com/office/powerpoint/2010/main" val="41932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Server Process (II)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Calculate number of shared points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+ 4);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input_send_address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input data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first compute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MPI_REAL,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DATA_DISTRIBUTE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MPI_COMM_WORLD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- 4);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input data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"internal" compute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= 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process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process,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DATA_DISTRIBUTE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input data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last compute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MPI_REAL,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DATA_DISTRIBUTE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Server Process (II)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185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velocity_send_address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velocity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Send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velocity data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process++) {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process,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DATA_DISTRIBUTE, MPI_COMM_WORLD);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Wait for nodes to compute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Collect output data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= 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process++)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(output + process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process,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DATA_COLLECT, 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&amp;status );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Lucida Console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Server Process (III)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Store output data */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store_output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Release resources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free(input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free(velocity);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free(output);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Lucida Console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Compute Process (I)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compute_node_stencil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num_ghost_points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num_ghost_bytes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num_ghost_points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left_ghost_offset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0;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right_ghost_offset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(4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*input = NULL, *output = NULL,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 *v = NULL;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Allocate device memory for input and output data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gmacMalloc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**)&amp;input,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gmacMalloc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**)&amp;output,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gmacMalloc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gmacMalloc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**)&amp;v,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Compute Process (II)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- 1) : MPI_PROC_NULL;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?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+ 1) : MPI_PROC_NULL;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input data from server process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num_ghost_points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(0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rcv_address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DATA_DISTRIBUTE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MPI_COMM_WORLD, &amp;status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velocity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from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rcv_address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num_ghost_points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(0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DATA_DISTRIBUTE, MPI_COMM_WORLD, &amp;status 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375665" y="4733857"/>
            <a:ext cx="8382257" cy="58464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2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4241801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5">
        <p:fade/>
      </p:transition>
    </mc:Choice>
    <mc:Fallback xmlns="">
      <p:transition spd="med" advTm="74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to write an MPI-CUDA application</a:t>
            </a:r>
          </a:p>
          <a:p>
            <a:pPr lvl="1"/>
            <a:r>
              <a:rPr lang="en-US" dirty="0" smtClean="0"/>
              <a:t>Vector addition example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ave propagation stencil example</a:t>
            </a:r>
          </a:p>
          <a:p>
            <a:pPr lvl="1"/>
            <a:r>
              <a:rPr lang="en-US" dirty="0" smtClean="0"/>
              <a:t>MPI Barriers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Typical Wave Propagation Application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726942" y="2057400"/>
            <a:ext cx="3505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Insert Source </a:t>
            </a:r>
          </a:p>
          <a:p>
            <a:pPr algn="ctr"/>
            <a:r>
              <a:rPr lang="en-US" sz="2000" dirty="0" smtClean="0"/>
              <a:t>(e.g. acoustic wave) </a:t>
            </a:r>
            <a:endParaRPr lang="es-ES" sz="2000" dirty="0"/>
          </a:p>
        </p:txBody>
      </p:sp>
      <p:sp>
        <p:nvSpPr>
          <p:cNvPr id="7" name="6 Rectángulo"/>
          <p:cNvSpPr/>
          <p:nvPr/>
        </p:nvSpPr>
        <p:spPr>
          <a:xfrm>
            <a:off x="2726942" y="2836862"/>
            <a:ext cx="3505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Stencil Computation to compute </a:t>
            </a:r>
            <a:r>
              <a:rPr lang="en-US" sz="2000" dirty="0" err="1" smtClean="0"/>
              <a:t>Laplacian</a:t>
            </a:r>
            <a:r>
              <a:rPr lang="en-US" sz="2000" dirty="0" smtClean="0"/>
              <a:t> </a:t>
            </a:r>
            <a:endParaRPr lang="es-ES" sz="2000" dirty="0"/>
          </a:p>
        </p:txBody>
      </p:sp>
      <p:sp>
        <p:nvSpPr>
          <p:cNvPr id="8" name="7 Rectángulo"/>
          <p:cNvSpPr/>
          <p:nvPr/>
        </p:nvSpPr>
        <p:spPr>
          <a:xfrm>
            <a:off x="2726942" y="3616324"/>
            <a:ext cx="3505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 Integration</a:t>
            </a:r>
            <a:endParaRPr lang="es-ES" sz="20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479542" y="25908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479542" y="3390900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048000" y="5334000"/>
            <a:ext cx="2063169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 == </a:t>
            </a:r>
            <a:r>
              <a:rPr lang="en-US" dirty="0" err="1" smtClean="0">
                <a:solidFill>
                  <a:schemeClr val="tx1"/>
                </a:solidFill>
              </a:rPr>
              <a:t>Tmax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895600" y="1143000"/>
            <a:ext cx="2359933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T = 0, </a:t>
            </a:r>
            <a:r>
              <a:rPr lang="en-US" dirty="0" err="1" smtClean="0">
                <a:solidFill>
                  <a:schemeClr val="tx1"/>
                </a:solidFill>
              </a:rPr>
              <a:t>Tmax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4479542" y="16764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8" idx="2"/>
            <a:endCxn id="32" idx="0"/>
          </p:cNvCxnSpPr>
          <p:nvPr/>
        </p:nvCxnSpPr>
        <p:spPr>
          <a:xfrm>
            <a:off x="4479542" y="4149724"/>
            <a:ext cx="0" cy="24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19" idx="3"/>
            <a:endCxn id="20" idx="3"/>
          </p:cNvCxnSpPr>
          <p:nvPr/>
        </p:nvCxnSpPr>
        <p:spPr>
          <a:xfrm flipV="1">
            <a:off x="5111169" y="1409700"/>
            <a:ext cx="144364" cy="4229100"/>
          </a:xfrm>
          <a:prstGeom prst="bentConnector3">
            <a:avLst>
              <a:gd name="adj1" fmla="val 2583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2726942" y="4395787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Absorbing Boundary Conditions</a:t>
            </a:r>
            <a:endParaRPr lang="es-ES" sz="2000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4479542" y="4929187"/>
            <a:ext cx="0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Stencil Computations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wave propagation modeling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dirty="0" smtClean="0"/>
              </a:p>
              <a:p>
                <a:r>
                  <a:rPr lang="en-US" dirty="0" smtClean="0"/>
                  <a:t>Approximate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using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err="1" smtClean="0"/>
                  <a:t>finite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differences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89" t="-1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80360"/>
            <a:ext cx="2362200" cy="221564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305416"/>
            <a:ext cx="3048000" cy="2866784"/>
          </a:xfrm>
          <a:prstGeom prst="rect">
            <a:avLst/>
          </a:prstGeom>
        </p:spPr>
      </p:pic>
      <p:sp>
        <p:nvSpPr>
          <p:cNvPr id="8" name="7 Llamada de nube"/>
          <p:cNvSpPr/>
          <p:nvPr/>
        </p:nvSpPr>
        <p:spPr>
          <a:xfrm>
            <a:off x="5856514" y="2362200"/>
            <a:ext cx="2862943" cy="1028700"/>
          </a:xfrm>
          <a:prstGeom prst="cloudCallout">
            <a:avLst>
              <a:gd name="adj1" fmla="val -42506"/>
              <a:gd name="adj2" fmla="val 106944"/>
            </a:avLst>
          </a:prstGeom>
          <a:solidFill>
            <a:srgbClr val="FFCC00"/>
          </a:solidFill>
          <a:ln>
            <a:solidFill>
              <a:srgbClr val="D2AA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Boundary Conditions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Llamada de nube"/>
          <p:cNvSpPr/>
          <p:nvPr/>
        </p:nvSpPr>
        <p:spPr>
          <a:xfrm>
            <a:off x="3733800" y="5094514"/>
            <a:ext cx="2743200" cy="1153886"/>
          </a:xfrm>
          <a:prstGeom prst="cloudCallout">
            <a:avLst>
              <a:gd name="adj1" fmla="val 57738"/>
              <a:gd name="adj2" fmla="val -7900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Laplacian</a:t>
            </a:r>
            <a:r>
              <a:rPr lang="en-US" dirty="0" smtClean="0"/>
              <a:t> and Time Integration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2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Wave Propagation: Kernel Code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>
              <a:tabLst>
                <a:tab pos="457200" algn="l"/>
              </a:tabLst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 used to calculate the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laplacian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defTabSz="457200">
              <a:tabLst>
                <a:tab pos="457200" algn="l"/>
              </a:tabLs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wave_propagation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*next, 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*in, 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*velocity, 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dim3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dim)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blockIdx.z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blockDim.z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Point index in the input and output matrixes */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x + y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z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Only compute for points within the matrixes */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y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z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Calculate the contribution of each point to the 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laplacian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laplacian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+ in[n];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Wave Propagation: Kernel Code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laplacian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(in[n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Left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in[n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Right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in[n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Top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in[n + I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Bottom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in[n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Behind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in[n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dim.y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Front */</a:t>
            </a: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Time integration */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next[n]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velocity[n]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laplacian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+ 2 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in[n] –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Lucida Console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Domain Decomposition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Volumes are split into tiles (along the Z-axis)</a:t>
            </a:r>
          </a:p>
          <a:p>
            <a:pPr lvl="1"/>
            <a:r>
              <a:rPr lang="en-US" smtClean="0"/>
              <a:t>3D-Stencil introduces data dependencies</a:t>
            </a:r>
          </a:p>
          <a:p>
            <a:endParaRPr lang="en-US" dirty="0" smtClean="0"/>
          </a:p>
        </p:txBody>
      </p:sp>
      <p:sp>
        <p:nvSpPr>
          <p:cNvPr id="35844" name="Cube 3"/>
          <p:cNvSpPr>
            <a:spLocks noChangeArrowheads="1"/>
          </p:cNvSpPr>
          <p:nvPr/>
        </p:nvSpPr>
        <p:spPr bwMode="auto">
          <a:xfrm>
            <a:off x="3169519" y="3156440"/>
            <a:ext cx="1247924" cy="1734592"/>
          </a:xfrm>
          <a:prstGeom prst="cube">
            <a:avLst>
              <a:gd name="adj" fmla="val 25000"/>
            </a:avLst>
          </a:prstGeom>
          <a:solidFill>
            <a:srgbClr val="CF573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5" name="Cube 5"/>
          <p:cNvSpPr>
            <a:spLocks noChangeArrowheads="1"/>
          </p:cNvSpPr>
          <p:nvPr/>
        </p:nvSpPr>
        <p:spPr bwMode="auto">
          <a:xfrm>
            <a:off x="4110485" y="3156440"/>
            <a:ext cx="1247924" cy="1734592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6" name="Cube 6"/>
          <p:cNvSpPr>
            <a:spLocks noChangeArrowheads="1"/>
          </p:cNvSpPr>
          <p:nvPr/>
        </p:nvSpPr>
        <p:spPr bwMode="auto">
          <a:xfrm>
            <a:off x="5045869" y="3156440"/>
            <a:ext cx="1246808" cy="1734592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1295400" y="3341731"/>
            <a:ext cx="28885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0217" y="3451120"/>
            <a:ext cx="575965" cy="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369070" y="3702267"/>
            <a:ext cx="504527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1824485" y="3341731"/>
            <a:ext cx="27602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z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2450" y="3156440"/>
            <a:ext cx="353839" cy="293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2" name="TextBox 9"/>
          <p:cNvSpPr txBox="1">
            <a:spLocks noChangeArrowheads="1"/>
          </p:cNvSpPr>
          <p:nvPr/>
        </p:nvSpPr>
        <p:spPr bwMode="auto">
          <a:xfrm>
            <a:off x="1520875" y="2822693"/>
            <a:ext cx="28404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5" name="Cube 14"/>
          <p:cNvSpPr/>
          <p:nvPr/>
        </p:nvSpPr>
        <p:spPr bwMode="auto">
          <a:xfrm>
            <a:off x="5987042" y="3155957"/>
            <a:ext cx="1247924" cy="1734592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5854" name="Cube 4"/>
          <p:cNvSpPr>
            <a:spLocks noChangeAspect="1"/>
          </p:cNvSpPr>
          <p:nvPr/>
        </p:nvSpPr>
        <p:spPr bwMode="auto">
          <a:xfrm>
            <a:off x="3993283" y="3156440"/>
            <a:ext cx="552524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5" name="Cube 17"/>
          <p:cNvSpPr>
            <a:spLocks noChangeAspect="1"/>
          </p:cNvSpPr>
          <p:nvPr/>
        </p:nvSpPr>
        <p:spPr bwMode="auto">
          <a:xfrm>
            <a:off x="4933133" y="315644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6" name="Cube 18"/>
          <p:cNvSpPr>
            <a:spLocks noChangeAspect="1"/>
          </p:cNvSpPr>
          <p:nvPr/>
        </p:nvSpPr>
        <p:spPr bwMode="auto">
          <a:xfrm>
            <a:off x="5857355" y="315644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7" name="Cube 20"/>
          <p:cNvSpPr>
            <a:spLocks noChangeAspect="1"/>
          </p:cNvSpPr>
          <p:nvPr/>
        </p:nvSpPr>
        <p:spPr bwMode="auto">
          <a:xfrm>
            <a:off x="3169519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8" name="Cube 21"/>
          <p:cNvSpPr>
            <a:spLocks noChangeAspect="1"/>
          </p:cNvSpPr>
          <p:nvPr/>
        </p:nvSpPr>
        <p:spPr bwMode="auto">
          <a:xfrm>
            <a:off x="4110485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9" name="Cube 22"/>
          <p:cNvSpPr>
            <a:spLocks noChangeAspect="1"/>
          </p:cNvSpPr>
          <p:nvPr/>
        </p:nvSpPr>
        <p:spPr bwMode="auto">
          <a:xfrm>
            <a:off x="6915523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0" name="Cube 23"/>
          <p:cNvSpPr>
            <a:spLocks noChangeAspect="1"/>
          </p:cNvSpPr>
          <p:nvPr/>
        </p:nvSpPr>
        <p:spPr bwMode="auto">
          <a:xfrm>
            <a:off x="5985719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1" name="Cube 24"/>
          <p:cNvSpPr>
            <a:spLocks noChangeAspect="1"/>
          </p:cNvSpPr>
          <p:nvPr/>
        </p:nvSpPr>
        <p:spPr bwMode="auto">
          <a:xfrm>
            <a:off x="5051450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2" name="Cube 26"/>
          <p:cNvSpPr>
            <a:spLocks noChangeAspect="1"/>
          </p:cNvSpPr>
          <p:nvPr/>
        </p:nvSpPr>
        <p:spPr bwMode="auto">
          <a:xfrm>
            <a:off x="3476477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0" name="Left Brace 29"/>
          <p:cNvSpPr/>
          <p:nvPr/>
        </p:nvSpPr>
        <p:spPr bwMode="auto">
          <a:xfrm>
            <a:off x="3572487" y="4683199"/>
            <a:ext cx="191076" cy="1124194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1" name="Left Brace 30"/>
          <p:cNvSpPr/>
          <p:nvPr/>
        </p:nvSpPr>
        <p:spPr bwMode="auto">
          <a:xfrm>
            <a:off x="6611004" y="2384298"/>
            <a:ext cx="191076" cy="1124194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4800575" y="2328104"/>
            <a:ext cx="191076" cy="1240396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>
            <a:off x="5432583" y="4627004"/>
            <a:ext cx="191076" cy="1240396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5867" name="TextBox 9"/>
          <p:cNvSpPr txBox="1">
            <a:spLocks noChangeArrowheads="1"/>
          </p:cNvSpPr>
          <p:nvPr/>
        </p:nvSpPr>
        <p:spPr bwMode="auto">
          <a:xfrm>
            <a:off x="3408388" y="5209152"/>
            <a:ext cx="508992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D1</a:t>
            </a:r>
          </a:p>
        </p:txBody>
      </p:sp>
      <p:sp>
        <p:nvSpPr>
          <p:cNvPr id="35868" name="TextBox 9"/>
          <p:cNvSpPr txBox="1">
            <a:spLocks noChangeArrowheads="1"/>
          </p:cNvSpPr>
          <p:nvPr/>
        </p:nvSpPr>
        <p:spPr bwMode="auto">
          <a:xfrm>
            <a:off x="4651847" y="2385138"/>
            <a:ext cx="512340" cy="43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D2</a:t>
            </a:r>
          </a:p>
        </p:txBody>
      </p:sp>
      <p:sp>
        <p:nvSpPr>
          <p:cNvPr id="35869" name="TextBox 9"/>
          <p:cNvSpPr txBox="1">
            <a:spLocks noChangeArrowheads="1"/>
          </p:cNvSpPr>
          <p:nvPr/>
        </p:nvSpPr>
        <p:spPr bwMode="auto">
          <a:xfrm>
            <a:off x="5271344" y="5209152"/>
            <a:ext cx="512341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D3</a:t>
            </a:r>
          </a:p>
        </p:txBody>
      </p:sp>
      <p:sp>
        <p:nvSpPr>
          <p:cNvPr id="35870" name="TextBox 9"/>
          <p:cNvSpPr txBox="1">
            <a:spLocks noChangeArrowheads="1"/>
          </p:cNvSpPr>
          <p:nvPr/>
        </p:nvSpPr>
        <p:spPr bwMode="auto">
          <a:xfrm>
            <a:off x="6436668" y="2384022"/>
            <a:ext cx="512341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D4</a:t>
            </a:r>
          </a:p>
        </p:txBody>
      </p:sp>
      <p:sp>
        <p:nvSpPr>
          <p:cNvPr id="35" name="Cube 26"/>
          <p:cNvSpPr>
            <a:spLocks noChangeAspect="1"/>
          </p:cNvSpPr>
          <p:nvPr/>
        </p:nvSpPr>
        <p:spPr bwMode="auto">
          <a:xfrm>
            <a:off x="4417442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6" name="Cube 26"/>
          <p:cNvSpPr>
            <a:spLocks noChangeAspect="1"/>
          </p:cNvSpPr>
          <p:nvPr/>
        </p:nvSpPr>
        <p:spPr bwMode="auto">
          <a:xfrm>
            <a:off x="5358409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7" name="Cube 26"/>
          <p:cNvSpPr>
            <a:spLocks noChangeAspect="1"/>
          </p:cNvSpPr>
          <p:nvPr/>
        </p:nvSpPr>
        <p:spPr bwMode="auto">
          <a:xfrm>
            <a:off x="6292678" y="3155957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Wave Propagation: Main Process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>
              <a:tabLst>
                <a:tab pos="457200" algn="l"/>
              </a:tabLst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[]) {</a:t>
            </a:r>
          </a:p>
          <a:p>
            <a:pPr defTabSz="457200"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pad = 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480+pad,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480,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400,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100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pid=-1, np=-1;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Nedded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3 or more processes.\n"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MPI_Abort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MPI_COMM_WORLD, 1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return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- 1)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compute_node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data_server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dimx,dimy,dimz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Lucida Console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Server Process (I)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185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data_server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nreps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*input=0, 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NULL, *velocity = NULL;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MPI Communication Size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Allocate input data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 = 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*)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 = 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*)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(float *)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NULL || output == NULL || velocity == NULL)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“Server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couldn't allocate memory\n"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MPI_Abort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MPI_COMM_WORLD, 1 );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input data and velocity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(velocity,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1, 10);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8-1-convolution-2015" id="{607ADF4E-4A54-4E1B-9B26-78CDD6CE8D21}" vid="{CFEF926C-2786-4CBB-BC45-0BD2794A6D7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19.22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D1F74A-B695-4903-8AB0-154F02CBA1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441D1-676A-4910-B936-246488D703B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7B14E4-9E2B-459A-9EDF-96A635A2C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Teaching_Kit_Theme</Template>
  <TotalTime>29705</TotalTime>
  <Words>252</Words>
  <Application>Microsoft Office PowerPoint</Application>
  <PresentationFormat>On-screen Show (4:3)</PresentationFormat>
  <Paragraphs>193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MS PGothic</vt:lpstr>
      <vt:lpstr>AkzidenzGrotesk</vt:lpstr>
      <vt:lpstr>Akzidenz-Grotesk Extended BQ</vt:lpstr>
      <vt:lpstr>Arial</vt:lpstr>
      <vt:lpstr>Calibri</vt:lpstr>
      <vt:lpstr>Cambria Math</vt:lpstr>
      <vt:lpstr>Consolas</vt:lpstr>
      <vt:lpstr>Courier New</vt:lpstr>
      <vt:lpstr>Gill Sans</vt:lpstr>
      <vt:lpstr>Lucida Console</vt:lpstr>
      <vt:lpstr>Sentinel Medium</vt:lpstr>
      <vt:lpstr>Times New Roman</vt:lpstr>
      <vt:lpstr>Trebuchet MS</vt:lpstr>
      <vt:lpstr>2_Title &amp; Bullet </vt:lpstr>
      <vt:lpstr>Module 18 – Related Programming Models: MPI</vt:lpstr>
      <vt:lpstr>Objective</vt:lpstr>
      <vt:lpstr>A Typical Wave Propagation Application</vt:lpstr>
      <vt:lpstr>Review of Stencil Computations</vt:lpstr>
      <vt:lpstr>Wave Propagation: Kernel Code</vt:lpstr>
      <vt:lpstr>Wave Propagation: Kernel Code</vt:lpstr>
      <vt:lpstr>Stencil Domain Decomposition</vt:lpstr>
      <vt:lpstr>Wave Propagation: Main Process</vt:lpstr>
      <vt:lpstr>Stencil Code: Server Process (I)</vt:lpstr>
      <vt:lpstr>Stencil Code: Server Process (II)</vt:lpstr>
      <vt:lpstr>Stencil Code: Server Process (II)</vt:lpstr>
      <vt:lpstr>Stencil Code: Server Process (III)</vt:lpstr>
      <vt:lpstr>Stencil Code: Compute Process (I)</vt:lpstr>
      <vt:lpstr>Stencil Code: Compute Process (II)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19 - Related Programming Models: MPI</dc:title>
  <dc:creator>Hwu</dc:creator>
  <cp:lastModifiedBy>Wen-Mei Hwu</cp:lastModifiedBy>
  <cp:revision>175</cp:revision>
  <dcterms:created xsi:type="dcterms:W3CDTF">1601-01-01T00:00:00Z</dcterms:created>
  <dcterms:modified xsi:type="dcterms:W3CDTF">2016-04-03T16:36:44Z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