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4"/>
  </p:sldMasterIdLst>
  <p:notesMasterIdLst>
    <p:notesMasterId r:id="rId18"/>
  </p:notesMasterIdLst>
  <p:sldIdLst>
    <p:sldId id="275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</p:sldIdLst>
  <p:sldSz cx="6858000" cy="5143500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422" y="78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066B2-DA54-4969-B452-2C13C1770443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CE39B-949E-4A40-9723-159075E44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53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753" y="8685155"/>
            <a:ext cx="2971697" cy="4572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29651" indent="-28063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22540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571556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20573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469589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18605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367621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16637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388C50A1-EF21-4978-9509-14D7D825C268}" type="slidenum">
              <a:rPr lang="en-US" sz="1200">
                <a:latin typeface="Times New Roman" pitchFamily="18" charset="0"/>
              </a:rPr>
              <a:pPr/>
              <a:t>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1165736" y="685918"/>
            <a:ext cx="4526528" cy="3429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9803" tIns="44902" rIns="89803" bIns="44902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122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2151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753" y="8685155"/>
            <a:ext cx="2971697" cy="4572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29651" indent="-28063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22540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571556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20573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469589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18605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367621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16637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EF0EB7F0-0E83-4AC1-9467-CE87C39AA799}" type="slidenum">
              <a:rPr lang="en-US" sz="1200">
                <a:latin typeface="Times New Roman" pitchFamily="18" charset="0"/>
              </a:rPr>
              <a:pPr/>
              <a:t>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1165736" y="685918"/>
            <a:ext cx="4526528" cy="3429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0" tIns="43245" rIns="86490" bIns="43245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93" tIns="44897" rIns="89793" bIns="44897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7616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753" y="8685155"/>
            <a:ext cx="2971697" cy="45727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29651" indent="-28063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22540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571556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20573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469589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18605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367621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16637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113A0BD3-69D6-41B7-889A-AA65099E6020}" type="slidenum">
              <a:rPr lang="en-US" sz="1200">
                <a:latin typeface="Times New Roman" pitchFamily="18" charset="0"/>
              </a:rPr>
              <a:pPr/>
              <a:t>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93" tIns="44897" rIns="89793" bIns="44897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9778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1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2" y="3998628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1" y="624041"/>
            <a:ext cx="6858001" cy="1488781"/>
            <a:chOff x="0" y="748845"/>
            <a:chExt cx="6356036" cy="137981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/>
            <a:srcRect l="12327"/>
            <a:stretch/>
          </p:blipFill>
          <p:spPr>
            <a:xfrm>
              <a:off x="0" y="748845"/>
              <a:ext cx="3105001" cy="76038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80" y="937806"/>
              <a:ext cx="2073674" cy="38246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477"/>
            <a:stretch/>
          </p:blipFill>
          <p:spPr>
            <a:xfrm>
              <a:off x="1039432" y="1561775"/>
              <a:ext cx="5316604" cy="566881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1643784" y="1708498"/>
              <a:ext cx="1170069" cy="272357"/>
              <a:chOff x="4100403" y="1765746"/>
              <a:chExt cx="3118543" cy="725905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0403" y="1765746"/>
                <a:ext cx="561259" cy="725905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8124" y="1905033"/>
                <a:ext cx="2380822" cy="581350"/>
              </a:xfrm>
              <a:prstGeom prst="rect">
                <a:avLst/>
              </a:prstGeom>
            </p:spPr>
          </p:pic>
        </p:grpSp>
      </p:grpSp>
      <p:sp>
        <p:nvSpPr>
          <p:cNvPr id="14" name="Subtitle 11"/>
          <p:cNvSpPr txBox="1">
            <a:spLocks/>
          </p:cNvSpPr>
          <p:nvPr/>
        </p:nvSpPr>
        <p:spPr bwMode="auto">
          <a:xfrm>
            <a:off x="4125097" y="1053984"/>
            <a:ext cx="2423078" cy="22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346459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Tx/>
              <a:buNone/>
              <a:defRPr sz="1600" b="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1050" kern="0" dirty="0" smtClean="0"/>
              <a:t>Accelerated Computing</a:t>
            </a:r>
            <a:endParaRPr lang="en-US" sz="1050" kern="0" dirty="0"/>
          </a:p>
        </p:txBody>
      </p:sp>
      <p:sp>
        <p:nvSpPr>
          <p:cNvPr id="15" name="Title 10"/>
          <p:cNvSpPr txBox="1">
            <a:spLocks/>
          </p:cNvSpPr>
          <p:nvPr/>
        </p:nvSpPr>
        <p:spPr bwMode="auto">
          <a:xfrm>
            <a:off x="4110960" y="746144"/>
            <a:ext cx="2426875" cy="30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51"/>
            <a:r>
              <a:rPr lang="en-US" sz="1667" kern="0" dirty="0"/>
              <a:t>GPU Teaching Kit</a:t>
            </a:r>
          </a:p>
        </p:txBody>
      </p:sp>
    </p:spTree>
    <p:extLst>
      <p:ext uri="{BB962C8B-B14F-4D97-AF65-F5344CB8AC3E}">
        <p14:creationId xmlns:p14="http://schemas.microsoft.com/office/powerpoint/2010/main" val="36228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3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1143000"/>
          </a:xfrm>
        </p:spPr>
        <p:txBody>
          <a:bodyPr>
            <a:normAutofit/>
          </a:bodyPr>
          <a:lstStyle>
            <a:lvl1pPr>
              <a:defRPr sz="1350"/>
            </a:lvl1pPr>
            <a:lvl2pPr marL="557199" indent="-214308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028675" indent="0">
              <a:buFont typeface="Arial" pitchFamily="34" charset="0"/>
              <a:buNone/>
              <a:defRPr sz="1350">
                <a:latin typeface="AkzidenzGrotesk" pitchFamily="50" charset="0"/>
              </a:defRPr>
            </a:lvl4pPr>
            <a:lvl5pPr marL="1543012" indent="-171446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00300" y="2038350"/>
            <a:ext cx="4229100" cy="2590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539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00114"/>
            <a:ext cx="302895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900114"/>
            <a:ext cx="302895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207C-5D23-45BF-9C83-C8A6D9277DFE}" type="datetime1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5B-537F-42EB-8390-2010A7F9C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13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1450"/>
            <a:ext cx="5942410" cy="4385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48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1450"/>
            <a:ext cx="5942410" cy="4385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143000"/>
            <a:ext cx="5942410" cy="16561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913460"/>
            <a:ext cx="5942410" cy="1657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0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1450"/>
            <a:ext cx="6229350" cy="4385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143000"/>
            <a:ext cx="3057525" cy="3429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3686175" y="1143000"/>
            <a:ext cx="3057525" cy="3429000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286941" y="4914900"/>
            <a:ext cx="382905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Urbana, August 13-17, 2012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5257800" y="4686300"/>
            <a:ext cx="1427560" cy="3417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93A17-F2C4-45BA-8F89-D47B86954F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0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92333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432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9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87" marR="0" indent="-2367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64" marR="0" indent="-1904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76" marR="0" indent="-169323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87" marR="0" lvl="0" indent="-2367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87" marR="0" lvl="1" indent="-2367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87" marR="0" lvl="2" indent="-2367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9531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12275"/>
            <a:ext cx="6217920" cy="4021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87" marR="0" indent="-2367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64" marR="0" indent="-1904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333" dirty="0" smtClean="0"/>
            </a:lvl2pPr>
            <a:lvl3pPr marL="670676" marR="0" indent="-169323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87" marR="0" lvl="0" indent="-2367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87" marR="0" lvl="1" indent="-2367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87" marR="0" lvl="2" indent="-2367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31172"/>
            <a:ext cx="6858000" cy="215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5721" fontAlgn="base">
              <a:spcBef>
                <a:spcPct val="0"/>
              </a:spcBef>
              <a:spcAft>
                <a:spcPct val="0"/>
              </a:spcAft>
            </a:pPr>
            <a:endParaRPr lang="en-US" sz="112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449" y="5042947"/>
            <a:ext cx="200643" cy="641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1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1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417" cap="none" dirty="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467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5"/>
            <a:ext cx="6217920" cy="399416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500" dirty="0" smtClean="0"/>
            </a:lvl1pPr>
            <a:lvl2pPr>
              <a:defRPr lang="en-US" sz="1167" dirty="0" smtClean="0"/>
            </a:lvl2pPr>
            <a:lvl3pPr>
              <a:defRPr lang="en-US" sz="1167" dirty="0" smtClean="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88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8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3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1143000"/>
          </a:xfrm>
        </p:spPr>
        <p:txBody>
          <a:bodyPr>
            <a:normAutofit/>
          </a:bodyPr>
          <a:lstStyle>
            <a:lvl1pPr>
              <a:defRPr sz="1350"/>
            </a:lvl1pPr>
            <a:lvl2pPr marL="557199" indent="-214308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028675" indent="0">
              <a:buFont typeface="Arial" pitchFamily="34" charset="0"/>
              <a:buNone/>
              <a:defRPr sz="1350">
                <a:latin typeface="AkzidenzGrotesk" pitchFamily="50" charset="0"/>
              </a:defRPr>
            </a:lvl4pPr>
            <a:lvl5pPr marL="1543012" indent="-171446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00300" y="2038350"/>
            <a:ext cx="4229100" cy="2590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68519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5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3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3962400"/>
          </a:xfrm>
        </p:spPr>
        <p:txBody>
          <a:bodyPr>
            <a:normAutofit/>
          </a:bodyPr>
          <a:lstStyle>
            <a:lvl1pPr>
              <a:defRPr sz="1350"/>
            </a:lvl1pPr>
            <a:lvl2pPr marL="557199" indent="-214308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200120" indent="-171446">
              <a:buFont typeface="Arial" pitchFamily="34" charset="0"/>
              <a:buChar char="•"/>
              <a:defRPr sz="1350">
                <a:latin typeface="AkzidenzGrotesk" pitchFamily="50" charset="0"/>
              </a:defRPr>
            </a:lvl4pPr>
            <a:lvl5pPr marL="1543012" indent="-171446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1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96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252" y="291626"/>
            <a:ext cx="6185087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343" y="1110345"/>
            <a:ext cx="6169964" cy="362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" y="4989839"/>
            <a:ext cx="6859964" cy="158643"/>
            <a:chOff x="0" y="5987804"/>
            <a:chExt cx="8231957" cy="190372"/>
          </a:xfrm>
        </p:grpSpPr>
        <p:sp>
          <p:nvSpPr>
            <p:cNvPr id="36" name="Parallelogram 35"/>
            <p:cNvSpPr/>
            <p:nvPr/>
          </p:nvSpPr>
          <p:spPr>
            <a:xfrm>
              <a:off x="7178479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FA63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37" name="Parallelogram 36"/>
            <p:cNvSpPr/>
            <p:nvPr/>
          </p:nvSpPr>
          <p:spPr>
            <a:xfrm>
              <a:off x="6394206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76B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17"/>
            <a:srcRect t="-6317" r="97921" b="17099"/>
            <a:stretch/>
          </p:blipFill>
          <p:spPr>
            <a:xfrm>
              <a:off x="7947899" y="5987804"/>
              <a:ext cx="284058" cy="19037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18"/>
            <a:srcRect l="52877" t="1978" r="-1" b="17095"/>
            <a:stretch/>
          </p:blipFill>
          <p:spPr>
            <a:xfrm>
              <a:off x="0" y="6002009"/>
              <a:ext cx="6433059" cy="17267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98936" y="5034092"/>
            <a:ext cx="200643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1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1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00" cap="none" dirty="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-6713" y="4993160"/>
            <a:ext cx="68732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27" y="5032625"/>
            <a:ext cx="412598" cy="76098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6149910" y="5028455"/>
            <a:ext cx="362782" cy="84445"/>
            <a:chOff x="4100403" y="1765746"/>
            <a:chExt cx="3118543" cy="725905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403" y="1765746"/>
              <a:ext cx="561259" cy="7259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124" y="1905033"/>
              <a:ext cx="2380822" cy="581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62940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5pPr>
      <a:lvl6pPr marL="285721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6pPr>
      <a:lvl7pPr marL="571441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7pPr>
      <a:lvl8pPr marL="857161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8pPr>
      <a:lvl9pPr marL="1142879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9pPr>
    </p:titleStyle>
    <p:bodyStyle>
      <a:lvl1pPr marL="236787" indent="-236787" algn="l" defTabSz="288697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15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5164" indent="-190487" algn="l" defTabSz="288697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670676" indent="-169323" algn="l" defTabSz="288697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109150" indent="-142859" algn="l" rtl="0" eaLnBrk="1" fontAlgn="base" hangingPunct="1">
        <a:spcBef>
          <a:spcPct val="20000"/>
        </a:spcBef>
        <a:spcAft>
          <a:spcPct val="0"/>
        </a:spcAft>
        <a:buChar char="–"/>
        <a:defRPr sz="1250">
          <a:solidFill>
            <a:schemeClr val="bg1"/>
          </a:solidFill>
          <a:latin typeface="+mn-lt"/>
        </a:defRPr>
      </a:lvl4pPr>
      <a:lvl5pPr marL="1323439" indent="-142859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5pPr>
      <a:lvl6pPr marL="1609160" indent="-142859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6pPr>
      <a:lvl7pPr marL="1894880" indent="-142859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7pPr>
      <a:lvl8pPr marL="2180600" indent="-142859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8pPr>
      <a:lvl9pPr marL="2466320" indent="-142859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571441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1" algn="l" defTabSz="571441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41" algn="l" defTabSz="571441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61" algn="l" defTabSz="571441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879" algn="l" defTabSz="571441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00" algn="l" defTabSz="571441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20" algn="l" defTabSz="571441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40" algn="l" defTabSz="571441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760" algn="l" defTabSz="571441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creativecommons.org/licenses/by-nc/4.0/legalco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37652" y="3998628"/>
            <a:ext cx="5430791" cy="313932"/>
          </a:xfrm>
        </p:spPr>
        <p:txBody>
          <a:bodyPr/>
          <a:lstStyle/>
          <a:p>
            <a:r>
              <a:rPr lang="en-US" sz="1600" dirty="0" smtClean="0"/>
              <a:t>Lecture 20.1 - OpenCL </a:t>
            </a:r>
            <a:r>
              <a:rPr lang="en-US" sz="1600" dirty="0"/>
              <a:t>Data Parallelism </a:t>
            </a:r>
            <a:r>
              <a:rPr lang="en-US" sz="1600" dirty="0" smtClean="0"/>
              <a:t>Model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21520" y="3407696"/>
            <a:ext cx="5736480" cy="590931"/>
          </a:xfrm>
        </p:spPr>
        <p:txBody>
          <a:bodyPr/>
          <a:lstStyle/>
          <a:p>
            <a:r>
              <a:rPr lang="en-US" sz="1800" dirty="0" smtClean="0"/>
              <a:t>Lecture </a:t>
            </a:r>
            <a:r>
              <a:rPr lang="en-US" sz="1800" dirty="0" smtClean="0"/>
              <a:t>20 </a:t>
            </a:r>
            <a:r>
              <a:rPr lang="en-US" sz="1800" dirty="0" smtClean="0"/>
              <a:t>– Related Programming Models: OpenCL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5984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26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989292"/>
              </p:ext>
            </p:extLst>
          </p:nvPr>
        </p:nvGraphicFramePr>
        <p:xfrm>
          <a:off x="1228725" y="1428750"/>
          <a:ext cx="4400550" cy="2520317"/>
        </p:xfrm>
        <a:graphic>
          <a:graphicData uri="http://schemas.openxmlformats.org/drawingml/2006/table">
            <a:tbl>
              <a:tblPr/>
              <a:tblGrid>
                <a:gridCol w="13497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2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79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4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OpenCL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API Call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Explanation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CUDA Equivalent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40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get_global_id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(0);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 index of the work item in the x dimension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blockIdx.x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blockDim.x+threadIdx.x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8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get_local_id(0)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 index of the work item within the work group in the x dimension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threadIdx.x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90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get_global_size(0);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 of NDRange in the x dimension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gridDim.x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blockDim.x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40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get_local_size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(0);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 of each work group in the x dimension</a:t>
                      </a: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blockDim.x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25718" marB="2571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OpenCL Dimensions and Indices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5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9" t="25597" r="16712" b="10666"/>
          <a:stretch/>
        </p:blipFill>
        <p:spPr bwMode="auto">
          <a:xfrm>
            <a:off x="592190" y="971550"/>
            <a:ext cx="580861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Multidimensional Work 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0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OpenCL Data Parallel Model Summary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Parallel work is submitted to devices by launching kernels</a:t>
            </a:r>
          </a:p>
          <a:p>
            <a:r>
              <a:rPr lang="en-US" sz="1800" dirty="0" smtClean="0"/>
              <a:t>Kernels run over global dimension index ranges (</a:t>
            </a:r>
            <a:r>
              <a:rPr lang="en-US" sz="1800" dirty="0" err="1" smtClean="0"/>
              <a:t>NDRange</a:t>
            </a:r>
            <a:r>
              <a:rPr lang="en-US" sz="1800" dirty="0" smtClean="0"/>
              <a:t>), broken up into “work groups”, and “work items”</a:t>
            </a:r>
          </a:p>
          <a:p>
            <a:r>
              <a:rPr lang="en-US" sz="1800" dirty="0" smtClean="0"/>
              <a:t>Work items executing within the same work group can synchronize with each other with barriers or memory fences</a:t>
            </a:r>
          </a:p>
          <a:p>
            <a:r>
              <a:rPr lang="en-US" sz="1800" dirty="0" smtClean="0"/>
              <a:t>Work items in different work groups can’t sync with each other, except by terminating the kernel</a:t>
            </a:r>
          </a:p>
        </p:txBody>
      </p:sp>
    </p:spTree>
    <p:extLst>
      <p:ext uri="{BB962C8B-B14F-4D97-AF65-F5344CB8AC3E}">
        <p14:creationId xmlns:p14="http://schemas.microsoft.com/office/powerpoint/2010/main" val="239861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/>
          <p:cNvSpPr>
            <a:spLocks noGrp="1"/>
          </p:cNvSpPr>
          <p:nvPr>
            <p:ph type="subTitle" idx="1"/>
          </p:nvPr>
        </p:nvSpPr>
        <p:spPr>
          <a:xfrm>
            <a:off x="281748" y="3550392"/>
            <a:ext cx="6286693" cy="461537"/>
          </a:xfrm>
        </p:spPr>
        <p:txBody>
          <a:bodyPr/>
          <a:lstStyle/>
          <a:p>
            <a:r>
              <a:rPr lang="en-US" dirty="0" smtClean="0"/>
              <a:t>The GPU Teaching Kit is licensed by NVIDIA and the University </a:t>
            </a:r>
            <a:r>
              <a:rPr lang="en-US" dirty="0"/>
              <a:t>of Illinois under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92D050"/>
                </a:solidFill>
                <a:hlinkClick r:id="rId4"/>
              </a:rPr>
              <a:t>Creative </a:t>
            </a:r>
            <a:r>
              <a:rPr lang="en-US" dirty="0">
                <a:solidFill>
                  <a:srgbClr val="92D050"/>
                </a:solidFill>
                <a:hlinkClick r:id="rId4"/>
              </a:rPr>
              <a:t>Commons Attribution-</a:t>
            </a:r>
            <a:r>
              <a:rPr lang="en-US" dirty="0" err="1">
                <a:solidFill>
                  <a:srgbClr val="92D050"/>
                </a:solidFill>
                <a:hlinkClick r:id="rId4"/>
              </a:rPr>
              <a:t>NonCommercial</a:t>
            </a:r>
            <a:r>
              <a:rPr lang="en-US" dirty="0">
                <a:solidFill>
                  <a:srgbClr val="92D050"/>
                </a:solidFill>
                <a:hlinkClick r:id="rId4"/>
              </a:rPr>
              <a:t> 4.0 International License.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02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813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096000" y="4381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3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85">
        <p:fade/>
      </p:transition>
    </mc:Choice>
    <mc:Fallback xmlns="">
      <p:transition spd="med" advTm="748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</a:t>
            </a:r>
            <a:endParaRPr 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To Understand the OpenCL programming model</a:t>
            </a:r>
          </a:p>
          <a:p>
            <a:pPr lvl="1"/>
            <a:r>
              <a:rPr lang="en-US" sz="1600" dirty="0" smtClean="0"/>
              <a:t>basic concepts and data types</a:t>
            </a:r>
          </a:p>
          <a:p>
            <a:pPr lvl="1"/>
            <a:r>
              <a:rPr lang="en-US" sz="1600" dirty="0" smtClean="0"/>
              <a:t>Kernel structure</a:t>
            </a:r>
          </a:p>
          <a:p>
            <a:pPr lvl="1"/>
            <a:r>
              <a:rPr lang="en-US" sz="1600" dirty="0"/>
              <a:t>A</a:t>
            </a:r>
            <a:r>
              <a:rPr lang="en-US" sz="1600" dirty="0" smtClean="0"/>
              <a:t>pplication </a:t>
            </a:r>
            <a:r>
              <a:rPr lang="en-US" sz="1600" dirty="0" smtClean="0"/>
              <a:t>programming interface </a:t>
            </a:r>
          </a:p>
          <a:p>
            <a:pPr lvl="1"/>
            <a:r>
              <a:rPr lang="en-US" sz="1600" dirty="0" smtClean="0"/>
              <a:t>Simple examples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8131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OpenCL was initiated by Apple and maintained by the </a:t>
            </a:r>
            <a:r>
              <a:rPr lang="en-US" sz="1600" dirty="0" err="1" smtClean="0"/>
              <a:t>Khronos</a:t>
            </a:r>
            <a:r>
              <a:rPr lang="en-US" sz="1600" dirty="0" smtClean="0"/>
              <a:t> Group (also  home of OpenGL) as an industry standard API</a:t>
            </a:r>
          </a:p>
          <a:p>
            <a:pPr lvl="1"/>
            <a:r>
              <a:rPr lang="en-US" sz="1200" dirty="0" smtClean="0"/>
              <a:t>For cross-platform parallel programming in CPUs, GPUs, DSPs, FPGAs,…</a:t>
            </a:r>
          </a:p>
          <a:p>
            <a:r>
              <a:rPr lang="en-US" sz="1600" dirty="0" smtClean="0"/>
              <a:t>OpenCL draws heavily on CUDA</a:t>
            </a:r>
          </a:p>
          <a:p>
            <a:pPr lvl="1"/>
            <a:r>
              <a:rPr lang="en-US" sz="1200" dirty="0" smtClean="0"/>
              <a:t>Easy to learn for CUDA programmers</a:t>
            </a:r>
          </a:p>
          <a:p>
            <a:r>
              <a:rPr lang="en-US" sz="1600" dirty="0" smtClean="0"/>
              <a:t>OpenCL  host code is much more complex and tedious due to desire to maximize portability and to minimize burden on vendors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668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OpenCL Programs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An OpenCL “program” is a C program that contains one or more “kernels” and any supporting routines that run on a target device</a:t>
            </a:r>
          </a:p>
          <a:p>
            <a:r>
              <a:rPr lang="en-US" sz="1600" dirty="0" smtClean="0"/>
              <a:t>An OpenCL kernel is the basic unit of parallel code that can be executed on a target device</a:t>
            </a:r>
          </a:p>
        </p:txBody>
      </p:sp>
      <p:grpSp>
        <p:nvGrpSpPr>
          <p:cNvPr id="33796" name="Group 18"/>
          <p:cNvGrpSpPr>
            <a:grpSpLocks/>
          </p:cNvGrpSpPr>
          <p:nvPr/>
        </p:nvGrpSpPr>
        <p:grpSpPr bwMode="auto">
          <a:xfrm>
            <a:off x="3400425" y="2400300"/>
            <a:ext cx="2228850" cy="1971675"/>
            <a:chOff x="3504" y="1104"/>
            <a:chExt cx="2016" cy="2640"/>
          </a:xfrm>
        </p:grpSpPr>
        <p:sp>
          <p:nvSpPr>
            <p:cNvPr id="33798" name="Rectangle 7"/>
            <p:cNvSpPr>
              <a:spLocks noChangeArrowheads="1"/>
            </p:cNvSpPr>
            <p:nvPr/>
          </p:nvSpPr>
          <p:spPr bwMode="auto">
            <a:xfrm>
              <a:off x="3504" y="1104"/>
              <a:ext cx="2016" cy="26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33799" name="Rectangle 12"/>
            <p:cNvSpPr>
              <a:spLocks noChangeArrowheads="1"/>
            </p:cNvSpPr>
            <p:nvPr/>
          </p:nvSpPr>
          <p:spPr bwMode="auto">
            <a:xfrm>
              <a:off x="3888" y="2248"/>
              <a:ext cx="1270" cy="37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sz="1200" dirty="0"/>
                <a:t>Kernel A</a:t>
              </a:r>
            </a:p>
          </p:txBody>
        </p:sp>
        <p:sp>
          <p:nvSpPr>
            <p:cNvPr id="33800" name="Rectangle 13"/>
            <p:cNvSpPr>
              <a:spLocks noChangeArrowheads="1"/>
            </p:cNvSpPr>
            <p:nvPr/>
          </p:nvSpPr>
          <p:spPr bwMode="auto">
            <a:xfrm>
              <a:off x="3888" y="2728"/>
              <a:ext cx="1270" cy="37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sz="1200" dirty="0"/>
                <a:t>Kernel B</a:t>
              </a:r>
            </a:p>
          </p:txBody>
        </p:sp>
        <p:sp>
          <p:nvSpPr>
            <p:cNvPr id="33801" name="Rectangle 14"/>
            <p:cNvSpPr>
              <a:spLocks noChangeArrowheads="1"/>
            </p:cNvSpPr>
            <p:nvPr/>
          </p:nvSpPr>
          <p:spPr bwMode="auto">
            <a:xfrm>
              <a:off x="3888" y="3208"/>
              <a:ext cx="1270" cy="37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sz="1200" dirty="0"/>
                <a:t>Kernel C</a:t>
              </a:r>
            </a:p>
          </p:txBody>
        </p:sp>
        <p:sp>
          <p:nvSpPr>
            <p:cNvPr id="33802" name="Rectangle 15"/>
            <p:cNvSpPr>
              <a:spLocks noChangeArrowheads="1"/>
            </p:cNvSpPr>
            <p:nvPr/>
          </p:nvSpPr>
          <p:spPr bwMode="auto">
            <a:xfrm>
              <a:off x="3877" y="1549"/>
              <a:ext cx="1270" cy="60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sz="1200" dirty="0" err="1"/>
                <a:t>Misc</a:t>
              </a:r>
              <a:r>
                <a:rPr lang="en-US" sz="1200" dirty="0"/>
                <a:t> support</a:t>
              </a:r>
            </a:p>
            <a:p>
              <a:r>
                <a:rPr lang="en-US" sz="1200" dirty="0"/>
                <a:t>   functions</a:t>
              </a:r>
            </a:p>
          </p:txBody>
        </p:sp>
        <p:sp>
          <p:nvSpPr>
            <p:cNvPr id="33803" name="Text Box 17"/>
            <p:cNvSpPr txBox="1">
              <a:spLocks noChangeArrowheads="1"/>
            </p:cNvSpPr>
            <p:nvPr/>
          </p:nvSpPr>
          <p:spPr bwMode="auto">
            <a:xfrm>
              <a:off x="3552" y="1110"/>
              <a:ext cx="1402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500" dirty="0" err="1"/>
                <a:t>OpenCL</a:t>
              </a:r>
              <a:r>
                <a:rPr lang="en-US" sz="1500" dirty="0"/>
                <a:t>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9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OpenCL Execution Model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Integrated </a:t>
            </a:r>
            <a:r>
              <a:rPr lang="en-US" sz="1800" dirty="0" err="1" smtClean="0"/>
              <a:t>host+device</a:t>
            </a:r>
            <a:r>
              <a:rPr lang="en-US" sz="1800" dirty="0" smtClean="0"/>
              <a:t> app C program</a:t>
            </a:r>
          </a:p>
          <a:p>
            <a:pPr lvl="1"/>
            <a:r>
              <a:rPr lang="en-US" sz="1400" dirty="0" smtClean="0"/>
              <a:t>Serial or modestly parallel parts in host C code</a:t>
            </a:r>
          </a:p>
          <a:p>
            <a:pPr lvl="1"/>
            <a:r>
              <a:rPr lang="en-US" sz="1400" dirty="0" smtClean="0"/>
              <a:t>Highly parallel parts in device SPMD kernel C code</a:t>
            </a:r>
            <a:endParaRPr lang="en-US" sz="1400" dirty="0"/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3143250" y="2716398"/>
            <a:ext cx="2945606" cy="469703"/>
            <a:chOff x="2817" y="2296"/>
            <a:chExt cx="2474" cy="526"/>
          </a:xfrm>
        </p:grpSpPr>
        <p:sp>
          <p:nvSpPr>
            <p:cNvPr id="34887" name="Rectangle 6"/>
            <p:cNvSpPr>
              <a:spLocks noChangeArrowheads="1"/>
            </p:cNvSpPr>
            <p:nvPr/>
          </p:nvSpPr>
          <p:spPr bwMode="auto">
            <a:xfrm>
              <a:off x="2817" y="2296"/>
              <a:ext cx="2474" cy="526"/>
            </a:xfrm>
            <a:prstGeom prst="rect">
              <a:avLst/>
            </a:prstGeom>
            <a:noFill/>
            <a:ln w="28440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888" name="Text Box 7"/>
            <p:cNvSpPr txBox="1">
              <a:spLocks noChangeArrowheads="1"/>
            </p:cNvSpPr>
            <p:nvPr/>
          </p:nvSpPr>
          <p:spPr bwMode="auto">
            <a:xfrm>
              <a:off x="4431" y="2498"/>
              <a:ext cx="31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ct val="100000"/>
                <a:buFont typeface="Arial" pitchFamily="34" charset="0"/>
                <a:buNone/>
              </a:pPr>
              <a:r>
                <a:rPr lang="en-US" sz="1350" b="1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rPr>
                <a:t>. . .</a:t>
              </a:r>
            </a:p>
          </p:txBody>
        </p:sp>
        <p:grpSp>
          <p:nvGrpSpPr>
            <p:cNvPr id="34889" name="Group 8"/>
            <p:cNvGrpSpPr>
              <a:grpSpLocks/>
            </p:cNvGrpSpPr>
            <p:nvPr/>
          </p:nvGrpSpPr>
          <p:grpSpPr bwMode="auto">
            <a:xfrm>
              <a:off x="2872" y="2339"/>
              <a:ext cx="489" cy="440"/>
              <a:chOff x="2872" y="2339"/>
              <a:chExt cx="489" cy="440"/>
            </a:xfrm>
          </p:grpSpPr>
          <p:sp>
            <p:nvSpPr>
              <p:cNvPr id="34932" name="Text Box 9"/>
              <p:cNvSpPr txBox="1">
                <a:spLocks noChangeArrowheads="1"/>
              </p:cNvSpPr>
              <p:nvPr/>
            </p:nvSpPr>
            <p:spPr bwMode="auto">
              <a:xfrm>
                <a:off x="2872" y="233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eaLnBrk="1" hangingPunct="1"/>
                <a:endParaRPr lang="en-US" sz="1800"/>
              </a:p>
            </p:txBody>
          </p:sp>
          <p:grpSp>
            <p:nvGrpSpPr>
              <p:cNvPr id="34933" name="Group 10"/>
              <p:cNvGrpSpPr>
                <a:grpSpLocks/>
              </p:cNvGrpSpPr>
              <p:nvPr/>
            </p:nvGrpSpPr>
            <p:grpSpPr bwMode="auto">
              <a:xfrm>
                <a:off x="2920" y="2393"/>
                <a:ext cx="392" cy="332"/>
                <a:chOff x="2920" y="2393"/>
                <a:chExt cx="392" cy="332"/>
              </a:xfrm>
            </p:grpSpPr>
            <p:sp>
              <p:nvSpPr>
                <p:cNvPr id="34934" name="Freeform 11"/>
                <p:cNvSpPr>
                  <a:spLocks/>
                </p:cNvSpPr>
                <p:nvPr/>
              </p:nvSpPr>
              <p:spPr bwMode="auto">
                <a:xfrm>
                  <a:off x="2920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35" name="Freeform 12"/>
                <p:cNvSpPr>
                  <a:spLocks/>
                </p:cNvSpPr>
                <p:nvPr/>
              </p:nvSpPr>
              <p:spPr bwMode="auto">
                <a:xfrm>
                  <a:off x="2955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36" name="Freeform 13"/>
                <p:cNvSpPr>
                  <a:spLocks/>
                </p:cNvSpPr>
                <p:nvPr/>
              </p:nvSpPr>
              <p:spPr bwMode="auto">
                <a:xfrm>
                  <a:off x="2986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37" name="Freeform 14"/>
                <p:cNvSpPr>
                  <a:spLocks/>
                </p:cNvSpPr>
                <p:nvPr/>
              </p:nvSpPr>
              <p:spPr bwMode="auto">
                <a:xfrm>
                  <a:off x="3019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38" name="Freeform 15"/>
                <p:cNvSpPr>
                  <a:spLocks/>
                </p:cNvSpPr>
                <p:nvPr/>
              </p:nvSpPr>
              <p:spPr bwMode="auto">
                <a:xfrm>
                  <a:off x="305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39" name="Freeform 16"/>
                <p:cNvSpPr>
                  <a:spLocks/>
                </p:cNvSpPr>
                <p:nvPr/>
              </p:nvSpPr>
              <p:spPr bwMode="auto">
                <a:xfrm>
                  <a:off x="3083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40" name="Freeform 17"/>
                <p:cNvSpPr>
                  <a:spLocks/>
                </p:cNvSpPr>
                <p:nvPr/>
              </p:nvSpPr>
              <p:spPr bwMode="auto">
                <a:xfrm>
                  <a:off x="311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41" name="Freeform 18"/>
                <p:cNvSpPr>
                  <a:spLocks/>
                </p:cNvSpPr>
                <p:nvPr/>
              </p:nvSpPr>
              <p:spPr bwMode="auto">
                <a:xfrm>
                  <a:off x="3146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42" name="Freeform 19"/>
                <p:cNvSpPr>
                  <a:spLocks/>
                </p:cNvSpPr>
                <p:nvPr/>
              </p:nvSpPr>
              <p:spPr bwMode="auto">
                <a:xfrm>
                  <a:off x="3178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43" name="Freeform 20"/>
                <p:cNvSpPr>
                  <a:spLocks/>
                </p:cNvSpPr>
                <p:nvPr/>
              </p:nvSpPr>
              <p:spPr bwMode="auto">
                <a:xfrm>
                  <a:off x="321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44" name="Freeform 21"/>
                <p:cNvSpPr>
                  <a:spLocks/>
                </p:cNvSpPr>
                <p:nvPr/>
              </p:nvSpPr>
              <p:spPr bwMode="auto">
                <a:xfrm>
                  <a:off x="3242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  <p:grpSp>
          <p:nvGrpSpPr>
            <p:cNvPr id="34890" name="Group 22"/>
            <p:cNvGrpSpPr>
              <a:grpSpLocks/>
            </p:cNvGrpSpPr>
            <p:nvPr/>
          </p:nvGrpSpPr>
          <p:grpSpPr bwMode="auto">
            <a:xfrm>
              <a:off x="3406" y="2339"/>
              <a:ext cx="489" cy="440"/>
              <a:chOff x="3406" y="2339"/>
              <a:chExt cx="489" cy="440"/>
            </a:xfrm>
          </p:grpSpPr>
          <p:sp>
            <p:nvSpPr>
              <p:cNvPr id="34919" name="Text Box 23"/>
              <p:cNvSpPr txBox="1">
                <a:spLocks noChangeArrowheads="1"/>
              </p:cNvSpPr>
              <p:nvPr/>
            </p:nvSpPr>
            <p:spPr bwMode="auto">
              <a:xfrm>
                <a:off x="3406" y="233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eaLnBrk="1" hangingPunct="1"/>
                <a:endParaRPr lang="en-US" sz="1800"/>
              </a:p>
            </p:txBody>
          </p:sp>
          <p:grpSp>
            <p:nvGrpSpPr>
              <p:cNvPr id="34920" name="Group 24"/>
              <p:cNvGrpSpPr>
                <a:grpSpLocks/>
              </p:cNvGrpSpPr>
              <p:nvPr/>
            </p:nvGrpSpPr>
            <p:grpSpPr bwMode="auto">
              <a:xfrm>
                <a:off x="3454" y="2393"/>
                <a:ext cx="392" cy="332"/>
                <a:chOff x="3454" y="2393"/>
                <a:chExt cx="392" cy="332"/>
              </a:xfrm>
            </p:grpSpPr>
            <p:sp>
              <p:nvSpPr>
                <p:cNvPr id="34921" name="Freeform 25"/>
                <p:cNvSpPr>
                  <a:spLocks/>
                </p:cNvSpPr>
                <p:nvPr/>
              </p:nvSpPr>
              <p:spPr bwMode="auto">
                <a:xfrm>
                  <a:off x="3454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22" name="Freeform 26"/>
                <p:cNvSpPr>
                  <a:spLocks/>
                </p:cNvSpPr>
                <p:nvPr/>
              </p:nvSpPr>
              <p:spPr bwMode="auto">
                <a:xfrm>
                  <a:off x="3489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23" name="Freeform 27"/>
                <p:cNvSpPr>
                  <a:spLocks/>
                </p:cNvSpPr>
                <p:nvPr/>
              </p:nvSpPr>
              <p:spPr bwMode="auto">
                <a:xfrm>
                  <a:off x="3520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24" name="Freeform 28"/>
                <p:cNvSpPr>
                  <a:spLocks/>
                </p:cNvSpPr>
                <p:nvPr/>
              </p:nvSpPr>
              <p:spPr bwMode="auto">
                <a:xfrm>
                  <a:off x="3553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25" name="Freeform 29"/>
                <p:cNvSpPr>
                  <a:spLocks/>
                </p:cNvSpPr>
                <p:nvPr/>
              </p:nvSpPr>
              <p:spPr bwMode="auto">
                <a:xfrm>
                  <a:off x="358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26" name="Freeform 30"/>
                <p:cNvSpPr>
                  <a:spLocks/>
                </p:cNvSpPr>
                <p:nvPr/>
              </p:nvSpPr>
              <p:spPr bwMode="auto">
                <a:xfrm>
                  <a:off x="3617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27" name="Freeform 31"/>
                <p:cNvSpPr>
                  <a:spLocks/>
                </p:cNvSpPr>
                <p:nvPr/>
              </p:nvSpPr>
              <p:spPr bwMode="auto">
                <a:xfrm>
                  <a:off x="3648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28" name="Freeform 32"/>
                <p:cNvSpPr>
                  <a:spLocks/>
                </p:cNvSpPr>
                <p:nvPr/>
              </p:nvSpPr>
              <p:spPr bwMode="auto">
                <a:xfrm>
                  <a:off x="368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29" name="Freeform 33"/>
                <p:cNvSpPr>
                  <a:spLocks/>
                </p:cNvSpPr>
                <p:nvPr/>
              </p:nvSpPr>
              <p:spPr bwMode="auto">
                <a:xfrm>
                  <a:off x="3712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30" name="Freeform 34"/>
                <p:cNvSpPr>
                  <a:spLocks/>
                </p:cNvSpPr>
                <p:nvPr/>
              </p:nvSpPr>
              <p:spPr bwMode="auto">
                <a:xfrm>
                  <a:off x="374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31" name="Freeform 35"/>
                <p:cNvSpPr>
                  <a:spLocks/>
                </p:cNvSpPr>
                <p:nvPr/>
              </p:nvSpPr>
              <p:spPr bwMode="auto">
                <a:xfrm>
                  <a:off x="3776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  <p:grpSp>
          <p:nvGrpSpPr>
            <p:cNvPr id="34891" name="Group 36"/>
            <p:cNvGrpSpPr>
              <a:grpSpLocks/>
            </p:cNvGrpSpPr>
            <p:nvPr/>
          </p:nvGrpSpPr>
          <p:grpSpPr bwMode="auto">
            <a:xfrm>
              <a:off x="4746" y="2339"/>
              <a:ext cx="489" cy="440"/>
              <a:chOff x="4746" y="2339"/>
              <a:chExt cx="489" cy="440"/>
            </a:xfrm>
          </p:grpSpPr>
          <p:sp>
            <p:nvSpPr>
              <p:cNvPr id="34906" name="Text Box 37"/>
              <p:cNvSpPr txBox="1">
                <a:spLocks noChangeArrowheads="1"/>
              </p:cNvSpPr>
              <p:nvPr/>
            </p:nvSpPr>
            <p:spPr bwMode="auto">
              <a:xfrm>
                <a:off x="4746" y="233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eaLnBrk="1" hangingPunct="1"/>
                <a:endParaRPr lang="en-US" sz="1800"/>
              </a:p>
            </p:txBody>
          </p:sp>
          <p:grpSp>
            <p:nvGrpSpPr>
              <p:cNvPr id="34907" name="Group 38"/>
              <p:cNvGrpSpPr>
                <a:grpSpLocks/>
              </p:cNvGrpSpPr>
              <p:nvPr/>
            </p:nvGrpSpPr>
            <p:grpSpPr bwMode="auto">
              <a:xfrm>
                <a:off x="4794" y="2393"/>
                <a:ext cx="392" cy="332"/>
                <a:chOff x="4794" y="2393"/>
                <a:chExt cx="392" cy="332"/>
              </a:xfrm>
            </p:grpSpPr>
            <p:sp>
              <p:nvSpPr>
                <p:cNvPr id="34908" name="Freeform 39"/>
                <p:cNvSpPr>
                  <a:spLocks/>
                </p:cNvSpPr>
                <p:nvPr/>
              </p:nvSpPr>
              <p:spPr bwMode="auto">
                <a:xfrm>
                  <a:off x="4794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09" name="Freeform 40"/>
                <p:cNvSpPr>
                  <a:spLocks/>
                </p:cNvSpPr>
                <p:nvPr/>
              </p:nvSpPr>
              <p:spPr bwMode="auto">
                <a:xfrm>
                  <a:off x="4829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10" name="Freeform 41"/>
                <p:cNvSpPr>
                  <a:spLocks/>
                </p:cNvSpPr>
                <p:nvPr/>
              </p:nvSpPr>
              <p:spPr bwMode="auto">
                <a:xfrm>
                  <a:off x="4860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11" name="Freeform 42"/>
                <p:cNvSpPr>
                  <a:spLocks/>
                </p:cNvSpPr>
                <p:nvPr/>
              </p:nvSpPr>
              <p:spPr bwMode="auto">
                <a:xfrm>
                  <a:off x="4893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12" name="Freeform 43"/>
                <p:cNvSpPr>
                  <a:spLocks/>
                </p:cNvSpPr>
                <p:nvPr/>
              </p:nvSpPr>
              <p:spPr bwMode="auto">
                <a:xfrm>
                  <a:off x="492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13" name="Freeform 44"/>
                <p:cNvSpPr>
                  <a:spLocks/>
                </p:cNvSpPr>
                <p:nvPr/>
              </p:nvSpPr>
              <p:spPr bwMode="auto">
                <a:xfrm>
                  <a:off x="4957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14" name="Freeform 45"/>
                <p:cNvSpPr>
                  <a:spLocks/>
                </p:cNvSpPr>
                <p:nvPr/>
              </p:nvSpPr>
              <p:spPr bwMode="auto">
                <a:xfrm>
                  <a:off x="4988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15" name="Freeform 46"/>
                <p:cNvSpPr>
                  <a:spLocks/>
                </p:cNvSpPr>
                <p:nvPr/>
              </p:nvSpPr>
              <p:spPr bwMode="auto">
                <a:xfrm>
                  <a:off x="502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16" name="Freeform 47"/>
                <p:cNvSpPr>
                  <a:spLocks/>
                </p:cNvSpPr>
                <p:nvPr/>
              </p:nvSpPr>
              <p:spPr bwMode="auto">
                <a:xfrm>
                  <a:off x="5052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17" name="Freeform 48"/>
                <p:cNvSpPr>
                  <a:spLocks/>
                </p:cNvSpPr>
                <p:nvPr/>
              </p:nvSpPr>
              <p:spPr bwMode="auto">
                <a:xfrm>
                  <a:off x="508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18" name="Freeform 49"/>
                <p:cNvSpPr>
                  <a:spLocks/>
                </p:cNvSpPr>
                <p:nvPr/>
              </p:nvSpPr>
              <p:spPr bwMode="auto">
                <a:xfrm>
                  <a:off x="5116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  <p:grpSp>
          <p:nvGrpSpPr>
            <p:cNvPr id="34892" name="Group 50"/>
            <p:cNvGrpSpPr>
              <a:grpSpLocks/>
            </p:cNvGrpSpPr>
            <p:nvPr/>
          </p:nvGrpSpPr>
          <p:grpSpPr bwMode="auto">
            <a:xfrm>
              <a:off x="3942" y="2339"/>
              <a:ext cx="488" cy="440"/>
              <a:chOff x="3942" y="2339"/>
              <a:chExt cx="488" cy="440"/>
            </a:xfrm>
          </p:grpSpPr>
          <p:sp>
            <p:nvSpPr>
              <p:cNvPr id="34893" name="Text Box 51"/>
              <p:cNvSpPr txBox="1">
                <a:spLocks noChangeArrowheads="1"/>
              </p:cNvSpPr>
              <p:nvPr/>
            </p:nvSpPr>
            <p:spPr bwMode="auto">
              <a:xfrm>
                <a:off x="3942" y="2339"/>
                <a:ext cx="489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eaLnBrk="1" hangingPunct="1"/>
                <a:endParaRPr lang="en-US" sz="1800"/>
              </a:p>
            </p:txBody>
          </p:sp>
          <p:grpSp>
            <p:nvGrpSpPr>
              <p:cNvPr id="34894" name="Group 52"/>
              <p:cNvGrpSpPr>
                <a:grpSpLocks/>
              </p:cNvGrpSpPr>
              <p:nvPr/>
            </p:nvGrpSpPr>
            <p:grpSpPr bwMode="auto">
              <a:xfrm>
                <a:off x="3990" y="2393"/>
                <a:ext cx="391" cy="332"/>
                <a:chOff x="3990" y="2393"/>
                <a:chExt cx="391" cy="332"/>
              </a:xfrm>
            </p:grpSpPr>
            <p:sp>
              <p:nvSpPr>
                <p:cNvPr id="34895" name="Freeform 53"/>
                <p:cNvSpPr>
                  <a:spLocks/>
                </p:cNvSpPr>
                <p:nvPr/>
              </p:nvSpPr>
              <p:spPr bwMode="auto">
                <a:xfrm>
                  <a:off x="399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96" name="Freeform 54"/>
                <p:cNvSpPr>
                  <a:spLocks/>
                </p:cNvSpPr>
                <p:nvPr/>
              </p:nvSpPr>
              <p:spPr bwMode="auto">
                <a:xfrm>
                  <a:off x="4025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97" name="Freeform 55"/>
                <p:cNvSpPr>
                  <a:spLocks/>
                </p:cNvSpPr>
                <p:nvPr/>
              </p:nvSpPr>
              <p:spPr bwMode="auto">
                <a:xfrm>
                  <a:off x="4056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98" name="Freeform 56"/>
                <p:cNvSpPr>
                  <a:spLocks/>
                </p:cNvSpPr>
                <p:nvPr/>
              </p:nvSpPr>
              <p:spPr bwMode="auto">
                <a:xfrm>
                  <a:off x="4088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99" name="Freeform 57"/>
                <p:cNvSpPr>
                  <a:spLocks/>
                </p:cNvSpPr>
                <p:nvPr/>
              </p:nvSpPr>
              <p:spPr bwMode="auto">
                <a:xfrm>
                  <a:off x="412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00" name="Freeform 58"/>
                <p:cNvSpPr>
                  <a:spLocks/>
                </p:cNvSpPr>
                <p:nvPr/>
              </p:nvSpPr>
              <p:spPr bwMode="auto">
                <a:xfrm>
                  <a:off x="4152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01" name="Freeform 59"/>
                <p:cNvSpPr>
                  <a:spLocks/>
                </p:cNvSpPr>
                <p:nvPr/>
              </p:nvSpPr>
              <p:spPr bwMode="auto">
                <a:xfrm>
                  <a:off x="418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02" name="Freeform 60"/>
                <p:cNvSpPr>
                  <a:spLocks/>
                </p:cNvSpPr>
                <p:nvPr/>
              </p:nvSpPr>
              <p:spPr bwMode="auto">
                <a:xfrm>
                  <a:off x="4216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03" name="Freeform 61"/>
                <p:cNvSpPr>
                  <a:spLocks/>
                </p:cNvSpPr>
                <p:nvPr/>
              </p:nvSpPr>
              <p:spPr bwMode="auto">
                <a:xfrm>
                  <a:off x="4248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04" name="Freeform 62"/>
                <p:cNvSpPr>
                  <a:spLocks/>
                </p:cNvSpPr>
                <p:nvPr/>
              </p:nvSpPr>
              <p:spPr bwMode="auto">
                <a:xfrm>
                  <a:off x="4280" y="2393"/>
                  <a:ext cx="70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905" name="Freeform 63"/>
                <p:cNvSpPr>
                  <a:spLocks/>
                </p:cNvSpPr>
                <p:nvPr/>
              </p:nvSpPr>
              <p:spPr bwMode="auto">
                <a:xfrm>
                  <a:off x="4311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</p:grpSp>
      <p:grpSp>
        <p:nvGrpSpPr>
          <p:cNvPr id="34822" name="Group 64"/>
          <p:cNvGrpSpPr>
            <a:grpSpLocks/>
          </p:cNvGrpSpPr>
          <p:nvPr/>
        </p:nvGrpSpPr>
        <p:grpSpPr bwMode="auto">
          <a:xfrm>
            <a:off x="3143250" y="3796891"/>
            <a:ext cx="2945606" cy="468809"/>
            <a:chOff x="2817" y="3506"/>
            <a:chExt cx="2474" cy="525"/>
          </a:xfrm>
          <a:noFill/>
        </p:grpSpPr>
        <p:sp>
          <p:nvSpPr>
            <p:cNvPr id="34829" name="Rectangle 65"/>
            <p:cNvSpPr>
              <a:spLocks noChangeArrowheads="1"/>
            </p:cNvSpPr>
            <p:nvPr/>
          </p:nvSpPr>
          <p:spPr bwMode="auto">
            <a:xfrm>
              <a:off x="2817" y="3506"/>
              <a:ext cx="2474" cy="525"/>
            </a:xfrm>
            <a:prstGeom prst="rect">
              <a:avLst/>
            </a:prstGeom>
            <a:grpFill/>
            <a:ln w="28440">
              <a:solidFill>
                <a:srgbClr val="00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830" name="Text Box 66"/>
            <p:cNvSpPr txBox="1">
              <a:spLocks noChangeArrowheads="1"/>
            </p:cNvSpPr>
            <p:nvPr/>
          </p:nvSpPr>
          <p:spPr bwMode="auto">
            <a:xfrm>
              <a:off x="4430" y="3708"/>
              <a:ext cx="316" cy="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7500" tIns="35100" rIns="67500" bIns="351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ct val="100000"/>
                <a:buFont typeface="Arial" pitchFamily="34" charset="0"/>
                <a:buNone/>
              </a:pPr>
              <a:r>
                <a:rPr lang="en-US" sz="1350" b="1">
                  <a:solidFill>
                    <a:srgbClr val="000000"/>
                  </a:solidFill>
                  <a:latin typeface="Arial" pitchFamily="34" charset="0"/>
                  <a:ea typeface="MS PGothic" pitchFamily="34" charset="-128"/>
                </a:rPr>
                <a:t>. . .</a:t>
              </a:r>
            </a:p>
          </p:txBody>
        </p:sp>
        <p:grpSp>
          <p:nvGrpSpPr>
            <p:cNvPr id="34831" name="Group 67"/>
            <p:cNvGrpSpPr>
              <a:grpSpLocks/>
            </p:cNvGrpSpPr>
            <p:nvPr/>
          </p:nvGrpSpPr>
          <p:grpSpPr bwMode="auto">
            <a:xfrm>
              <a:off x="2872" y="3549"/>
              <a:ext cx="489" cy="440"/>
              <a:chOff x="2872" y="3549"/>
              <a:chExt cx="489" cy="440"/>
            </a:xfrm>
            <a:grpFill/>
          </p:grpSpPr>
          <p:sp>
            <p:nvSpPr>
              <p:cNvPr id="34874" name="Text Box 68"/>
              <p:cNvSpPr txBox="1">
                <a:spLocks noChangeArrowheads="1"/>
              </p:cNvSpPr>
              <p:nvPr/>
            </p:nvSpPr>
            <p:spPr bwMode="auto">
              <a:xfrm>
                <a:off x="2872" y="3549"/>
                <a:ext cx="490" cy="441"/>
              </a:xfrm>
              <a:prstGeom prst="rect">
                <a:avLst/>
              </a:prstGeom>
              <a:grpFill/>
              <a:ln w="19080">
                <a:solidFill>
                  <a:srgbClr val="00CC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eaLnBrk="1" hangingPunct="1"/>
                <a:endParaRPr lang="en-US" sz="1800"/>
              </a:p>
            </p:txBody>
          </p:sp>
          <p:grpSp>
            <p:nvGrpSpPr>
              <p:cNvPr id="34875" name="Group 69"/>
              <p:cNvGrpSpPr>
                <a:grpSpLocks/>
              </p:cNvGrpSpPr>
              <p:nvPr/>
            </p:nvGrpSpPr>
            <p:grpSpPr bwMode="auto">
              <a:xfrm>
                <a:off x="2920" y="3602"/>
                <a:ext cx="392" cy="332"/>
                <a:chOff x="2920" y="3602"/>
                <a:chExt cx="392" cy="332"/>
              </a:xfrm>
              <a:grpFill/>
            </p:grpSpPr>
            <p:sp>
              <p:nvSpPr>
                <p:cNvPr id="34876" name="Freeform 70"/>
                <p:cNvSpPr>
                  <a:spLocks/>
                </p:cNvSpPr>
                <p:nvPr/>
              </p:nvSpPr>
              <p:spPr bwMode="auto">
                <a:xfrm>
                  <a:off x="2920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77" name="Freeform 71"/>
                <p:cNvSpPr>
                  <a:spLocks/>
                </p:cNvSpPr>
                <p:nvPr/>
              </p:nvSpPr>
              <p:spPr bwMode="auto">
                <a:xfrm>
                  <a:off x="2955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78" name="Freeform 72"/>
                <p:cNvSpPr>
                  <a:spLocks/>
                </p:cNvSpPr>
                <p:nvPr/>
              </p:nvSpPr>
              <p:spPr bwMode="auto">
                <a:xfrm>
                  <a:off x="2986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79" name="Freeform 73"/>
                <p:cNvSpPr>
                  <a:spLocks/>
                </p:cNvSpPr>
                <p:nvPr/>
              </p:nvSpPr>
              <p:spPr bwMode="auto">
                <a:xfrm>
                  <a:off x="3019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80" name="Freeform 74"/>
                <p:cNvSpPr>
                  <a:spLocks/>
                </p:cNvSpPr>
                <p:nvPr/>
              </p:nvSpPr>
              <p:spPr bwMode="auto">
                <a:xfrm>
                  <a:off x="305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81" name="Freeform 75"/>
                <p:cNvSpPr>
                  <a:spLocks/>
                </p:cNvSpPr>
                <p:nvPr/>
              </p:nvSpPr>
              <p:spPr bwMode="auto">
                <a:xfrm>
                  <a:off x="3083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82" name="Freeform 76"/>
                <p:cNvSpPr>
                  <a:spLocks/>
                </p:cNvSpPr>
                <p:nvPr/>
              </p:nvSpPr>
              <p:spPr bwMode="auto">
                <a:xfrm>
                  <a:off x="311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83" name="Freeform 77"/>
                <p:cNvSpPr>
                  <a:spLocks/>
                </p:cNvSpPr>
                <p:nvPr/>
              </p:nvSpPr>
              <p:spPr bwMode="auto">
                <a:xfrm>
                  <a:off x="3146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84" name="Freeform 78"/>
                <p:cNvSpPr>
                  <a:spLocks/>
                </p:cNvSpPr>
                <p:nvPr/>
              </p:nvSpPr>
              <p:spPr bwMode="auto">
                <a:xfrm>
                  <a:off x="3178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85" name="Freeform 79"/>
                <p:cNvSpPr>
                  <a:spLocks/>
                </p:cNvSpPr>
                <p:nvPr/>
              </p:nvSpPr>
              <p:spPr bwMode="auto">
                <a:xfrm>
                  <a:off x="321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86" name="Freeform 80"/>
                <p:cNvSpPr>
                  <a:spLocks/>
                </p:cNvSpPr>
                <p:nvPr/>
              </p:nvSpPr>
              <p:spPr bwMode="auto">
                <a:xfrm>
                  <a:off x="3242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  <p:grpSp>
          <p:nvGrpSpPr>
            <p:cNvPr id="34832" name="Group 81"/>
            <p:cNvGrpSpPr>
              <a:grpSpLocks/>
            </p:cNvGrpSpPr>
            <p:nvPr/>
          </p:nvGrpSpPr>
          <p:grpSpPr bwMode="auto">
            <a:xfrm>
              <a:off x="3406" y="3549"/>
              <a:ext cx="489" cy="440"/>
              <a:chOff x="3406" y="3549"/>
              <a:chExt cx="489" cy="440"/>
            </a:xfrm>
            <a:grpFill/>
          </p:grpSpPr>
          <p:sp>
            <p:nvSpPr>
              <p:cNvPr id="34861" name="Text Box 82"/>
              <p:cNvSpPr txBox="1">
                <a:spLocks noChangeArrowheads="1"/>
              </p:cNvSpPr>
              <p:nvPr/>
            </p:nvSpPr>
            <p:spPr bwMode="auto">
              <a:xfrm>
                <a:off x="3406" y="3549"/>
                <a:ext cx="490" cy="441"/>
              </a:xfrm>
              <a:prstGeom prst="rect">
                <a:avLst/>
              </a:prstGeom>
              <a:grpFill/>
              <a:ln w="19080">
                <a:solidFill>
                  <a:srgbClr val="00CC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eaLnBrk="1" hangingPunct="1"/>
                <a:endParaRPr lang="en-US" sz="1800"/>
              </a:p>
            </p:txBody>
          </p:sp>
          <p:grpSp>
            <p:nvGrpSpPr>
              <p:cNvPr id="34862" name="Group 83"/>
              <p:cNvGrpSpPr>
                <a:grpSpLocks/>
              </p:cNvGrpSpPr>
              <p:nvPr/>
            </p:nvGrpSpPr>
            <p:grpSpPr bwMode="auto">
              <a:xfrm>
                <a:off x="3454" y="3602"/>
                <a:ext cx="392" cy="332"/>
                <a:chOff x="3454" y="3602"/>
                <a:chExt cx="392" cy="332"/>
              </a:xfrm>
              <a:grpFill/>
            </p:grpSpPr>
            <p:sp>
              <p:nvSpPr>
                <p:cNvPr id="34863" name="Freeform 84"/>
                <p:cNvSpPr>
                  <a:spLocks/>
                </p:cNvSpPr>
                <p:nvPr/>
              </p:nvSpPr>
              <p:spPr bwMode="auto">
                <a:xfrm>
                  <a:off x="3454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64" name="Freeform 85"/>
                <p:cNvSpPr>
                  <a:spLocks/>
                </p:cNvSpPr>
                <p:nvPr/>
              </p:nvSpPr>
              <p:spPr bwMode="auto">
                <a:xfrm>
                  <a:off x="3489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65" name="Freeform 86"/>
                <p:cNvSpPr>
                  <a:spLocks/>
                </p:cNvSpPr>
                <p:nvPr/>
              </p:nvSpPr>
              <p:spPr bwMode="auto">
                <a:xfrm>
                  <a:off x="3520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66" name="Freeform 87"/>
                <p:cNvSpPr>
                  <a:spLocks/>
                </p:cNvSpPr>
                <p:nvPr/>
              </p:nvSpPr>
              <p:spPr bwMode="auto">
                <a:xfrm>
                  <a:off x="3553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67" name="Freeform 88"/>
                <p:cNvSpPr>
                  <a:spLocks/>
                </p:cNvSpPr>
                <p:nvPr/>
              </p:nvSpPr>
              <p:spPr bwMode="auto">
                <a:xfrm>
                  <a:off x="358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68" name="Freeform 89"/>
                <p:cNvSpPr>
                  <a:spLocks/>
                </p:cNvSpPr>
                <p:nvPr/>
              </p:nvSpPr>
              <p:spPr bwMode="auto">
                <a:xfrm>
                  <a:off x="3617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69" name="Freeform 90"/>
                <p:cNvSpPr>
                  <a:spLocks/>
                </p:cNvSpPr>
                <p:nvPr/>
              </p:nvSpPr>
              <p:spPr bwMode="auto">
                <a:xfrm>
                  <a:off x="3648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70" name="Freeform 91"/>
                <p:cNvSpPr>
                  <a:spLocks/>
                </p:cNvSpPr>
                <p:nvPr/>
              </p:nvSpPr>
              <p:spPr bwMode="auto">
                <a:xfrm>
                  <a:off x="368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71" name="Freeform 92"/>
                <p:cNvSpPr>
                  <a:spLocks/>
                </p:cNvSpPr>
                <p:nvPr/>
              </p:nvSpPr>
              <p:spPr bwMode="auto">
                <a:xfrm>
                  <a:off x="3712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72" name="Freeform 93"/>
                <p:cNvSpPr>
                  <a:spLocks/>
                </p:cNvSpPr>
                <p:nvPr/>
              </p:nvSpPr>
              <p:spPr bwMode="auto">
                <a:xfrm>
                  <a:off x="374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73" name="Freeform 94"/>
                <p:cNvSpPr>
                  <a:spLocks/>
                </p:cNvSpPr>
                <p:nvPr/>
              </p:nvSpPr>
              <p:spPr bwMode="auto">
                <a:xfrm>
                  <a:off x="3776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  <p:grpSp>
          <p:nvGrpSpPr>
            <p:cNvPr id="34833" name="Group 95"/>
            <p:cNvGrpSpPr>
              <a:grpSpLocks/>
            </p:cNvGrpSpPr>
            <p:nvPr/>
          </p:nvGrpSpPr>
          <p:grpSpPr bwMode="auto">
            <a:xfrm>
              <a:off x="4746" y="3549"/>
              <a:ext cx="489" cy="440"/>
              <a:chOff x="4746" y="3549"/>
              <a:chExt cx="489" cy="440"/>
            </a:xfrm>
            <a:grpFill/>
          </p:grpSpPr>
          <p:sp>
            <p:nvSpPr>
              <p:cNvPr id="34848" name="Text Box 96"/>
              <p:cNvSpPr txBox="1">
                <a:spLocks noChangeArrowheads="1"/>
              </p:cNvSpPr>
              <p:nvPr/>
            </p:nvSpPr>
            <p:spPr bwMode="auto">
              <a:xfrm>
                <a:off x="4746" y="3549"/>
                <a:ext cx="490" cy="441"/>
              </a:xfrm>
              <a:prstGeom prst="rect">
                <a:avLst/>
              </a:prstGeom>
              <a:grpFill/>
              <a:ln w="19080">
                <a:solidFill>
                  <a:srgbClr val="00CC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eaLnBrk="1" hangingPunct="1"/>
                <a:endParaRPr lang="en-US" sz="1800"/>
              </a:p>
            </p:txBody>
          </p:sp>
          <p:grpSp>
            <p:nvGrpSpPr>
              <p:cNvPr id="34849" name="Group 97"/>
              <p:cNvGrpSpPr>
                <a:grpSpLocks/>
              </p:cNvGrpSpPr>
              <p:nvPr/>
            </p:nvGrpSpPr>
            <p:grpSpPr bwMode="auto">
              <a:xfrm>
                <a:off x="4794" y="3602"/>
                <a:ext cx="392" cy="332"/>
                <a:chOff x="4794" y="3602"/>
                <a:chExt cx="392" cy="332"/>
              </a:xfrm>
              <a:grpFill/>
            </p:grpSpPr>
            <p:sp>
              <p:nvSpPr>
                <p:cNvPr id="34850" name="Freeform 98"/>
                <p:cNvSpPr>
                  <a:spLocks/>
                </p:cNvSpPr>
                <p:nvPr/>
              </p:nvSpPr>
              <p:spPr bwMode="auto">
                <a:xfrm>
                  <a:off x="4794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51" name="Freeform 99"/>
                <p:cNvSpPr>
                  <a:spLocks/>
                </p:cNvSpPr>
                <p:nvPr/>
              </p:nvSpPr>
              <p:spPr bwMode="auto">
                <a:xfrm>
                  <a:off x="4829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52" name="Freeform 100"/>
                <p:cNvSpPr>
                  <a:spLocks/>
                </p:cNvSpPr>
                <p:nvPr/>
              </p:nvSpPr>
              <p:spPr bwMode="auto">
                <a:xfrm>
                  <a:off x="4860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53" name="Freeform 101"/>
                <p:cNvSpPr>
                  <a:spLocks/>
                </p:cNvSpPr>
                <p:nvPr/>
              </p:nvSpPr>
              <p:spPr bwMode="auto">
                <a:xfrm>
                  <a:off x="4893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54" name="Freeform 102"/>
                <p:cNvSpPr>
                  <a:spLocks/>
                </p:cNvSpPr>
                <p:nvPr/>
              </p:nvSpPr>
              <p:spPr bwMode="auto">
                <a:xfrm>
                  <a:off x="492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55" name="Freeform 103"/>
                <p:cNvSpPr>
                  <a:spLocks/>
                </p:cNvSpPr>
                <p:nvPr/>
              </p:nvSpPr>
              <p:spPr bwMode="auto">
                <a:xfrm>
                  <a:off x="4957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56" name="Freeform 104"/>
                <p:cNvSpPr>
                  <a:spLocks/>
                </p:cNvSpPr>
                <p:nvPr/>
              </p:nvSpPr>
              <p:spPr bwMode="auto">
                <a:xfrm>
                  <a:off x="4988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57" name="Freeform 105"/>
                <p:cNvSpPr>
                  <a:spLocks/>
                </p:cNvSpPr>
                <p:nvPr/>
              </p:nvSpPr>
              <p:spPr bwMode="auto">
                <a:xfrm>
                  <a:off x="502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58" name="Freeform 106"/>
                <p:cNvSpPr>
                  <a:spLocks/>
                </p:cNvSpPr>
                <p:nvPr/>
              </p:nvSpPr>
              <p:spPr bwMode="auto">
                <a:xfrm>
                  <a:off x="5052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59" name="Freeform 107"/>
                <p:cNvSpPr>
                  <a:spLocks/>
                </p:cNvSpPr>
                <p:nvPr/>
              </p:nvSpPr>
              <p:spPr bwMode="auto">
                <a:xfrm>
                  <a:off x="508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60" name="Freeform 108"/>
                <p:cNvSpPr>
                  <a:spLocks/>
                </p:cNvSpPr>
                <p:nvPr/>
              </p:nvSpPr>
              <p:spPr bwMode="auto">
                <a:xfrm>
                  <a:off x="5116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  <p:grpSp>
          <p:nvGrpSpPr>
            <p:cNvPr id="34834" name="Group 109"/>
            <p:cNvGrpSpPr>
              <a:grpSpLocks/>
            </p:cNvGrpSpPr>
            <p:nvPr/>
          </p:nvGrpSpPr>
          <p:grpSpPr bwMode="auto">
            <a:xfrm>
              <a:off x="3942" y="3549"/>
              <a:ext cx="488" cy="440"/>
              <a:chOff x="3942" y="3549"/>
              <a:chExt cx="488" cy="440"/>
            </a:xfrm>
            <a:grpFill/>
          </p:grpSpPr>
          <p:sp>
            <p:nvSpPr>
              <p:cNvPr id="34835" name="Text Box 110"/>
              <p:cNvSpPr txBox="1">
                <a:spLocks noChangeArrowheads="1"/>
              </p:cNvSpPr>
              <p:nvPr/>
            </p:nvSpPr>
            <p:spPr bwMode="auto">
              <a:xfrm>
                <a:off x="3942" y="3549"/>
                <a:ext cx="489" cy="441"/>
              </a:xfrm>
              <a:prstGeom prst="rect">
                <a:avLst/>
              </a:prstGeom>
              <a:grpFill/>
              <a:ln w="19080">
                <a:solidFill>
                  <a:srgbClr val="00CC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eaLnBrk="1" hangingPunct="1"/>
                <a:endParaRPr lang="en-US" sz="1800"/>
              </a:p>
            </p:txBody>
          </p:sp>
          <p:grpSp>
            <p:nvGrpSpPr>
              <p:cNvPr id="34836" name="Group 111"/>
              <p:cNvGrpSpPr>
                <a:grpSpLocks/>
              </p:cNvGrpSpPr>
              <p:nvPr/>
            </p:nvGrpSpPr>
            <p:grpSpPr bwMode="auto">
              <a:xfrm>
                <a:off x="3990" y="3602"/>
                <a:ext cx="391" cy="332"/>
                <a:chOff x="3990" y="3602"/>
                <a:chExt cx="391" cy="332"/>
              </a:xfrm>
              <a:grpFill/>
            </p:grpSpPr>
            <p:sp>
              <p:nvSpPr>
                <p:cNvPr id="34837" name="Freeform 112"/>
                <p:cNvSpPr>
                  <a:spLocks/>
                </p:cNvSpPr>
                <p:nvPr/>
              </p:nvSpPr>
              <p:spPr bwMode="auto">
                <a:xfrm>
                  <a:off x="399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38" name="Freeform 113"/>
                <p:cNvSpPr>
                  <a:spLocks/>
                </p:cNvSpPr>
                <p:nvPr/>
              </p:nvSpPr>
              <p:spPr bwMode="auto">
                <a:xfrm>
                  <a:off x="4025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39" name="Freeform 114"/>
                <p:cNvSpPr>
                  <a:spLocks/>
                </p:cNvSpPr>
                <p:nvPr/>
              </p:nvSpPr>
              <p:spPr bwMode="auto">
                <a:xfrm>
                  <a:off x="4056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40" name="Freeform 115"/>
                <p:cNvSpPr>
                  <a:spLocks/>
                </p:cNvSpPr>
                <p:nvPr/>
              </p:nvSpPr>
              <p:spPr bwMode="auto">
                <a:xfrm>
                  <a:off x="4088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41" name="Freeform 116"/>
                <p:cNvSpPr>
                  <a:spLocks/>
                </p:cNvSpPr>
                <p:nvPr/>
              </p:nvSpPr>
              <p:spPr bwMode="auto">
                <a:xfrm>
                  <a:off x="412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42" name="Freeform 117"/>
                <p:cNvSpPr>
                  <a:spLocks/>
                </p:cNvSpPr>
                <p:nvPr/>
              </p:nvSpPr>
              <p:spPr bwMode="auto">
                <a:xfrm>
                  <a:off x="4152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43" name="Freeform 118"/>
                <p:cNvSpPr>
                  <a:spLocks/>
                </p:cNvSpPr>
                <p:nvPr/>
              </p:nvSpPr>
              <p:spPr bwMode="auto">
                <a:xfrm>
                  <a:off x="418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44" name="Freeform 119"/>
                <p:cNvSpPr>
                  <a:spLocks/>
                </p:cNvSpPr>
                <p:nvPr/>
              </p:nvSpPr>
              <p:spPr bwMode="auto">
                <a:xfrm>
                  <a:off x="4216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45" name="Freeform 120"/>
                <p:cNvSpPr>
                  <a:spLocks/>
                </p:cNvSpPr>
                <p:nvPr/>
              </p:nvSpPr>
              <p:spPr bwMode="auto">
                <a:xfrm>
                  <a:off x="4248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46" name="Freeform 121"/>
                <p:cNvSpPr>
                  <a:spLocks/>
                </p:cNvSpPr>
                <p:nvPr/>
              </p:nvSpPr>
              <p:spPr bwMode="auto">
                <a:xfrm>
                  <a:off x="4280" y="3602"/>
                  <a:ext cx="70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847" name="Freeform 122"/>
                <p:cNvSpPr>
                  <a:spLocks/>
                </p:cNvSpPr>
                <p:nvPr/>
              </p:nvSpPr>
              <p:spPr bwMode="auto">
                <a:xfrm>
                  <a:off x="4311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grp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</p:grpSp>
      <p:sp>
        <p:nvSpPr>
          <p:cNvPr id="34824" name="Freeform 124"/>
          <p:cNvSpPr>
            <a:spLocks/>
          </p:cNvSpPr>
          <p:nvPr/>
        </p:nvSpPr>
        <p:spPr bwMode="auto">
          <a:xfrm>
            <a:off x="4588670" y="2212762"/>
            <a:ext cx="54769" cy="454522"/>
          </a:xfrm>
          <a:custGeom>
            <a:avLst/>
            <a:gdLst>
              <a:gd name="T0" fmla="*/ 2147483647 w 208"/>
              <a:gd name="T1" fmla="*/ 0 h 1536"/>
              <a:gd name="T2" fmla="*/ 2147483647 w 208"/>
              <a:gd name="T3" fmla="*/ 2147483647 h 1536"/>
              <a:gd name="T4" fmla="*/ 2147483647 w 208"/>
              <a:gd name="T5" fmla="*/ 2147483647 h 1536"/>
              <a:gd name="T6" fmla="*/ 2147483647 w 208"/>
              <a:gd name="T7" fmla="*/ 2147483647 h 1536"/>
              <a:gd name="T8" fmla="*/ 2147483647 w 208"/>
              <a:gd name="T9" fmla="*/ 2147483647 h 1536"/>
              <a:gd name="T10" fmla="*/ 2147483647 w 208"/>
              <a:gd name="T11" fmla="*/ 2147483647 h 1536"/>
              <a:gd name="T12" fmla="*/ 2147483647 w 208"/>
              <a:gd name="T13" fmla="*/ 2147483647 h 1536"/>
              <a:gd name="T14" fmla="*/ 2147483647 w 208"/>
              <a:gd name="T15" fmla="*/ 2147483647 h 1536"/>
              <a:gd name="T16" fmla="*/ 2147483647 w 208"/>
              <a:gd name="T17" fmla="*/ 2147483647 h 1536"/>
              <a:gd name="T18" fmla="*/ 2147483647 w 208"/>
              <a:gd name="T19" fmla="*/ 2147483647 h 1536"/>
              <a:gd name="T20" fmla="*/ 2147483647 w 208"/>
              <a:gd name="T21" fmla="*/ 2147483647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844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4826" name="Freeform 126"/>
          <p:cNvSpPr>
            <a:spLocks/>
          </p:cNvSpPr>
          <p:nvPr/>
        </p:nvSpPr>
        <p:spPr bwMode="auto">
          <a:xfrm>
            <a:off x="4588670" y="3285218"/>
            <a:ext cx="54769" cy="454521"/>
          </a:xfrm>
          <a:custGeom>
            <a:avLst/>
            <a:gdLst>
              <a:gd name="T0" fmla="*/ 2147483647 w 208"/>
              <a:gd name="T1" fmla="*/ 0 h 1536"/>
              <a:gd name="T2" fmla="*/ 2147483647 w 208"/>
              <a:gd name="T3" fmla="*/ 2147483647 h 1536"/>
              <a:gd name="T4" fmla="*/ 2147483647 w 208"/>
              <a:gd name="T5" fmla="*/ 2147483647 h 1536"/>
              <a:gd name="T6" fmla="*/ 2147483647 w 208"/>
              <a:gd name="T7" fmla="*/ 2147483647 h 1536"/>
              <a:gd name="T8" fmla="*/ 2147483647 w 208"/>
              <a:gd name="T9" fmla="*/ 2147483647 h 1536"/>
              <a:gd name="T10" fmla="*/ 2147483647 w 208"/>
              <a:gd name="T11" fmla="*/ 2147483647 h 1536"/>
              <a:gd name="T12" fmla="*/ 2147483647 w 208"/>
              <a:gd name="T13" fmla="*/ 2147483647 h 1536"/>
              <a:gd name="T14" fmla="*/ 2147483647 w 208"/>
              <a:gd name="T15" fmla="*/ 2147483647 h 1536"/>
              <a:gd name="T16" fmla="*/ 2147483647 w 208"/>
              <a:gd name="T17" fmla="*/ 2147483647 h 1536"/>
              <a:gd name="T18" fmla="*/ 2147483647 w 208"/>
              <a:gd name="T19" fmla="*/ 2147483647 h 1536"/>
              <a:gd name="T20" fmla="*/ 2147483647 w 208"/>
              <a:gd name="T21" fmla="*/ 2147483647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844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098319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58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794890"/>
              </p:ext>
            </p:extLst>
          </p:nvPr>
        </p:nvGraphicFramePr>
        <p:xfrm>
          <a:off x="1543049" y="1581150"/>
          <a:ext cx="3771901" cy="2057136"/>
        </p:xfrm>
        <a:graphic>
          <a:graphicData uri="http://schemas.openxmlformats.org/drawingml/2006/table">
            <a:tbl>
              <a:tblPr/>
              <a:tblGrid>
                <a:gridCol w="1936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50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71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OpenCL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Parallelism Concept</a:t>
                      </a:r>
                    </a:p>
                  </a:txBody>
                  <a:tcPr marL="68580" marR="68580" marT="25701" marB="2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CUDA Equivalent</a:t>
                      </a:r>
                    </a:p>
                  </a:txBody>
                  <a:tcPr marL="68580" marR="68580" marT="25701" marB="2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2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host</a:t>
                      </a:r>
                    </a:p>
                  </a:txBody>
                  <a:tcPr marL="68580" marR="68580" marT="25701" marB="2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host</a:t>
                      </a:r>
                    </a:p>
                  </a:txBody>
                  <a:tcPr marL="68580" marR="68580" marT="25701" marB="2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2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device</a:t>
                      </a:r>
                    </a:p>
                  </a:txBody>
                  <a:tcPr marL="68580" marR="68580" marT="25701" marB="2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device</a:t>
                      </a:r>
                    </a:p>
                  </a:txBody>
                  <a:tcPr marL="68580" marR="68580" marT="25701" marB="2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42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</a:t>
                      </a:r>
                    </a:p>
                  </a:txBody>
                  <a:tcPr marL="68580" marR="68580" marT="25701" marB="2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</a:t>
                      </a:r>
                    </a:p>
                  </a:txBody>
                  <a:tcPr marL="68580" marR="68580" marT="25701" marB="2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42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host program</a:t>
                      </a:r>
                    </a:p>
                  </a:txBody>
                  <a:tcPr marL="68580" marR="68580" marT="25701" marB="2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host program</a:t>
                      </a:r>
                    </a:p>
                  </a:txBody>
                  <a:tcPr marL="68580" marR="68580" marT="25701" marB="2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42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NDRange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(index space)</a:t>
                      </a:r>
                    </a:p>
                  </a:txBody>
                  <a:tcPr marL="68580" marR="68580" marT="25701" marB="2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grid</a:t>
                      </a:r>
                    </a:p>
                  </a:txBody>
                  <a:tcPr marL="68580" marR="68580" marT="25701" marB="2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42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 item</a:t>
                      </a:r>
                    </a:p>
                  </a:txBody>
                  <a:tcPr marL="68580" marR="68580" marT="25701" marB="2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thread</a:t>
                      </a:r>
                    </a:p>
                  </a:txBody>
                  <a:tcPr marL="68580" marR="68580" marT="25701" marB="2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42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 group</a:t>
                      </a:r>
                    </a:p>
                  </a:txBody>
                  <a:tcPr marL="68580" marR="68580" marT="25701" marB="2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</a:t>
                      </a:r>
                    </a:p>
                  </a:txBody>
                  <a:tcPr marL="68580" marR="68580" marT="25701" marB="2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 between OpenCL and CUDA data parallelism model concepts.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4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OpenCL Kernels</a:t>
            </a:r>
            <a:endParaRPr lang="en-US" dirty="0" smtClean="0"/>
          </a:p>
        </p:txBody>
      </p:sp>
      <p:sp>
        <p:nvSpPr>
          <p:cNvPr id="35843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Code that executes on target devices</a:t>
            </a:r>
          </a:p>
          <a:p>
            <a:r>
              <a:rPr lang="en-US" sz="1600" dirty="0" smtClean="0"/>
              <a:t>Kernel body is instantiated once for each work item</a:t>
            </a:r>
          </a:p>
          <a:p>
            <a:pPr lvl="1"/>
            <a:r>
              <a:rPr lang="en-US" sz="1200" dirty="0" smtClean="0"/>
              <a:t>An OpenCL work item is equivalent to a CUDA thread</a:t>
            </a:r>
          </a:p>
          <a:p>
            <a:r>
              <a:rPr lang="en-US" sz="1600" dirty="0" smtClean="0"/>
              <a:t>Each OpenCL work item gets a unique index</a:t>
            </a:r>
          </a:p>
        </p:txBody>
      </p:sp>
      <p:sp>
        <p:nvSpPr>
          <p:cNvPr id="35844" name="Rectangle 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2343150"/>
            <a:ext cx="4953000" cy="1828800"/>
          </a:xfrm>
        </p:spPr>
        <p:txBody>
          <a:bodyPr wrap="none">
            <a:noAutofit/>
          </a:bodyPr>
          <a:lstStyle/>
          <a:p>
            <a:pPr eaLnBrk="1" hangingPunct="1">
              <a:buFont typeface="Times New Roman" pitchFamily="18" charset="0"/>
              <a:buNone/>
            </a:pP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__kernel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void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float *a,</a:t>
            </a:r>
          </a:p>
          <a:p>
            <a:pPr eaLnBrk="1" hangingPunct="1">
              <a:buFont typeface="Times New Roman" pitchFamily="18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float *b,</a:t>
            </a:r>
          </a:p>
          <a:p>
            <a:pPr eaLnBrk="1" hangingPunct="1">
              <a:buFont typeface="Times New Roman" pitchFamily="18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float *result) </a:t>
            </a:r>
          </a:p>
          <a:p>
            <a:pPr eaLnBrk="1" hangingPunct="1">
              <a:buFont typeface="Times New Roman" pitchFamily="18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Times New Roman" pitchFamily="18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 =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get_global_id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eaLnBrk="1" hangingPunct="1">
              <a:buFont typeface="Times New Roman" pitchFamily="18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result[id] = a[id] + b[id];</a:t>
            </a:r>
          </a:p>
          <a:p>
            <a:pPr eaLnBrk="1" hangingPunct="1">
              <a:buFont typeface="Times New Roman" pitchFamily="18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080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of Work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OpenCL</a:t>
            </a:r>
            <a:r>
              <a:rPr lang="en-US" dirty="0" smtClean="0"/>
              <a:t> kernel is executed by an array of work items</a:t>
            </a:r>
          </a:p>
          <a:p>
            <a:pPr lvl="1"/>
            <a:r>
              <a:rPr lang="en-US" dirty="0" smtClean="0"/>
              <a:t>All work items run the same code (SPMD)</a:t>
            </a:r>
            <a:r>
              <a:rPr lang="ar-SA" dirty="0" smtClean="0"/>
              <a:t>‏</a:t>
            </a:r>
            <a:endParaRPr lang="en-US" dirty="0" smtClean="0"/>
          </a:p>
          <a:p>
            <a:pPr lvl="1"/>
            <a:r>
              <a:rPr lang="en-US" dirty="0" smtClean="0"/>
              <a:t>Each work item can call </a:t>
            </a:r>
            <a:r>
              <a:rPr lang="en-US" dirty="0" err="1" smtClean="0"/>
              <a:t>get_global_id</a:t>
            </a:r>
            <a:r>
              <a:rPr lang="en-US" dirty="0" smtClean="0"/>
              <a:t>() to get its index for computing memory addresses and make control decisions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38" name="Group 2"/>
          <p:cNvGrpSpPr>
            <a:grpSpLocks/>
          </p:cNvGrpSpPr>
          <p:nvPr/>
        </p:nvGrpSpPr>
        <p:grpSpPr bwMode="auto">
          <a:xfrm>
            <a:off x="1219200" y="2545259"/>
            <a:ext cx="1390650" cy="1001018"/>
            <a:chOff x="1147" y="2718"/>
            <a:chExt cx="868" cy="1121"/>
          </a:xfrm>
        </p:grpSpPr>
        <p:sp>
          <p:nvSpPr>
            <p:cNvPr id="39" name="Freeform 3"/>
            <p:cNvSpPr>
              <a:spLocks/>
            </p:cNvSpPr>
            <p:nvPr/>
          </p:nvSpPr>
          <p:spPr bwMode="auto">
            <a:xfrm>
              <a:off x="1147" y="2719"/>
              <a:ext cx="113" cy="1113"/>
            </a:xfrm>
            <a:custGeom>
              <a:avLst/>
              <a:gdLst>
                <a:gd name="T0" fmla="*/ 0 w 152"/>
                <a:gd name="T1" fmla="*/ 0 h 1893"/>
                <a:gd name="T2" fmla="*/ 2 w 152"/>
                <a:gd name="T3" fmla="*/ 1 h 1893"/>
                <a:gd name="T4" fmla="*/ 1 w 152"/>
                <a:gd name="T5" fmla="*/ 1 h 1893"/>
                <a:gd name="T6" fmla="*/ 1 w 152"/>
                <a:gd name="T7" fmla="*/ 1 h 1893"/>
                <a:gd name="T8" fmla="*/ 1 w 152"/>
                <a:gd name="T9" fmla="*/ 1 h 1893"/>
                <a:gd name="T10" fmla="*/ 2 w 152"/>
                <a:gd name="T11" fmla="*/ 1 h 1893"/>
                <a:gd name="T12" fmla="*/ 1 w 152"/>
                <a:gd name="T13" fmla="*/ 1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0" name="Freeform 4"/>
            <p:cNvSpPr>
              <a:spLocks/>
            </p:cNvSpPr>
            <p:nvPr/>
          </p:nvSpPr>
          <p:spPr bwMode="auto">
            <a:xfrm>
              <a:off x="1269" y="2718"/>
              <a:ext cx="113" cy="1113"/>
            </a:xfrm>
            <a:custGeom>
              <a:avLst/>
              <a:gdLst>
                <a:gd name="T0" fmla="*/ 0 w 152"/>
                <a:gd name="T1" fmla="*/ 0 h 1893"/>
                <a:gd name="T2" fmla="*/ 2 w 152"/>
                <a:gd name="T3" fmla="*/ 1 h 1893"/>
                <a:gd name="T4" fmla="*/ 1 w 152"/>
                <a:gd name="T5" fmla="*/ 1 h 1893"/>
                <a:gd name="T6" fmla="*/ 1 w 152"/>
                <a:gd name="T7" fmla="*/ 1 h 1893"/>
                <a:gd name="T8" fmla="*/ 1 w 152"/>
                <a:gd name="T9" fmla="*/ 1 h 1893"/>
                <a:gd name="T10" fmla="*/ 2 w 152"/>
                <a:gd name="T11" fmla="*/ 1 h 1893"/>
                <a:gd name="T12" fmla="*/ 1 w 152"/>
                <a:gd name="T13" fmla="*/ 1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auto">
            <a:xfrm>
              <a:off x="1371" y="2719"/>
              <a:ext cx="113" cy="1113"/>
            </a:xfrm>
            <a:custGeom>
              <a:avLst/>
              <a:gdLst>
                <a:gd name="T0" fmla="*/ 0 w 152"/>
                <a:gd name="T1" fmla="*/ 0 h 1893"/>
                <a:gd name="T2" fmla="*/ 2 w 152"/>
                <a:gd name="T3" fmla="*/ 1 h 1893"/>
                <a:gd name="T4" fmla="*/ 1 w 152"/>
                <a:gd name="T5" fmla="*/ 1 h 1893"/>
                <a:gd name="T6" fmla="*/ 1 w 152"/>
                <a:gd name="T7" fmla="*/ 1 h 1893"/>
                <a:gd name="T8" fmla="*/ 1 w 152"/>
                <a:gd name="T9" fmla="*/ 1 h 1893"/>
                <a:gd name="T10" fmla="*/ 2 w 152"/>
                <a:gd name="T11" fmla="*/ 1 h 1893"/>
                <a:gd name="T12" fmla="*/ 1 w 152"/>
                <a:gd name="T13" fmla="*/ 1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>
              <a:off x="1485" y="2722"/>
              <a:ext cx="113" cy="1113"/>
            </a:xfrm>
            <a:custGeom>
              <a:avLst/>
              <a:gdLst>
                <a:gd name="T0" fmla="*/ 0 w 152"/>
                <a:gd name="T1" fmla="*/ 0 h 1893"/>
                <a:gd name="T2" fmla="*/ 2 w 152"/>
                <a:gd name="T3" fmla="*/ 1 h 1893"/>
                <a:gd name="T4" fmla="*/ 1 w 152"/>
                <a:gd name="T5" fmla="*/ 1 h 1893"/>
                <a:gd name="T6" fmla="*/ 1 w 152"/>
                <a:gd name="T7" fmla="*/ 1 h 1893"/>
                <a:gd name="T8" fmla="*/ 1 w 152"/>
                <a:gd name="T9" fmla="*/ 1 h 1893"/>
                <a:gd name="T10" fmla="*/ 2 w 152"/>
                <a:gd name="T11" fmla="*/ 1 h 1893"/>
                <a:gd name="T12" fmla="*/ 1 w 152"/>
                <a:gd name="T13" fmla="*/ 1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1902" y="2718"/>
              <a:ext cx="113" cy="1113"/>
            </a:xfrm>
            <a:custGeom>
              <a:avLst/>
              <a:gdLst>
                <a:gd name="T0" fmla="*/ 0 w 152"/>
                <a:gd name="T1" fmla="*/ 0 h 1893"/>
                <a:gd name="T2" fmla="*/ 2 w 152"/>
                <a:gd name="T3" fmla="*/ 1 h 1893"/>
                <a:gd name="T4" fmla="*/ 1 w 152"/>
                <a:gd name="T5" fmla="*/ 1 h 1893"/>
                <a:gd name="T6" fmla="*/ 1 w 152"/>
                <a:gd name="T7" fmla="*/ 1 h 1893"/>
                <a:gd name="T8" fmla="*/ 1 w 152"/>
                <a:gd name="T9" fmla="*/ 1 h 1893"/>
                <a:gd name="T10" fmla="*/ 2 w 152"/>
                <a:gd name="T11" fmla="*/ 1 h 1893"/>
                <a:gd name="T12" fmla="*/ 1 w 152"/>
                <a:gd name="T13" fmla="*/ 1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>
              <a:off x="1574" y="2726"/>
              <a:ext cx="113" cy="1113"/>
            </a:xfrm>
            <a:custGeom>
              <a:avLst/>
              <a:gdLst>
                <a:gd name="T0" fmla="*/ 0 w 152"/>
                <a:gd name="T1" fmla="*/ 0 h 1893"/>
                <a:gd name="T2" fmla="*/ 2 w 152"/>
                <a:gd name="T3" fmla="*/ 1 h 1893"/>
                <a:gd name="T4" fmla="*/ 1 w 152"/>
                <a:gd name="T5" fmla="*/ 1 h 1893"/>
                <a:gd name="T6" fmla="*/ 1 w 152"/>
                <a:gd name="T7" fmla="*/ 1 h 1893"/>
                <a:gd name="T8" fmla="*/ 1 w 152"/>
                <a:gd name="T9" fmla="*/ 1 h 1893"/>
                <a:gd name="T10" fmla="*/ 2 w 152"/>
                <a:gd name="T11" fmla="*/ 1 h 1893"/>
                <a:gd name="T12" fmla="*/ 1 w 152"/>
                <a:gd name="T13" fmla="*/ 1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1685" y="2727"/>
              <a:ext cx="113" cy="1113"/>
            </a:xfrm>
            <a:custGeom>
              <a:avLst/>
              <a:gdLst>
                <a:gd name="T0" fmla="*/ 0 w 152"/>
                <a:gd name="T1" fmla="*/ 0 h 1893"/>
                <a:gd name="T2" fmla="*/ 2 w 152"/>
                <a:gd name="T3" fmla="*/ 1 h 1893"/>
                <a:gd name="T4" fmla="*/ 1 w 152"/>
                <a:gd name="T5" fmla="*/ 1 h 1893"/>
                <a:gd name="T6" fmla="*/ 1 w 152"/>
                <a:gd name="T7" fmla="*/ 1 h 1893"/>
                <a:gd name="T8" fmla="*/ 1 w 152"/>
                <a:gd name="T9" fmla="*/ 1 h 1893"/>
                <a:gd name="T10" fmla="*/ 2 w 152"/>
                <a:gd name="T11" fmla="*/ 1 h 1893"/>
                <a:gd name="T12" fmla="*/ 1 w 152"/>
                <a:gd name="T13" fmla="*/ 1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1799" y="2718"/>
              <a:ext cx="113" cy="1113"/>
            </a:xfrm>
            <a:custGeom>
              <a:avLst/>
              <a:gdLst>
                <a:gd name="T0" fmla="*/ 0 w 152"/>
                <a:gd name="T1" fmla="*/ 0 h 1893"/>
                <a:gd name="T2" fmla="*/ 2 w 152"/>
                <a:gd name="T3" fmla="*/ 1 h 1893"/>
                <a:gd name="T4" fmla="*/ 1 w 152"/>
                <a:gd name="T5" fmla="*/ 1 h 1893"/>
                <a:gd name="T6" fmla="*/ 1 w 152"/>
                <a:gd name="T7" fmla="*/ 1 h 1893"/>
                <a:gd name="T8" fmla="*/ 1 w 152"/>
                <a:gd name="T9" fmla="*/ 1 h 1893"/>
                <a:gd name="T10" fmla="*/ 2 w 152"/>
                <a:gd name="T11" fmla="*/ 1 h 1893"/>
                <a:gd name="T12" fmla="*/ 1 w 152"/>
                <a:gd name="T13" fmla="*/ 1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925116" y="2800648"/>
            <a:ext cx="1741884" cy="486384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67500" tIns="35100" rIns="67500" bIns="351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Courier New" pitchFamily="49" charset="0"/>
              <a:buNone/>
            </a:pPr>
            <a:r>
              <a:rPr lang="en-US" sz="675" b="1" dirty="0">
                <a:solidFill>
                  <a:srgbClr val="FFFFFF"/>
                </a:solidFill>
                <a:latin typeface="Courier New" pitchFamily="49" charset="0"/>
              </a:rPr>
              <a:t>…</a:t>
            </a:r>
          </a:p>
          <a:p>
            <a:pPr eaLnBrk="1" hangingPunct="1">
              <a:buClr>
                <a:srgbClr val="FFFFFF"/>
              </a:buClr>
              <a:buFont typeface="Courier New" pitchFamily="49" charset="0"/>
              <a:buNone/>
            </a:pPr>
            <a:r>
              <a:rPr lang="en-US" sz="675" b="1" dirty="0" err="1">
                <a:solidFill>
                  <a:srgbClr val="FFFFFF"/>
                </a:solidFill>
                <a:latin typeface="Courier New" pitchFamily="49" charset="0"/>
              </a:rPr>
              <a:t>int</a:t>
            </a:r>
            <a:r>
              <a:rPr lang="en-US" sz="675" b="1" dirty="0">
                <a:solidFill>
                  <a:srgbClr val="FFFFFF"/>
                </a:solidFill>
                <a:latin typeface="Courier New" pitchFamily="49" charset="0"/>
              </a:rPr>
              <a:t> id = </a:t>
            </a:r>
            <a:r>
              <a:rPr lang="en-US" sz="675" b="1" dirty="0" err="1">
                <a:solidFill>
                  <a:srgbClr val="FFFFFF"/>
                </a:solidFill>
                <a:latin typeface="Courier New" pitchFamily="49" charset="0"/>
              </a:rPr>
              <a:t>get_global_id</a:t>
            </a:r>
            <a:r>
              <a:rPr lang="en-US" sz="675" b="1" dirty="0">
                <a:solidFill>
                  <a:srgbClr val="FFFFFF"/>
                </a:solidFill>
                <a:latin typeface="Courier New" pitchFamily="49" charset="0"/>
              </a:rPr>
              <a:t>(0);</a:t>
            </a:r>
          </a:p>
          <a:p>
            <a:pPr eaLnBrk="1" hangingPunct="1">
              <a:buClr>
                <a:srgbClr val="FFFFFF"/>
              </a:buClr>
              <a:buFont typeface="Courier New" pitchFamily="49" charset="0"/>
              <a:buNone/>
            </a:pPr>
            <a:r>
              <a:rPr lang="en-US" sz="675" b="1" dirty="0">
                <a:solidFill>
                  <a:srgbClr val="FFFFFF"/>
                </a:solidFill>
                <a:latin typeface="Courier New" pitchFamily="49" charset="0"/>
              </a:rPr>
              <a:t>result[id] = a[id] + b [id];</a:t>
            </a:r>
          </a:p>
          <a:p>
            <a:pPr eaLnBrk="1" hangingPunct="1">
              <a:buClr>
                <a:srgbClr val="FFFFFF"/>
              </a:buClr>
              <a:buFont typeface="Courier New" pitchFamily="49" charset="0"/>
              <a:buNone/>
            </a:pPr>
            <a:r>
              <a:rPr lang="en-US" sz="675" b="1" dirty="0">
                <a:solidFill>
                  <a:srgbClr val="FFFFFF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152400" y="2389882"/>
            <a:ext cx="914400" cy="20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/>
          <a:p>
            <a:pP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US" sz="900" b="1">
                <a:solidFill>
                  <a:srgbClr val="000000"/>
                </a:solidFill>
                <a:latin typeface="Courier New" pitchFamily="49" charset="0"/>
              </a:rPr>
              <a:t>work items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1238251" y="2175570"/>
            <a:ext cx="916981" cy="23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sz="1050">
                <a:solidFill>
                  <a:srgbClr val="000000"/>
                </a:solidFill>
                <a:latin typeface="Arial" pitchFamily="34" charset="0"/>
              </a:rPr>
              <a:t>work group 0</a:t>
            </a:r>
          </a:p>
        </p:txBody>
      </p:sp>
      <p:sp>
        <p:nvSpPr>
          <p:cNvPr id="50" name="Text Box 14"/>
          <p:cNvSpPr txBox="1">
            <a:spLocks noChangeArrowheads="1"/>
          </p:cNvSpPr>
          <p:nvPr/>
        </p:nvSpPr>
        <p:spPr bwMode="auto">
          <a:xfrm>
            <a:off x="4495800" y="2904232"/>
            <a:ext cx="405623" cy="39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sz="2100" b="1">
                <a:solidFill>
                  <a:srgbClr val="000000"/>
                </a:solidFill>
                <a:latin typeface="Arial" pitchFamily="34" charset="0"/>
              </a:rPr>
              <a:t>…</a:t>
            </a:r>
          </a:p>
        </p:txBody>
      </p:sp>
      <p:sp>
        <p:nvSpPr>
          <p:cNvPr id="52" name="Freeform 17"/>
          <p:cNvSpPr>
            <a:spLocks/>
          </p:cNvSpPr>
          <p:nvPr/>
        </p:nvSpPr>
        <p:spPr bwMode="auto">
          <a:xfrm>
            <a:off x="2950370" y="2538115"/>
            <a:ext cx="208631" cy="994767"/>
          </a:xfrm>
          <a:custGeom>
            <a:avLst/>
            <a:gdLst>
              <a:gd name="T0" fmla="*/ 0 w 152"/>
              <a:gd name="T1" fmla="*/ 0 h 1893"/>
              <a:gd name="T2" fmla="*/ 2 w 152"/>
              <a:gd name="T3" fmla="*/ 1 h 1893"/>
              <a:gd name="T4" fmla="*/ 1 w 152"/>
              <a:gd name="T5" fmla="*/ 1 h 1893"/>
              <a:gd name="T6" fmla="*/ 1 w 152"/>
              <a:gd name="T7" fmla="*/ 1 h 1893"/>
              <a:gd name="T8" fmla="*/ 1 w 152"/>
              <a:gd name="T9" fmla="*/ 1 h 1893"/>
              <a:gd name="T10" fmla="*/ 2 w 152"/>
              <a:gd name="T11" fmla="*/ 1 h 1893"/>
              <a:gd name="T12" fmla="*/ 1 w 152"/>
              <a:gd name="T13" fmla="*/ 1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3" name="Freeform 18"/>
          <p:cNvSpPr>
            <a:spLocks/>
          </p:cNvSpPr>
          <p:nvPr/>
        </p:nvSpPr>
        <p:spPr bwMode="auto">
          <a:xfrm>
            <a:off x="3175618" y="2537222"/>
            <a:ext cx="208631" cy="993874"/>
          </a:xfrm>
          <a:custGeom>
            <a:avLst/>
            <a:gdLst>
              <a:gd name="T0" fmla="*/ 0 w 152"/>
              <a:gd name="T1" fmla="*/ 0 h 1893"/>
              <a:gd name="T2" fmla="*/ 2 w 152"/>
              <a:gd name="T3" fmla="*/ 1 h 1893"/>
              <a:gd name="T4" fmla="*/ 1 w 152"/>
              <a:gd name="T5" fmla="*/ 1 h 1893"/>
              <a:gd name="T6" fmla="*/ 1 w 152"/>
              <a:gd name="T7" fmla="*/ 1 h 1893"/>
              <a:gd name="T8" fmla="*/ 1 w 152"/>
              <a:gd name="T9" fmla="*/ 1 h 1893"/>
              <a:gd name="T10" fmla="*/ 2 w 152"/>
              <a:gd name="T11" fmla="*/ 1 h 1893"/>
              <a:gd name="T12" fmla="*/ 1 w 152"/>
              <a:gd name="T13" fmla="*/ 1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4" name="Freeform 19"/>
          <p:cNvSpPr>
            <a:spLocks/>
          </p:cNvSpPr>
          <p:nvPr/>
        </p:nvSpPr>
        <p:spPr bwMode="auto">
          <a:xfrm>
            <a:off x="3363939" y="2538115"/>
            <a:ext cx="208631" cy="993874"/>
          </a:xfrm>
          <a:custGeom>
            <a:avLst/>
            <a:gdLst>
              <a:gd name="T0" fmla="*/ 0 w 152"/>
              <a:gd name="T1" fmla="*/ 0 h 1893"/>
              <a:gd name="T2" fmla="*/ 2 w 152"/>
              <a:gd name="T3" fmla="*/ 1 h 1893"/>
              <a:gd name="T4" fmla="*/ 1 w 152"/>
              <a:gd name="T5" fmla="*/ 1 h 1893"/>
              <a:gd name="T6" fmla="*/ 1 w 152"/>
              <a:gd name="T7" fmla="*/ 1 h 1893"/>
              <a:gd name="T8" fmla="*/ 1 w 152"/>
              <a:gd name="T9" fmla="*/ 1 h 1893"/>
              <a:gd name="T10" fmla="*/ 2 w 152"/>
              <a:gd name="T11" fmla="*/ 1 h 1893"/>
              <a:gd name="T12" fmla="*/ 1 w 152"/>
              <a:gd name="T13" fmla="*/ 1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5" name="Freeform 20"/>
          <p:cNvSpPr>
            <a:spLocks/>
          </p:cNvSpPr>
          <p:nvPr/>
        </p:nvSpPr>
        <p:spPr bwMode="auto">
          <a:xfrm>
            <a:off x="3574417" y="2540794"/>
            <a:ext cx="208631" cy="994767"/>
          </a:xfrm>
          <a:custGeom>
            <a:avLst/>
            <a:gdLst>
              <a:gd name="T0" fmla="*/ 0 w 152"/>
              <a:gd name="T1" fmla="*/ 0 h 1893"/>
              <a:gd name="T2" fmla="*/ 2 w 152"/>
              <a:gd name="T3" fmla="*/ 1 h 1893"/>
              <a:gd name="T4" fmla="*/ 1 w 152"/>
              <a:gd name="T5" fmla="*/ 1 h 1893"/>
              <a:gd name="T6" fmla="*/ 1 w 152"/>
              <a:gd name="T7" fmla="*/ 1 h 1893"/>
              <a:gd name="T8" fmla="*/ 1 w 152"/>
              <a:gd name="T9" fmla="*/ 1 h 1893"/>
              <a:gd name="T10" fmla="*/ 2 w 152"/>
              <a:gd name="T11" fmla="*/ 1 h 1893"/>
              <a:gd name="T12" fmla="*/ 1 w 152"/>
              <a:gd name="T13" fmla="*/ 1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6" name="Freeform 21"/>
          <p:cNvSpPr>
            <a:spLocks/>
          </p:cNvSpPr>
          <p:nvPr/>
        </p:nvSpPr>
        <p:spPr bwMode="auto">
          <a:xfrm>
            <a:off x="4346166" y="2537222"/>
            <a:ext cx="208631" cy="994767"/>
          </a:xfrm>
          <a:custGeom>
            <a:avLst/>
            <a:gdLst>
              <a:gd name="T0" fmla="*/ 0 w 152"/>
              <a:gd name="T1" fmla="*/ 0 h 1893"/>
              <a:gd name="T2" fmla="*/ 2 w 152"/>
              <a:gd name="T3" fmla="*/ 1 h 1893"/>
              <a:gd name="T4" fmla="*/ 1 w 152"/>
              <a:gd name="T5" fmla="*/ 1 h 1893"/>
              <a:gd name="T6" fmla="*/ 1 w 152"/>
              <a:gd name="T7" fmla="*/ 1 h 1893"/>
              <a:gd name="T8" fmla="*/ 1 w 152"/>
              <a:gd name="T9" fmla="*/ 1 h 1893"/>
              <a:gd name="T10" fmla="*/ 2 w 152"/>
              <a:gd name="T11" fmla="*/ 1 h 1893"/>
              <a:gd name="T12" fmla="*/ 1 w 152"/>
              <a:gd name="T13" fmla="*/ 1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7" name="Freeform 22"/>
          <p:cNvSpPr>
            <a:spLocks/>
          </p:cNvSpPr>
          <p:nvPr/>
        </p:nvSpPr>
        <p:spPr bwMode="auto">
          <a:xfrm>
            <a:off x="3740583" y="2544366"/>
            <a:ext cx="208631" cy="993874"/>
          </a:xfrm>
          <a:custGeom>
            <a:avLst/>
            <a:gdLst>
              <a:gd name="T0" fmla="*/ 0 w 152"/>
              <a:gd name="T1" fmla="*/ 0 h 1893"/>
              <a:gd name="T2" fmla="*/ 2 w 152"/>
              <a:gd name="T3" fmla="*/ 1 h 1893"/>
              <a:gd name="T4" fmla="*/ 1 w 152"/>
              <a:gd name="T5" fmla="*/ 1 h 1893"/>
              <a:gd name="T6" fmla="*/ 1 w 152"/>
              <a:gd name="T7" fmla="*/ 1 h 1893"/>
              <a:gd name="T8" fmla="*/ 1 w 152"/>
              <a:gd name="T9" fmla="*/ 1 h 1893"/>
              <a:gd name="T10" fmla="*/ 2 w 152"/>
              <a:gd name="T11" fmla="*/ 1 h 1893"/>
              <a:gd name="T12" fmla="*/ 1 w 152"/>
              <a:gd name="T13" fmla="*/ 1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8" name="Freeform 23"/>
          <p:cNvSpPr>
            <a:spLocks/>
          </p:cNvSpPr>
          <p:nvPr/>
        </p:nvSpPr>
        <p:spPr bwMode="auto">
          <a:xfrm>
            <a:off x="3943675" y="2545259"/>
            <a:ext cx="208631" cy="993874"/>
          </a:xfrm>
          <a:custGeom>
            <a:avLst/>
            <a:gdLst>
              <a:gd name="T0" fmla="*/ 0 w 152"/>
              <a:gd name="T1" fmla="*/ 0 h 1893"/>
              <a:gd name="T2" fmla="*/ 2 w 152"/>
              <a:gd name="T3" fmla="*/ 1 h 1893"/>
              <a:gd name="T4" fmla="*/ 1 w 152"/>
              <a:gd name="T5" fmla="*/ 1 h 1893"/>
              <a:gd name="T6" fmla="*/ 1 w 152"/>
              <a:gd name="T7" fmla="*/ 1 h 1893"/>
              <a:gd name="T8" fmla="*/ 1 w 152"/>
              <a:gd name="T9" fmla="*/ 1 h 1893"/>
              <a:gd name="T10" fmla="*/ 2 w 152"/>
              <a:gd name="T11" fmla="*/ 1 h 1893"/>
              <a:gd name="T12" fmla="*/ 1 w 152"/>
              <a:gd name="T13" fmla="*/ 1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9" name="Freeform 24"/>
          <p:cNvSpPr>
            <a:spLocks/>
          </p:cNvSpPr>
          <p:nvPr/>
        </p:nvSpPr>
        <p:spPr bwMode="auto">
          <a:xfrm>
            <a:off x="4154152" y="2537222"/>
            <a:ext cx="208631" cy="994767"/>
          </a:xfrm>
          <a:custGeom>
            <a:avLst/>
            <a:gdLst>
              <a:gd name="T0" fmla="*/ 0 w 152"/>
              <a:gd name="T1" fmla="*/ 0 h 1893"/>
              <a:gd name="T2" fmla="*/ 2 w 152"/>
              <a:gd name="T3" fmla="*/ 1 h 1893"/>
              <a:gd name="T4" fmla="*/ 1 w 152"/>
              <a:gd name="T5" fmla="*/ 1 h 1893"/>
              <a:gd name="T6" fmla="*/ 1 w 152"/>
              <a:gd name="T7" fmla="*/ 1 h 1893"/>
              <a:gd name="T8" fmla="*/ 1 w 152"/>
              <a:gd name="T9" fmla="*/ 1 h 1893"/>
              <a:gd name="T10" fmla="*/ 2 w 152"/>
              <a:gd name="T11" fmla="*/ 1 h 1893"/>
              <a:gd name="T12" fmla="*/ 1 w 152"/>
              <a:gd name="T13" fmla="*/ 1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2895601" y="2818507"/>
            <a:ext cx="1626394" cy="486384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67500" tIns="35100" rIns="67500" bIns="351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Courier New" pitchFamily="49" charset="0"/>
              <a:buNone/>
            </a:pPr>
            <a:r>
              <a:rPr lang="en-US" sz="675" b="1">
                <a:solidFill>
                  <a:srgbClr val="FFFFFF"/>
                </a:solidFill>
                <a:latin typeface="Courier New" pitchFamily="49" charset="0"/>
              </a:rPr>
              <a:t>…</a:t>
            </a:r>
          </a:p>
          <a:p>
            <a:pPr eaLnBrk="1" hangingPunct="1">
              <a:buClr>
                <a:srgbClr val="FFFFFF"/>
              </a:buClr>
              <a:buFont typeface="Courier New" pitchFamily="49" charset="0"/>
              <a:buNone/>
            </a:pPr>
            <a:r>
              <a:rPr lang="en-US" sz="675" b="1">
                <a:solidFill>
                  <a:srgbClr val="FFFFFF"/>
                </a:solidFill>
                <a:latin typeface="Courier New" pitchFamily="49" charset="0"/>
              </a:rPr>
              <a:t>int id = get_global_id(0);</a:t>
            </a:r>
          </a:p>
          <a:p>
            <a:pPr eaLnBrk="1" hangingPunct="1">
              <a:buClr>
                <a:srgbClr val="FFFFFF"/>
              </a:buClr>
              <a:buFont typeface="Courier New" pitchFamily="49" charset="0"/>
              <a:buNone/>
            </a:pPr>
            <a:r>
              <a:rPr lang="en-US" sz="675" b="1">
                <a:solidFill>
                  <a:srgbClr val="FFFFFF"/>
                </a:solidFill>
                <a:latin typeface="Courier New" pitchFamily="49" charset="0"/>
              </a:rPr>
              <a:t>result[id] = a[id] + b [id];</a:t>
            </a:r>
          </a:p>
          <a:p>
            <a:pPr eaLnBrk="1" hangingPunct="1">
              <a:buClr>
                <a:srgbClr val="FFFFFF"/>
              </a:buClr>
              <a:buFont typeface="Courier New" pitchFamily="49" charset="0"/>
              <a:buNone/>
            </a:pPr>
            <a:r>
              <a:rPr lang="en-US" sz="675" b="1">
                <a:solidFill>
                  <a:srgbClr val="FFFFFF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61" name="Text Box 26"/>
          <p:cNvSpPr txBox="1">
            <a:spLocks noChangeArrowheads="1"/>
          </p:cNvSpPr>
          <p:nvPr/>
        </p:nvSpPr>
        <p:spPr bwMode="auto">
          <a:xfrm>
            <a:off x="3067051" y="2175570"/>
            <a:ext cx="916981" cy="23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sz="1050">
                <a:solidFill>
                  <a:srgbClr val="000000"/>
                </a:solidFill>
                <a:latin typeface="Arial" pitchFamily="34" charset="0"/>
              </a:rPr>
              <a:t>work group 1</a:t>
            </a:r>
          </a:p>
        </p:txBody>
      </p:sp>
      <p:grpSp>
        <p:nvGrpSpPr>
          <p:cNvPr id="62" name="Group 28"/>
          <p:cNvGrpSpPr>
            <a:grpSpLocks/>
          </p:cNvGrpSpPr>
          <p:nvPr/>
        </p:nvGrpSpPr>
        <p:grpSpPr bwMode="auto">
          <a:xfrm>
            <a:off x="5010150" y="2561332"/>
            <a:ext cx="1600200" cy="1001018"/>
            <a:chOff x="4265" y="2710"/>
            <a:chExt cx="868" cy="1121"/>
          </a:xfrm>
          <a:solidFill>
            <a:schemeClr val="bg1"/>
          </a:solidFill>
        </p:grpSpPr>
        <p:sp>
          <p:nvSpPr>
            <p:cNvPr id="63" name="Freeform 29"/>
            <p:cNvSpPr>
              <a:spLocks/>
            </p:cNvSpPr>
            <p:nvPr/>
          </p:nvSpPr>
          <p:spPr bwMode="auto">
            <a:xfrm>
              <a:off x="4265" y="2711"/>
              <a:ext cx="113" cy="1114"/>
            </a:xfrm>
            <a:custGeom>
              <a:avLst/>
              <a:gdLst>
                <a:gd name="T0" fmla="*/ 0 w 152"/>
                <a:gd name="T1" fmla="*/ 0 h 1893"/>
                <a:gd name="T2" fmla="*/ 7 w 152"/>
                <a:gd name="T3" fmla="*/ 2 h 1893"/>
                <a:gd name="T4" fmla="*/ 1 w 152"/>
                <a:gd name="T5" fmla="*/ 4 h 1893"/>
                <a:gd name="T6" fmla="*/ 6 w 152"/>
                <a:gd name="T7" fmla="*/ 5 h 1893"/>
                <a:gd name="T8" fmla="*/ 1 w 152"/>
                <a:gd name="T9" fmla="*/ 7 h 1893"/>
                <a:gd name="T10" fmla="*/ 7 w 152"/>
                <a:gd name="T11" fmla="*/ 9 h 1893"/>
                <a:gd name="T12" fmla="*/ 4 w 152"/>
                <a:gd name="T13" fmla="*/ 9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4" name="Freeform 30"/>
            <p:cNvSpPr>
              <a:spLocks/>
            </p:cNvSpPr>
            <p:nvPr/>
          </p:nvSpPr>
          <p:spPr bwMode="auto">
            <a:xfrm>
              <a:off x="4387" y="2710"/>
              <a:ext cx="113" cy="1113"/>
            </a:xfrm>
            <a:custGeom>
              <a:avLst/>
              <a:gdLst>
                <a:gd name="T0" fmla="*/ 0 w 152"/>
                <a:gd name="T1" fmla="*/ 0 h 1893"/>
                <a:gd name="T2" fmla="*/ 7 w 152"/>
                <a:gd name="T3" fmla="*/ 2 h 1893"/>
                <a:gd name="T4" fmla="*/ 1 w 152"/>
                <a:gd name="T5" fmla="*/ 4 h 1893"/>
                <a:gd name="T6" fmla="*/ 6 w 152"/>
                <a:gd name="T7" fmla="*/ 5 h 1893"/>
                <a:gd name="T8" fmla="*/ 1 w 152"/>
                <a:gd name="T9" fmla="*/ 7 h 1893"/>
                <a:gd name="T10" fmla="*/ 7 w 152"/>
                <a:gd name="T11" fmla="*/ 9 h 1893"/>
                <a:gd name="T12" fmla="*/ 4 w 152"/>
                <a:gd name="T13" fmla="*/ 9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5" name="Freeform 31"/>
            <p:cNvSpPr>
              <a:spLocks/>
            </p:cNvSpPr>
            <p:nvPr/>
          </p:nvSpPr>
          <p:spPr bwMode="auto">
            <a:xfrm>
              <a:off x="4489" y="2711"/>
              <a:ext cx="113" cy="1113"/>
            </a:xfrm>
            <a:custGeom>
              <a:avLst/>
              <a:gdLst>
                <a:gd name="T0" fmla="*/ 0 w 152"/>
                <a:gd name="T1" fmla="*/ 0 h 1893"/>
                <a:gd name="T2" fmla="*/ 7 w 152"/>
                <a:gd name="T3" fmla="*/ 2 h 1893"/>
                <a:gd name="T4" fmla="*/ 1 w 152"/>
                <a:gd name="T5" fmla="*/ 4 h 1893"/>
                <a:gd name="T6" fmla="*/ 6 w 152"/>
                <a:gd name="T7" fmla="*/ 5 h 1893"/>
                <a:gd name="T8" fmla="*/ 1 w 152"/>
                <a:gd name="T9" fmla="*/ 7 h 1893"/>
                <a:gd name="T10" fmla="*/ 7 w 152"/>
                <a:gd name="T11" fmla="*/ 9 h 1893"/>
                <a:gd name="T12" fmla="*/ 4 w 152"/>
                <a:gd name="T13" fmla="*/ 9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" name="Freeform 32"/>
            <p:cNvSpPr>
              <a:spLocks/>
            </p:cNvSpPr>
            <p:nvPr/>
          </p:nvSpPr>
          <p:spPr bwMode="auto">
            <a:xfrm>
              <a:off x="4603" y="2714"/>
              <a:ext cx="113" cy="1114"/>
            </a:xfrm>
            <a:custGeom>
              <a:avLst/>
              <a:gdLst>
                <a:gd name="T0" fmla="*/ 0 w 152"/>
                <a:gd name="T1" fmla="*/ 0 h 1893"/>
                <a:gd name="T2" fmla="*/ 7 w 152"/>
                <a:gd name="T3" fmla="*/ 2 h 1893"/>
                <a:gd name="T4" fmla="*/ 1 w 152"/>
                <a:gd name="T5" fmla="*/ 4 h 1893"/>
                <a:gd name="T6" fmla="*/ 6 w 152"/>
                <a:gd name="T7" fmla="*/ 5 h 1893"/>
                <a:gd name="T8" fmla="*/ 1 w 152"/>
                <a:gd name="T9" fmla="*/ 7 h 1893"/>
                <a:gd name="T10" fmla="*/ 7 w 152"/>
                <a:gd name="T11" fmla="*/ 9 h 1893"/>
                <a:gd name="T12" fmla="*/ 4 w 152"/>
                <a:gd name="T13" fmla="*/ 9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" name="Freeform 33"/>
            <p:cNvSpPr>
              <a:spLocks/>
            </p:cNvSpPr>
            <p:nvPr/>
          </p:nvSpPr>
          <p:spPr bwMode="auto">
            <a:xfrm>
              <a:off x="5021" y="2710"/>
              <a:ext cx="113" cy="1114"/>
            </a:xfrm>
            <a:custGeom>
              <a:avLst/>
              <a:gdLst>
                <a:gd name="T0" fmla="*/ 0 w 152"/>
                <a:gd name="T1" fmla="*/ 0 h 1893"/>
                <a:gd name="T2" fmla="*/ 7 w 152"/>
                <a:gd name="T3" fmla="*/ 2 h 1893"/>
                <a:gd name="T4" fmla="*/ 1 w 152"/>
                <a:gd name="T5" fmla="*/ 4 h 1893"/>
                <a:gd name="T6" fmla="*/ 6 w 152"/>
                <a:gd name="T7" fmla="*/ 5 h 1893"/>
                <a:gd name="T8" fmla="*/ 1 w 152"/>
                <a:gd name="T9" fmla="*/ 7 h 1893"/>
                <a:gd name="T10" fmla="*/ 7 w 152"/>
                <a:gd name="T11" fmla="*/ 9 h 1893"/>
                <a:gd name="T12" fmla="*/ 4 w 152"/>
                <a:gd name="T13" fmla="*/ 9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8" name="Freeform 34"/>
            <p:cNvSpPr>
              <a:spLocks/>
            </p:cNvSpPr>
            <p:nvPr/>
          </p:nvSpPr>
          <p:spPr bwMode="auto">
            <a:xfrm>
              <a:off x="4693" y="2718"/>
              <a:ext cx="113" cy="1113"/>
            </a:xfrm>
            <a:custGeom>
              <a:avLst/>
              <a:gdLst>
                <a:gd name="T0" fmla="*/ 0 w 152"/>
                <a:gd name="T1" fmla="*/ 0 h 1893"/>
                <a:gd name="T2" fmla="*/ 7 w 152"/>
                <a:gd name="T3" fmla="*/ 2 h 1893"/>
                <a:gd name="T4" fmla="*/ 1 w 152"/>
                <a:gd name="T5" fmla="*/ 4 h 1893"/>
                <a:gd name="T6" fmla="*/ 6 w 152"/>
                <a:gd name="T7" fmla="*/ 5 h 1893"/>
                <a:gd name="T8" fmla="*/ 1 w 152"/>
                <a:gd name="T9" fmla="*/ 7 h 1893"/>
                <a:gd name="T10" fmla="*/ 7 w 152"/>
                <a:gd name="T11" fmla="*/ 9 h 1893"/>
                <a:gd name="T12" fmla="*/ 4 w 152"/>
                <a:gd name="T13" fmla="*/ 9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9" name="Freeform 35"/>
            <p:cNvSpPr>
              <a:spLocks/>
            </p:cNvSpPr>
            <p:nvPr/>
          </p:nvSpPr>
          <p:spPr bwMode="auto">
            <a:xfrm>
              <a:off x="4803" y="2719"/>
              <a:ext cx="113" cy="1113"/>
            </a:xfrm>
            <a:custGeom>
              <a:avLst/>
              <a:gdLst>
                <a:gd name="T0" fmla="*/ 0 w 152"/>
                <a:gd name="T1" fmla="*/ 0 h 1893"/>
                <a:gd name="T2" fmla="*/ 7 w 152"/>
                <a:gd name="T3" fmla="*/ 2 h 1893"/>
                <a:gd name="T4" fmla="*/ 1 w 152"/>
                <a:gd name="T5" fmla="*/ 4 h 1893"/>
                <a:gd name="T6" fmla="*/ 6 w 152"/>
                <a:gd name="T7" fmla="*/ 5 h 1893"/>
                <a:gd name="T8" fmla="*/ 1 w 152"/>
                <a:gd name="T9" fmla="*/ 7 h 1893"/>
                <a:gd name="T10" fmla="*/ 7 w 152"/>
                <a:gd name="T11" fmla="*/ 9 h 1893"/>
                <a:gd name="T12" fmla="*/ 4 w 152"/>
                <a:gd name="T13" fmla="*/ 9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" name="Freeform 36"/>
            <p:cNvSpPr>
              <a:spLocks/>
            </p:cNvSpPr>
            <p:nvPr/>
          </p:nvSpPr>
          <p:spPr bwMode="auto">
            <a:xfrm>
              <a:off x="4917" y="2710"/>
              <a:ext cx="113" cy="1114"/>
            </a:xfrm>
            <a:custGeom>
              <a:avLst/>
              <a:gdLst>
                <a:gd name="T0" fmla="*/ 0 w 152"/>
                <a:gd name="T1" fmla="*/ 0 h 1893"/>
                <a:gd name="T2" fmla="*/ 7 w 152"/>
                <a:gd name="T3" fmla="*/ 2 h 1893"/>
                <a:gd name="T4" fmla="*/ 1 w 152"/>
                <a:gd name="T5" fmla="*/ 4 h 1893"/>
                <a:gd name="T6" fmla="*/ 6 w 152"/>
                <a:gd name="T7" fmla="*/ 5 h 1893"/>
                <a:gd name="T8" fmla="*/ 1 w 152"/>
                <a:gd name="T9" fmla="*/ 7 h 1893"/>
                <a:gd name="T10" fmla="*/ 7 w 152"/>
                <a:gd name="T11" fmla="*/ 9 h 1893"/>
                <a:gd name="T12" fmla="*/ 4 w 152"/>
                <a:gd name="T13" fmla="*/ 9 h 18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893"/>
                <a:gd name="T23" fmla="*/ 152 w 152"/>
                <a:gd name="T24" fmla="*/ 1893 h 18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893">
                  <a:moveTo>
                    <a:pt x="0" y="0"/>
                  </a:moveTo>
                  <a:cubicBezTo>
                    <a:pt x="72" y="119"/>
                    <a:pt x="144" y="238"/>
                    <a:pt x="148" y="357"/>
                  </a:cubicBezTo>
                  <a:cubicBezTo>
                    <a:pt x="152" y="476"/>
                    <a:pt x="27" y="585"/>
                    <a:pt x="22" y="713"/>
                  </a:cubicBezTo>
                  <a:cubicBezTo>
                    <a:pt x="17" y="841"/>
                    <a:pt x="122" y="1003"/>
                    <a:pt x="120" y="1125"/>
                  </a:cubicBezTo>
                  <a:cubicBezTo>
                    <a:pt x="118" y="1247"/>
                    <a:pt x="10" y="1349"/>
                    <a:pt x="11" y="1448"/>
                  </a:cubicBezTo>
                  <a:cubicBezTo>
                    <a:pt x="12" y="1547"/>
                    <a:pt x="116" y="1643"/>
                    <a:pt x="126" y="1717"/>
                  </a:cubicBezTo>
                  <a:cubicBezTo>
                    <a:pt x="136" y="1791"/>
                    <a:pt x="81" y="1864"/>
                    <a:pt x="71" y="1893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71" name="Text Box 37"/>
          <p:cNvSpPr txBox="1">
            <a:spLocks noChangeArrowheads="1"/>
          </p:cNvSpPr>
          <p:nvPr/>
        </p:nvSpPr>
        <p:spPr bwMode="auto">
          <a:xfrm>
            <a:off x="4895850" y="2816721"/>
            <a:ext cx="1657350" cy="486384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67500" tIns="35100" rIns="67500" bIns="351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Courier New" pitchFamily="49" charset="0"/>
              <a:buNone/>
            </a:pPr>
            <a:r>
              <a:rPr lang="en-US" sz="675" b="1" dirty="0">
                <a:solidFill>
                  <a:srgbClr val="FFFFFF"/>
                </a:solidFill>
                <a:latin typeface="Courier New" pitchFamily="49" charset="0"/>
              </a:rPr>
              <a:t>…</a:t>
            </a:r>
          </a:p>
          <a:p>
            <a:pPr eaLnBrk="1" hangingPunct="1">
              <a:buClr>
                <a:srgbClr val="FFFFFF"/>
              </a:buClr>
              <a:buFont typeface="Courier New" pitchFamily="49" charset="0"/>
              <a:buNone/>
            </a:pPr>
            <a:r>
              <a:rPr lang="en-US" sz="675" b="1" dirty="0" err="1">
                <a:solidFill>
                  <a:srgbClr val="FFFFFF"/>
                </a:solidFill>
                <a:latin typeface="Courier New" pitchFamily="49" charset="0"/>
              </a:rPr>
              <a:t>int</a:t>
            </a:r>
            <a:r>
              <a:rPr lang="en-US" sz="675" b="1" dirty="0">
                <a:solidFill>
                  <a:srgbClr val="FFFFFF"/>
                </a:solidFill>
                <a:latin typeface="Courier New" pitchFamily="49" charset="0"/>
              </a:rPr>
              <a:t> id = </a:t>
            </a:r>
            <a:r>
              <a:rPr lang="en-US" sz="675" b="1" dirty="0" err="1">
                <a:solidFill>
                  <a:srgbClr val="FFFFFF"/>
                </a:solidFill>
                <a:latin typeface="Courier New" pitchFamily="49" charset="0"/>
              </a:rPr>
              <a:t>get_global_id</a:t>
            </a:r>
            <a:r>
              <a:rPr lang="en-US" sz="675" b="1" dirty="0">
                <a:solidFill>
                  <a:srgbClr val="FFFFFF"/>
                </a:solidFill>
                <a:latin typeface="Courier New" pitchFamily="49" charset="0"/>
              </a:rPr>
              <a:t>(0);</a:t>
            </a:r>
          </a:p>
          <a:p>
            <a:pPr eaLnBrk="1" hangingPunct="1">
              <a:buClr>
                <a:srgbClr val="FFFFFF"/>
              </a:buClr>
              <a:buFont typeface="Courier New" pitchFamily="49" charset="0"/>
              <a:buNone/>
            </a:pPr>
            <a:r>
              <a:rPr lang="en-US" sz="675" b="1" dirty="0">
                <a:solidFill>
                  <a:srgbClr val="FFFFFF"/>
                </a:solidFill>
                <a:latin typeface="Courier New" pitchFamily="49" charset="0"/>
              </a:rPr>
              <a:t>result[id] = a[id] + b [id];</a:t>
            </a:r>
          </a:p>
          <a:p>
            <a:pPr eaLnBrk="1" hangingPunct="1">
              <a:buClr>
                <a:srgbClr val="FFFFFF"/>
              </a:buClr>
              <a:buFont typeface="Courier New" pitchFamily="49" charset="0"/>
              <a:buNone/>
            </a:pPr>
            <a:r>
              <a:rPr lang="en-US" sz="675" b="1" dirty="0">
                <a:solidFill>
                  <a:srgbClr val="FFFFFF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72" name="Text Box 38"/>
          <p:cNvSpPr txBox="1">
            <a:spLocks noChangeArrowheads="1"/>
          </p:cNvSpPr>
          <p:nvPr/>
        </p:nvSpPr>
        <p:spPr bwMode="auto">
          <a:xfrm>
            <a:off x="5067301" y="2175570"/>
            <a:ext cx="916981" cy="23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sz="1050">
                <a:solidFill>
                  <a:srgbClr val="000000"/>
                </a:solidFill>
                <a:latin typeface="Arial" pitchFamily="34" charset="0"/>
              </a:rPr>
              <a:t>work group 7</a:t>
            </a:r>
          </a:p>
        </p:txBody>
      </p:sp>
      <p:grpSp>
        <p:nvGrpSpPr>
          <p:cNvPr id="73" name="Group 42"/>
          <p:cNvGrpSpPr>
            <a:grpSpLocks/>
          </p:cNvGrpSpPr>
          <p:nvPr/>
        </p:nvGrpSpPr>
        <p:grpSpPr bwMode="auto">
          <a:xfrm>
            <a:off x="1009650" y="2389882"/>
            <a:ext cx="1600200" cy="128588"/>
            <a:chOff x="1033" y="2544"/>
            <a:chExt cx="982" cy="133"/>
          </a:xfrm>
        </p:grpSpPr>
        <p:sp>
          <p:nvSpPr>
            <p:cNvPr id="74" name="Rectangle 43"/>
            <p:cNvSpPr>
              <a:spLocks noChangeArrowheads="1"/>
            </p:cNvSpPr>
            <p:nvPr/>
          </p:nvSpPr>
          <p:spPr bwMode="auto">
            <a:xfrm>
              <a:off x="1893" y="2544"/>
              <a:ext cx="12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150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600">
                  <a:solidFill>
                    <a:srgbClr val="000000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75" name="Rectangle 44"/>
            <p:cNvSpPr>
              <a:spLocks noChangeArrowheads="1"/>
            </p:cNvSpPr>
            <p:nvPr/>
          </p:nvSpPr>
          <p:spPr bwMode="auto">
            <a:xfrm>
              <a:off x="1771" y="2544"/>
              <a:ext cx="1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150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600">
                  <a:solidFill>
                    <a:srgbClr val="000000"/>
                  </a:solidFill>
                  <a:latin typeface="Arial" pitchFamily="34" charset="0"/>
                </a:rPr>
                <a:t>6</a:t>
              </a:r>
            </a:p>
          </p:txBody>
        </p:sp>
        <p:sp>
          <p:nvSpPr>
            <p:cNvPr id="76" name="Rectangle 45"/>
            <p:cNvSpPr>
              <a:spLocks noChangeArrowheads="1"/>
            </p:cNvSpPr>
            <p:nvPr/>
          </p:nvSpPr>
          <p:spPr bwMode="auto">
            <a:xfrm>
              <a:off x="1648" y="2544"/>
              <a:ext cx="12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150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600">
                  <a:solidFill>
                    <a:srgbClr val="000000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77" name="Rectangle 46"/>
            <p:cNvSpPr>
              <a:spLocks noChangeArrowheads="1"/>
            </p:cNvSpPr>
            <p:nvPr/>
          </p:nvSpPr>
          <p:spPr bwMode="auto">
            <a:xfrm>
              <a:off x="1525" y="2544"/>
              <a:ext cx="12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150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600">
                  <a:solidFill>
                    <a:srgbClr val="000000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78" name="Rectangle 47"/>
            <p:cNvSpPr>
              <a:spLocks noChangeArrowheads="1"/>
            </p:cNvSpPr>
            <p:nvPr/>
          </p:nvSpPr>
          <p:spPr bwMode="auto">
            <a:xfrm>
              <a:off x="1401" y="2544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150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600">
                  <a:solidFill>
                    <a:srgbClr val="000000"/>
                  </a:solidFill>
                  <a:latin typeface="Arial" pitchFamily="34" charset="0"/>
                </a:rPr>
                <a:t>3</a:t>
              </a:r>
            </a:p>
          </p:txBody>
        </p:sp>
        <p:sp>
          <p:nvSpPr>
            <p:cNvPr id="79" name="Rectangle 48"/>
            <p:cNvSpPr>
              <a:spLocks noChangeArrowheads="1"/>
            </p:cNvSpPr>
            <p:nvPr/>
          </p:nvSpPr>
          <p:spPr bwMode="auto">
            <a:xfrm>
              <a:off x="1279" y="2544"/>
              <a:ext cx="1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150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600">
                  <a:solidFill>
                    <a:srgbClr val="0000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80" name="Rectangle 49"/>
            <p:cNvSpPr>
              <a:spLocks noChangeArrowheads="1"/>
            </p:cNvSpPr>
            <p:nvPr/>
          </p:nvSpPr>
          <p:spPr bwMode="auto">
            <a:xfrm>
              <a:off x="1156" y="2544"/>
              <a:ext cx="12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150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600">
                  <a:solidFill>
                    <a:srgbClr val="0000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81" name="Rectangle 50"/>
            <p:cNvSpPr>
              <a:spLocks noChangeArrowheads="1"/>
            </p:cNvSpPr>
            <p:nvPr/>
          </p:nvSpPr>
          <p:spPr bwMode="auto">
            <a:xfrm>
              <a:off x="1033" y="2544"/>
              <a:ext cx="12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150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600">
                  <a:solidFill>
                    <a:srgbClr val="0000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82" name="Line 51"/>
            <p:cNvSpPr>
              <a:spLocks noChangeShapeType="1"/>
            </p:cNvSpPr>
            <p:nvPr/>
          </p:nvSpPr>
          <p:spPr bwMode="auto">
            <a:xfrm>
              <a:off x="1033" y="2544"/>
              <a:ext cx="983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" name="Line 52"/>
            <p:cNvSpPr>
              <a:spLocks noChangeShapeType="1"/>
            </p:cNvSpPr>
            <p:nvPr/>
          </p:nvSpPr>
          <p:spPr bwMode="auto">
            <a:xfrm>
              <a:off x="1033" y="2678"/>
              <a:ext cx="983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4" name="Line 53"/>
            <p:cNvSpPr>
              <a:spLocks noChangeShapeType="1"/>
            </p:cNvSpPr>
            <p:nvPr/>
          </p:nvSpPr>
          <p:spPr bwMode="auto">
            <a:xfrm>
              <a:off x="1033" y="2544"/>
              <a:ext cx="1" cy="13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5" name="Line 54"/>
            <p:cNvSpPr>
              <a:spLocks noChangeShapeType="1"/>
            </p:cNvSpPr>
            <p:nvPr/>
          </p:nvSpPr>
          <p:spPr bwMode="auto">
            <a:xfrm>
              <a:off x="1156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" name="Line 55"/>
            <p:cNvSpPr>
              <a:spLocks noChangeShapeType="1"/>
            </p:cNvSpPr>
            <p:nvPr/>
          </p:nvSpPr>
          <p:spPr bwMode="auto">
            <a:xfrm>
              <a:off x="1279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7" name="Line 56"/>
            <p:cNvSpPr>
              <a:spLocks noChangeShapeType="1"/>
            </p:cNvSpPr>
            <p:nvPr/>
          </p:nvSpPr>
          <p:spPr bwMode="auto">
            <a:xfrm>
              <a:off x="1401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" name="Line 57"/>
            <p:cNvSpPr>
              <a:spLocks noChangeShapeType="1"/>
            </p:cNvSpPr>
            <p:nvPr/>
          </p:nvSpPr>
          <p:spPr bwMode="auto">
            <a:xfrm>
              <a:off x="1525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9" name="Line 58"/>
            <p:cNvSpPr>
              <a:spLocks noChangeShapeType="1"/>
            </p:cNvSpPr>
            <p:nvPr/>
          </p:nvSpPr>
          <p:spPr bwMode="auto">
            <a:xfrm>
              <a:off x="1648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0" name="Line 59"/>
            <p:cNvSpPr>
              <a:spLocks noChangeShapeType="1"/>
            </p:cNvSpPr>
            <p:nvPr/>
          </p:nvSpPr>
          <p:spPr bwMode="auto">
            <a:xfrm>
              <a:off x="1771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1" name="Line 60"/>
            <p:cNvSpPr>
              <a:spLocks noChangeShapeType="1"/>
            </p:cNvSpPr>
            <p:nvPr/>
          </p:nvSpPr>
          <p:spPr bwMode="auto">
            <a:xfrm>
              <a:off x="1893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2" name="Line 61"/>
            <p:cNvSpPr>
              <a:spLocks noChangeShapeType="1"/>
            </p:cNvSpPr>
            <p:nvPr/>
          </p:nvSpPr>
          <p:spPr bwMode="auto">
            <a:xfrm>
              <a:off x="2016" y="2544"/>
              <a:ext cx="1" cy="13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93" name="Group 62"/>
          <p:cNvGrpSpPr>
            <a:grpSpLocks/>
          </p:cNvGrpSpPr>
          <p:nvPr/>
        </p:nvGrpSpPr>
        <p:grpSpPr bwMode="auto">
          <a:xfrm>
            <a:off x="2772966" y="2389882"/>
            <a:ext cx="1779984" cy="128588"/>
            <a:chOff x="2393" y="2544"/>
            <a:chExt cx="982" cy="133"/>
          </a:xfrm>
        </p:grpSpPr>
        <p:sp>
          <p:nvSpPr>
            <p:cNvPr id="94" name="Rectangle 63"/>
            <p:cNvSpPr>
              <a:spLocks noChangeArrowheads="1"/>
            </p:cNvSpPr>
            <p:nvPr/>
          </p:nvSpPr>
          <p:spPr bwMode="auto">
            <a:xfrm>
              <a:off x="3253" y="2544"/>
              <a:ext cx="12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150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600">
                  <a:solidFill>
                    <a:srgbClr val="000000"/>
                  </a:solidFill>
                  <a:latin typeface="Arial" pitchFamily="34" charset="0"/>
                </a:rPr>
                <a:t>15</a:t>
              </a:r>
            </a:p>
          </p:txBody>
        </p:sp>
        <p:sp>
          <p:nvSpPr>
            <p:cNvPr id="95" name="Rectangle 64"/>
            <p:cNvSpPr>
              <a:spLocks noChangeArrowheads="1"/>
            </p:cNvSpPr>
            <p:nvPr/>
          </p:nvSpPr>
          <p:spPr bwMode="auto">
            <a:xfrm>
              <a:off x="3131" y="2544"/>
              <a:ext cx="1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150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600">
                  <a:solidFill>
                    <a:srgbClr val="000000"/>
                  </a:solidFill>
                  <a:latin typeface="Arial" pitchFamily="34" charset="0"/>
                </a:rPr>
                <a:t>14</a:t>
              </a:r>
            </a:p>
          </p:txBody>
        </p:sp>
        <p:sp>
          <p:nvSpPr>
            <p:cNvPr id="96" name="Rectangle 65"/>
            <p:cNvSpPr>
              <a:spLocks noChangeArrowheads="1"/>
            </p:cNvSpPr>
            <p:nvPr/>
          </p:nvSpPr>
          <p:spPr bwMode="auto">
            <a:xfrm>
              <a:off x="3008" y="2544"/>
              <a:ext cx="12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150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600">
                  <a:solidFill>
                    <a:srgbClr val="000000"/>
                  </a:solidFill>
                  <a:latin typeface="Arial" pitchFamily="34" charset="0"/>
                </a:rPr>
                <a:t>13</a:t>
              </a:r>
            </a:p>
          </p:txBody>
        </p:sp>
        <p:sp>
          <p:nvSpPr>
            <p:cNvPr id="97" name="Rectangle 66"/>
            <p:cNvSpPr>
              <a:spLocks noChangeArrowheads="1"/>
            </p:cNvSpPr>
            <p:nvPr/>
          </p:nvSpPr>
          <p:spPr bwMode="auto">
            <a:xfrm>
              <a:off x="2885" y="2544"/>
              <a:ext cx="12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150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600">
                  <a:solidFill>
                    <a:srgbClr val="000000"/>
                  </a:solidFill>
                  <a:latin typeface="Arial" pitchFamily="34" charset="0"/>
                </a:rPr>
                <a:t>12</a:t>
              </a:r>
            </a:p>
          </p:txBody>
        </p:sp>
        <p:sp>
          <p:nvSpPr>
            <p:cNvPr id="98" name="Rectangle 67"/>
            <p:cNvSpPr>
              <a:spLocks noChangeArrowheads="1"/>
            </p:cNvSpPr>
            <p:nvPr/>
          </p:nvSpPr>
          <p:spPr bwMode="auto">
            <a:xfrm>
              <a:off x="2761" y="2544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150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600">
                  <a:solidFill>
                    <a:srgbClr val="000000"/>
                  </a:solidFill>
                  <a:latin typeface="Arial" pitchFamily="34" charset="0"/>
                </a:rPr>
                <a:t>11</a:t>
              </a:r>
            </a:p>
          </p:txBody>
        </p:sp>
        <p:sp>
          <p:nvSpPr>
            <p:cNvPr id="99" name="Rectangle 68"/>
            <p:cNvSpPr>
              <a:spLocks noChangeArrowheads="1"/>
            </p:cNvSpPr>
            <p:nvPr/>
          </p:nvSpPr>
          <p:spPr bwMode="auto">
            <a:xfrm>
              <a:off x="2639" y="2544"/>
              <a:ext cx="1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150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600">
                  <a:solidFill>
                    <a:srgbClr val="000000"/>
                  </a:solidFill>
                  <a:latin typeface="Arial" pitchFamily="34" charset="0"/>
                </a:rPr>
                <a:t>10</a:t>
              </a:r>
            </a:p>
          </p:txBody>
        </p:sp>
        <p:sp>
          <p:nvSpPr>
            <p:cNvPr id="100" name="Rectangle 69"/>
            <p:cNvSpPr>
              <a:spLocks noChangeArrowheads="1"/>
            </p:cNvSpPr>
            <p:nvPr/>
          </p:nvSpPr>
          <p:spPr bwMode="auto">
            <a:xfrm>
              <a:off x="2516" y="2544"/>
              <a:ext cx="12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150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600">
                  <a:solidFill>
                    <a:srgbClr val="000000"/>
                  </a:solidFill>
                  <a:latin typeface="Arial" pitchFamily="34" charset="0"/>
                </a:rPr>
                <a:t>9</a:t>
              </a:r>
            </a:p>
          </p:txBody>
        </p:sp>
        <p:sp>
          <p:nvSpPr>
            <p:cNvPr id="101" name="Rectangle 70"/>
            <p:cNvSpPr>
              <a:spLocks noChangeArrowheads="1"/>
            </p:cNvSpPr>
            <p:nvPr/>
          </p:nvSpPr>
          <p:spPr bwMode="auto">
            <a:xfrm>
              <a:off x="2393" y="2544"/>
              <a:ext cx="12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150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600">
                  <a:solidFill>
                    <a:srgbClr val="000000"/>
                  </a:solidFill>
                  <a:latin typeface="Arial" pitchFamily="34" charset="0"/>
                </a:rPr>
                <a:t>8</a:t>
              </a:r>
            </a:p>
          </p:txBody>
        </p:sp>
        <p:sp>
          <p:nvSpPr>
            <p:cNvPr id="102" name="Line 71"/>
            <p:cNvSpPr>
              <a:spLocks noChangeShapeType="1"/>
            </p:cNvSpPr>
            <p:nvPr/>
          </p:nvSpPr>
          <p:spPr bwMode="auto">
            <a:xfrm>
              <a:off x="2393" y="2544"/>
              <a:ext cx="983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" name="Line 72"/>
            <p:cNvSpPr>
              <a:spLocks noChangeShapeType="1"/>
            </p:cNvSpPr>
            <p:nvPr/>
          </p:nvSpPr>
          <p:spPr bwMode="auto">
            <a:xfrm>
              <a:off x="2393" y="2678"/>
              <a:ext cx="983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4" name="Line 73"/>
            <p:cNvSpPr>
              <a:spLocks noChangeShapeType="1"/>
            </p:cNvSpPr>
            <p:nvPr/>
          </p:nvSpPr>
          <p:spPr bwMode="auto">
            <a:xfrm>
              <a:off x="2393" y="2544"/>
              <a:ext cx="1" cy="13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" name="Line 74"/>
            <p:cNvSpPr>
              <a:spLocks noChangeShapeType="1"/>
            </p:cNvSpPr>
            <p:nvPr/>
          </p:nvSpPr>
          <p:spPr bwMode="auto">
            <a:xfrm>
              <a:off x="2516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6" name="Line 75"/>
            <p:cNvSpPr>
              <a:spLocks noChangeShapeType="1"/>
            </p:cNvSpPr>
            <p:nvPr/>
          </p:nvSpPr>
          <p:spPr bwMode="auto">
            <a:xfrm>
              <a:off x="2639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" name="Line 76"/>
            <p:cNvSpPr>
              <a:spLocks noChangeShapeType="1"/>
            </p:cNvSpPr>
            <p:nvPr/>
          </p:nvSpPr>
          <p:spPr bwMode="auto">
            <a:xfrm>
              <a:off x="2761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8" name="Line 77"/>
            <p:cNvSpPr>
              <a:spLocks noChangeShapeType="1"/>
            </p:cNvSpPr>
            <p:nvPr/>
          </p:nvSpPr>
          <p:spPr bwMode="auto">
            <a:xfrm>
              <a:off x="2885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9" name="Line 78"/>
            <p:cNvSpPr>
              <a:spLocks noChangeShapeType="1"/>
            </p:cNvSpPr>
            <p:nvPr/>
          </p:nvSpPr>
          <p:spPr bwMode="auto">
            <a:xfrm>
              <a:off x="3008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0" name="Line 79"/>
            <p:cNvSpPr>
              <a:spLocks noChangeShapeType="1"/>
            </p:cNvSpPr>
            <p:nvPr/>
          </p:nvSpPr>
          <p:spPr bwMode="auto">
            <a:xfrm>
              <a:off x="3131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1" name="Line 80"/>
            <p:cNvSpPr>
              <a:spLocks noChangeShapeType="1"/>
            </p:cNvSpPr>
            <p:nvPr/>
          </p:nvSpPr>
          <p:spPr bwMode="auto">
            <a:xfrm>
              <a:off x="3253" y="2544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" name="Line 81"/>
            <p:cNvSpPr>
              <a:spLocks noChangeShapeType="1"/>
            </p:cNvSpPr>
            <p:nvPr/>
          </p:nvSpPr>
          <p:spPr bwMode="auto">
            <a:xfrm>
              <a:off x="3376" y="2544"/>
              <a:ext cx="1" cy="13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113" name="Group 82"/>
          <p:cNvGrpSpPr>
            <a:grpSpLocks/>
          </p:cNvGrpSpPr>
          <p:nvPr/>
        </p:nvGrpSpPr>
        <p:grpSpPr bwMode="auto">
          <a:xfrm>
            <a:off x="4838701" y="2389883"/>
            <a:ext cx="1832372" cy="130373"/>
            <a:chOff x="4116" y="2514"/>
            <a:chExt cx="984" cy="166"/>
          </a:xfrm>
        </p:grpSpPr>
        <p:sp>
          <p:nvSpPr>
            <p:cNvPr id="114" name="Rectangle 83"/>
            <p:cNvSpPr>
              <a:spLocks noChangeArrowheads="1"/>
            </p:cNvSpPr>
            <p:nvPr/>
          </p:nvSpPr>
          <p:spPr bwMode="auto">
            <a:xfrm>
              <a:off x="4976" y="2545"/>
              <a:ext cx="12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150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600">
                  <a:solidFill>
                    <a:srgbClr val="000000"/>
                  </a:solidFill>
                  <a:latin typeface="Arial" pitchFamily="34" charset="0"/>
                </a:rPr>
                <a:t>63</a:t>
              </a:r>
            </a:p>
          </p:txBody>
        </p:sp>
        <p:sp>
          <p:nvSpPr>
            <p:cNvPr id="115" name="Rectangle 84"/>
            <p:cNvSpPr>
              <a:spLocks noChangeArrowheads="1"/>
            </p:cNvSpPr>
            <p:nvPr/>
          </p:nvSpPr>
          <p:spPr bwMode="auto">
            <a:xfrm>
              <a:off x="4854" y="2545"/>
              <a:ext cx="1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150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600">
                  <a:solidFill>
                    <a:srgbClr val="000000"/>
                  </a:solidFill>
                  <a:latin typeface="Arial" pitchFamily="34" charset="0"/>
                </a:rPr>
                <a:t>62</a:t>
              </a:r>
            </a:p>
          </p:txBody>
        </p:sp>
        <p:sp>
          <p:nvSpPr>
            <p:cNvPr id="116" name="Rectangle 85"/>
            <p:cNvSpPr>
              <a:spLocks noChangeArrowheads="1"/>
            </p:cNvSpPr>
            <p:nvPr/>
          </p:nvSpPr>
          <p:spPr bwMode="auto">
            <a:xfrm>
              <a:off x="4731" y="2545"/>
              <a:ext cx="12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150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600">
                  <a:solidFill>
                    <a:srgbClr val="000000"/>
                  </a:solidFill>
                  <a:latin typeface="Arial" pitchFamily="34" charset="0"/>
                </a:rPr>
                <a:t>61</a:t>
              </a:r>
            </a:p>
          </p:txBody>
        </p:sp>
        <p:sp>
          <p:nvSpPr>
            <p:cNvPr id="117" name="Rectangle 86"/>
            <p:cNvSpPr>
              <a:spLocks noChangeArrowheads="1"/>
            </p:cNvSpPr>
            <p:nvPr/>
          </p:nvSpPr>
          <p:spPr bwMode="auto">
            <a:xfrm>
              <a:off x="4608" y="2545"/>
              <a:ext cx="12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150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600">
                  <a:solidFill>
                    <a:srgbClr val="000000"/>
                  </a:solidFill>
                  <a:latin typeface="Arial" pitchFamily="34" charset="0"/>
                </a:rPr>
                <a:t>60</a:t>
              </a:r>
            </a:p>
          </p:txBody>
        </p:sp>
        <p:sp>
          <p:nvSpPr>
            <p:cNvPr id="118" name="Rectangle 87"/>
            <p:cNvSpPr>
              <a:spLocks noChangeArrowheads="1"/>
            </p:cNvSpPr>
            <p:nvPr/>
          </p:nvSpPr>
          <p:spPr bwMode="auto">
            <a:xfrm>
              <a:off x="4484" y="2545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150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600">
                  <a:solidFill>
                    <a:srgbClr val="000000"/>
                  </a:solidFill>
                  <a:latin typeface="Arial" pitchFamily="34" charset="0"/>
                </a:rPr>
                <a:t>59</a:t>
              </a:r>
            </a:p>
          </p:txBody>
        </p:sp>
        <p:sp>
          <p:nvSpPr>
            <p:cNvPr id="119" name="Rectangle 88"/>
            <p:cNvSpPr>
              <a:spLocks noChangeArrowheads="1"/>
            </p:cNvSpPr>
            <p:nvPr/>
          </p:nvSpPr>
          <p:spPr bwMode="auto">
            <a:xfrm>
              <a:off x="4362" y="2545"/>
              <a:ext cx="1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150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600">
                  <a:solidFill>
                    <a:srgbClr val="000000"/>
                  </a:solidFill>
                  <a:latin typeface="Arial" pitchFamily="34" charset="0"/>
                </a:rPr>
                <a:t>58</a:t>
              </a:r>
            </a:p>
          </p:txBody>
        </p:sp>
        <p:sp>
          <p:nvSpPr>
            <p:cNvPr id="120" name="Rectangle 89"/>
            <p:cNvSpPr>
              <a:spLocks noChangeArrowheads="1"/>
            </p:cNvSpPr>
            <p:nvPr/>
          </p:nvSpPr>
          <p:spPr bwMode="auto">
            <a:xfrm>
              <a:off x="4239" y="2545"/>
              <a:ext cx="12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150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600">
                  <a:solidFill>
                    <a:srgbClr val="000000"/>
                  </a:solidFill>
                  <a:latin typeface="Arial" pitchFamily="34" charset="0"/>
                </a:rPr>
                <a:t>57</a:t>
              </a:r>
            </a:p>
          </p:txBody>
        </p:sp>
        <p:sp>
          <p:nvSpPr>
            <p:cNvPr id="121" name="Rectangle 90"/>
            <p:cNvSpPr>
              <a:spLocks noChangeArrowheads="1"/>
            </p:cNvSpPr>
            <p:nvPr/>
          </p:nvSpPr>
          <p:spPr bwMode="auto">
            <a:xfrm>
              <a:off x="4116" y="2545"/>
              <a:ext cx="12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/>
            <a:lstStyle/>
            <a:p>
              <a:pPr>
                <a:spcBef>
                  <a:spcPts val="150"/>
                </a:spcBef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sz="600">
                  <a:solidFill>
                    <a:srgbClr val="000000"/>
                  </a:solidFill>
                  <a:latin typeface="Arial" pitchFamily="34" charset="0"/>
                </a:rPr>
                <a:t>56</a:t>
              </a:r>
            </a:p>
          </p:txBody>
        </p:sp>
        <p:sp>
          <p:nvSpPr>
            <p:cNvPr id="122" name="Line 91"/>
            <p:cNvSpPr>
              <a:spLocks noChangeShapeType="1"/>
            </p:cNvSpPr>
            <p:nvPr/>
          </p:nvSpPr>
          <p:spPr bwMode="auto">
            <a:xfrm flipV="1">
              <a:off x="4116" y="2514"/>
              <a:ext cx="982" cy="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3" name="Line 92"/>
            <p:cNvSpPr>
              <a:spLocks noChangeShapeType="1"/>
            </p:cNvSpPr>
            <p:nvPr/>
          </p:nvSpPr>
          <p:spPr bwMode="auto">
            <a:xfrm>
              <a:off x="4116" y="2679"/>
              <a:ext cx="983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4" name="Line 93"/>
            <p:cNvSpPr>
              <a:spLocks noChangeShapeType="1"/>
            </p:cNvSpPr>
            <p:nvPr/>
          </p:nvSpPr>
          <p:spPr bwMode="auto">
            <a:xfrm>
              <a:off x="4116" y="2545"/>
              <a:ext cx="1" cy="13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5" name="Line 94"/>
            <p:cNvSpPr>
              <a:spLocks noChangeShapeType="1"/>
            </p:cNvSpPr>
            <p:nvPr/>
          </p:nvSpPr>
          <p:spPr bwMode="auto">
            <a:xfrm>
              <a:off x="4239" y="2545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6" name="Line 95"/>
            <p:cNvSpPr>
              <a:spLocks noChangeShapeType="1"/>
            </p:cNvSpPr>
            <p:nvPr/>
          </p:nvSpPr>
          <p:spPr bwMode="auto">
            <a:xfrm>
              <a:off x="4362" y="2545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7" name="Line 96"/>
            <p:cNvSpPr>
              <a:spLocks noChangeShapeType="1"/>
            </p:cNvSpPr>
            <p:nvPr/>
          </p:nvSpPr>
          <p:spPr bwMode="auto">
            <a:xfrm>
              <a:off x="4484" y="2545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8" name="Line 97"/>
            <p:cNvSpPr>
              <a:spLocks noChangeShapeType="1"/>
            </p:cNvSpPr>
            <p:nvPr/>
          </p:nvSpPr>
          <p:spPr bwMode="auto">
            <a:xfrm>
              <a:off x="4608" y="2545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9" name="Line 98"/>
            <p:cNvSpPr>
              <a:spLocks noChangeShapeType="1"/>
            </p:cNvSpPr>
            <p:nvPr/>
          </p:nvSpPr>
          <p:spPr bwMode="auto">
            <a:xfrm>
              <a:off x="4731" y="2545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0" name="Line 99"/>
            <p:cNvSpPr>
              <a:spLocks noChangeShapeType="1"/>
            </p:cNvSpPr>
            <p:nvPr/>
          </p:nvSpPr>
          <p:spPr bwMode="auto">
            <a:xfrm>
              <a:off x="4854" y="2545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1" name="Line 100"/>
            <p:cNvSpPr>
              <a:spLocks noChangeShapeType="1"/>
            </p:cNvSpPr>
            <p:nvPr/>
          </p:nvSpPr>
          <p:spPr bwMode="auto">
            <a:xfrm>
              <a:off x="4976" y="2545"/>
              <a:ext cx="1" cy="13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32" name="Line 101"/>
            <p:cNvSpPr>
              <a:spLocks noChangeShapeType="1"/>
            </p:cNvSpPr>
            <p:nvPr/>
          </p:nvSpPr>
          <p:spPr bwMode="auto">
            <a:xfrm>
              <a:off x="5099" y="2545"/>
              <a:ext cx="1" cy="13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52576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Groups: Scalable Cooperation</a:t>
            </a:r>
            <a:endParaRPr lang="en-US" dirty="0" smtClean="0"/>
          </a:p>
        </p:txBody>
      </p:sp>
      <p:sp>
        <p:nvSpPr>
          <p:cNvPr id="23564" name="Rectangle 4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Divide monolithic work item array into work groups</a:t>
            </a:r>
          </a:p>
          <a:p>
            <a:pPr lvl="1"/>
            <a:r>
              <a:rPr lang="en-US" sz="1200" dirty="0" smtClean="0"/>
              <a:t>Work items within a work group cooperate via </a:t>
            </a:r>
            <a:r>
              <a:rPr lang="en-US" sz="1200" dirty="0" smtClean="0">
                <a:solidFill>
                  <a:srgbClr val="92D050"/>
                </a:solidFill>
              </a:rPr>
              <a:t>shared memory and barrier synchronization</a:t>
            </a:r>
          </a:p>
          <a:p>
            <a:pPr lvl="1"/>
            <a:r>
              <a:rPr lang="en-US" sz="1200" dirty="0" smtClean="0"/>
              <a:t>Work items in different work groups cannot cooperate</a:t>
            </a:r>
          </a:p>
          <a:p>
            <a:r>
              <a:rPr lang="en-US" sz="1600" dirty="0" err="1" smtClean="0"/>
              <a:t>OpenCL</a:t>
            </a:r>
            <a:r>
              <a:rPr lang="en-US" sz="1600" dirty="0" smtClean="0"/>
              <a:t> counter part of CUDA Thread Blocks</a:t>
            </a:r>
          </a:p>
        </p:txBody>
      </p:sp>
    </p:spTree>
    <p:extLst>
      <p:ext uri="{BB962C8B-B14F-4D97-AF65-F5344CB8AC3E}">
        <p14:creationId xmlns:p14="http://schemas.microsoft.com/office/powerpoint/2010/main" val="2690867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Title &amp; Bullet ">
  <a:themeElements>
    <a:clrScheme name="NVIDIA + University of Illinois 2015 Template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FA6300"/>
      </a:accent2>
      <a:accent3>
        <a:srgbClr val="007A43"/>
      </a:accent3>
      <a:accent4>
        <a:srgbClr val="2F426B"/>
      </a:accent4>
      <a:accent5>
        <a:srgbClr val="990366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-8-1-convolution-2015" id="{607ADF4E-4A54-4E1B-9B26-78CDD6CE8D21}" vid="{CFEF926C-2786-4CBB-BC45-0BD2794A6D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956f548-e1c6-4bad-9b00-9434a603b471" xsi:nil="true"/>
    <Order0 xmlns="1956f548-e1c6-4bad-9b00-9434a603b471">21.21</Order0>
    <Test_x0020_Field xmlns="1956f548-e1c6-4bad-9b00-9434a603b471">Slides</Test_x0020_Field>
    <Chapter xmlns="1956f548-e1c6-4bad-9b00-9434a603b471" xsi:nil="true"/>
    <Kit_x0020_Version xmlns="1956f548-e1c6-4bad-9b00-9434a603b471">Eval Kit</Kit_x0020_Version>
    <Quizzes xmlns="1956f548-e1c6-4bad-9b00-9434a603b471">N/A</Quizzes>
    <Labs xmlns="1956f548-e1c6-4bad-9b00-9434a603b471">N/A</Labs>
    <Lectures xmlns="1956f548-e1c6-4bad-9b00-9434a603b471">N/A</Lecture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0370999F4D641B163DEC6FC797108" ma:contentTypeVersion="17" ma:contentTypeDescription="Create a new document." ma:contentTypeScope="" ma:versionID="7939aa0d029907ca2f60185f7fcbb4b3">
  <xsd:schema xmlns:xsd="http://www.w3.org/2001/XMLSchema" xmlns:xs="http://www.w3.org/2001/XMLSchema" xmlns:p="http://schemas.microsoft.com/office/2006/metadata/properties" xmlns:ns2="1956f548-e1c6-4bad-9b00-9434a603b471" targetNamespace="http://schemas.microsoft.com/office/2006/metadata/properties" ma:root="true" ma:fieldsID="f3011372e976e3b5ec1f02bb487973b2" ns2:_="">
    <xsd:import namespace="1956f548-e1c6-4bad-9b00-9434a603b471"/>
    <xsd:element name="properties">
      <xsd:complexType>
        <xsd:sequence>
          <xsd:element name="documentManagement">
            <xsd:complexType>
              <xsd:all>
                <xsd:element ref="ns2:Test_x0020_Field" minOccurs="0"/>
                <xsd:element ref="ns2:Order0" minOccurs="0"/>
                <xsd:element ref="ns2:Description0" minOccurs="0"/>
                <xsd:element ref="ns2:Chapter" minOccurs="0"/>
                <xsd:element ref="ns2:Lectures" minOccurs="0"/>
                <xsd:element ref="ns2:Labs" minOccurs="0"/>
                <xsd:element ref="ns2:Quizzes" minOccurs="0"/>
                <xsd:element ref="ns2:Kit_x0020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6f548-e1c6-4bad-9b00-9434a603b471" elementFormDefault="qualified">
    <xsd:import namespace="http://schemas.microsoft.com/office/2006/documentManagement/types"/>
    <xsd:import namespace="http://schemas.microsoft.com/office/infopath/2007/PartnerControls"/>
    <xsd:element name="Test_x0020_Field" ma:index="8" nillable="true" ma:displayName="Content Type" ma:default="Quiz Questions and Answers" ma:format="RadioButtons" ma:internalName="Test_x0020_Field">
      <xsd:simpleType>
        <xsd:restriction base="dms:Choice">
          <xsd:enumeration value="Quiz Questions and Answers"/>
          <xsd:enumeration value="Labs &amp; Solutions"/>
          <xsd:enumeration value="Slides"/>
          <xsd:enumeration value="Videos"/>
          <xsd:enumeration value="EBook Chapter"/>
          <xsd:enumeration value="Project"/>
          <xsd:enumeration value="Base Files"/>
          <xsd:enumeration value="Resource"/>
        </xsd:restriction>
      </xsd:simpleType>
    </xsd:element>
    <xsd:element name="Order0" ma:index="9" nillable="true" ma:displayName="Order" ma:decimals="3" ma:internalName="Order0" ma:percentage="FALSE">
      <xsd:simpleType>
        <xsd:restriction base="dms:Number"/>
      </xsd:simpleType>
    </xsd:element>
    <xsd:element name="Description0" ma:index="10" nillable="true" ma:displayName="Description" ma:internalName="Description0">
      <xsd:simpleType>
        <xsd:restriction base="dms:Text">
          <xsd:maxLength value="255"/>
        </xsd:restriction>
      </xsd:simpleType>
    </xsd:element>
    <xsd:element name="Chapter" ma:index="11" nillable="true" ma:displayName="Chapter" ma:internalName="Chapter">
      <xsd:simpleType>
        <xsd:restriction base="dms:Text">
          <xsd:maxLength value="255"/>
        </xsd:restriction>
      </xsd:simpleType>
    </xsd:element>
    <xsd:element name="Lectures" ma:index="12" nillable="true" ma:displayName="Lectures" ma:default="N/A" ma:format="Dropdown" ma:internalName="Lectur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Labs" ma:index="13" nillable="true" ma:displayName="Labs" ma:default="N/A" ma:format="Dropdown" ma:internalName="Lab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Quizzes" ma:index="14" nillable="true" ma:displayName="Quizzes" ma:default="N/A" ma:format="Dropdown" ma:internalName="Quizz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Kit_x0020_Version" ma:index="15" nillable="true" ma:displayName="Kit Version" ma:default="Eval Kit" ma:format="Dropdown" ma:internalName="Kit_x0020_Version">
      <xsd:simpleType>
        <xsd:restriction base="dms:Choice">
          <xsd:enumeration value="Eval Kit"/>
          <xsd:enumeration value="Release 1.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AB593A-7349-4860-BE07-43F74666C8E3}">
  <ds:schemaRefs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1956f548-e1c6-4bad-9b00-9434a603b471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7D988F4-987E-4F03-9CD1-0F20642F1C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56f548-e1c6-4bad-9b00-9434a603b4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1FC406-6FEB-4D75-96B5-5A01398ADB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Teaching_Kit_Theme</Template>
  <TotalTime>282</TotalTime>
  <Words>611</Words>
  <Application>Microsoft Office PowerPoint</Application>
  <PresentationFormat>Custom</PresentationFormat>
  <Paragraphs>134</Paragraphs>
  <Slides>13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MS PGothic</vt:lpstr>
      <vt:lpstr>AkzidenzGrotesk</vt:lpstr>
      <vt:lpstr>Akzidenz-Grotesk Extended BQ</vt:lpstr>
      <vt:lpstr>Arial</vt:lpstr>
      <vt:lpstr>Calibri</vt:lpstr>
      <vt:lpstr>Courier New</vt:lpstr>
      <vt:lpstr>Palatino</vt:lpstr>
      <vt:lpstr>Sentinel Medium</vt:lpstr>
      <vt:lpstr>Times New Roman</vt:lpstr>
      <vt:lpstr>Trebuchet MS</vt:lpstr>
      <vt:lpstr>2_Title &amp; Bullet </vt:lpstr>
      <vt:lpstr>Lecture 20 – Related Programming Models: OpenCL</vt:lpstr>
      <vt:lpstr>Objective</vt:lpstr>
      <vt:lpstr>Background</vt:lpstr>
      <vt:lpstr>OpenCL Programs</vt:lpstr>
      <vt:lpstr>OpenCL Execution Model</vt:lpstr>
      <vt:lpstr>Mapping between OpenCL and CUDA data parallelism model concepts.</vt:lpstr>
      <vt:lpstr>OpenCL Kernels</vt:lpstr>
      <vt:lpstr>Array of Work Items</vt:lpstr>
      <vt:lpstr>Work Groups: Scalable Cooperation</vt:lpstr>
      <vt:lpstr>OpenCL Dimensions and Indices</vt:lpstr>
      <vt:lpstr>Multidimensional Work Indexing</vt:lpstr>
      <vt:lpstr>OpenCL Data Parallel Model Summary</vt:lpstr>
      <vt:lpstr>PowerPoint Presentation</vt:lpstr>
    </vt:vector>
  </TitlesOfParts>
  <Company>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21 - Related Programming Models: OpenCL</dc:title>
  <dc:creator>Cook, Colleen N</dc:creator>
  <cp:lastModifiedBy>Wen-Mei Hwu</cp:lastModifiedBy>
  <cp:revision>26</cp:revision>
  <dcterms:created xsi:type="dcterms:W3CDTF">2013-11-15T21:49:21Z</dcterms:created>
  <dcterms:modified xsi:type="dcterms:W3CDTF">2016-04-03T18:23:01Z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0x0101006BB0370999F4D641B163DEC6FC797108</vt:lpwstr>
  </property>
  <property fmtid="{D5CDD505-2E9C-101B-9397-08002B2CF9AE}" pid="3" name="Evaluation Kit Module">
    <vt:bool>false</vt:bool>
  </property>
</Properties>
</file>