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13"/>
  </p:notesMasterIdLst>
  <p:handoutMasterIdLst>
    <p:handoutMasterId r:id="rId14"/>
  </p:handoutMasterIdLst>
  <p:sldIdLst>
    <p:sldId id="754" r:id="rId5"/>
    <p:sldId id="769" r:id="rId6"/>
    <p:sldId id="770" r:id="rId7"/>
    <p:sldId id="821" r:id="rId8"/>
    <p:sldId id="820" r:id="rId9"/>
    <p:sldId id="823" r:id="rId10"/>
    <p:sldId id="824" r:id="rId11"/>
    <p:sldId id="804" r:id="rId12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D32"/>
    <a:srgbClr val="76B900"/>
    <a:srgbClr val="5A5A5A"/>
    <a:srgbClr val="4E7A00"/>
    <a:srgbClr val="F2F2F2"/>
    <a:srgbClr val="868686"/>
    <a:srgbClr val="0071C5"/>
    <a:srgbClr val="9A4216"/>
    <a:srgbClr val="4E2D00"/>
    <a:srgbClr val="0D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0324" autoAdjust="0"/>
  </p:normalViewPr>
  <p:slideViewPr>
    <p:cSldViewPr snapToGrid="0">
      <p:cViewPr varScale="1">
        <p:scale>
          <a:sx n="78" d="100"/>
          <a:sy n="78" d="100"/>
        </p:scale>
        <p:origin x="1188" y="54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59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8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7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2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t="10334" r="447" b="909"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2014_vectorart-dia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6" r="6306" b="62616"/>
          <a:stretch>
            <a:fillRect/>
          </a:stretch>
        </p:blipFill>
        <p:spPr bwMode="auto">
          <a:xfrm>
            <a:off x="664846" y="5751196"/>
            <a:ext cx="10279380" cy="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  <p:sldLayoutId id="21474839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group.com/products/pgprof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nvidia.com/openacc-toolkit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stackoverflow.com/questions/tagged/openacc" TargetMode="External"/><Relationship Id="rId12" Type="http://schemas.openxmlformats.org/officeDocument/2006/relationships/hyperlink" Target="mailto:openacc@nvidia.com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pgroup.com/resources" TargetMode="External"/><Relationship Id="rId11" Type="http://schemas.openxmlformats.org/officeDocument/2006/relationships/hyperlink" Target="http://openacc.org/" TargetMode="External"/><Relationship Id="rId5" Type="http://schemas.openxmlformats.org/officeDocument/2006/relationships/hyperlink" Target="https://developer.nvidia.com/openacc-courses" TargetMode="External"/><Relationship Id="rId10" Type="http://schemas.openxmlformats.org/officeDocument/2006/relationships/hyperlink" Target="http://www.gputechconf.com/" TargetMode="External"/><Relationship Id="rId4" Type="http://schemas.openxmlformats.org/officeDocument/2006/relationships/notesSlide" Target="../notesSlides/notesSlide4.xml"/><Relationship Id="rId9" Type="http://schemas.openxmlformats.org/officeDocument/2006/relationships/hyperlink" Target="http://devblogs.nvidia.com/parallelforall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openacc@nvidia.com" TargetMode="External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/>
          <a:lstStyle/>
          <a:p>
            <a:r>
              <a:rPr lang="en-US" dirty="0" smtClean="0"/>
              <a:t>Office Hour 1</a:t>
            </a:r>
            <a:r>
              <a:rPr lang="en-US" dirty="0"/>
              <a:t>: Advanced Profiling, May </a:t>
            </a:r>
            <a:r>
              <a:rPr lang="en-US" dirty="0" smtClean="0"/>
              <a:t>26, </a:t>
            </a:r>
            <a:r>
              <a:rPr lang="en-US" dirty="0"/>
              <a:t>2016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</a:t>
            </a:r>
            <a:r>
              <a:rPr lang="en-US" cap="small" dirty="0"/>
              <a:t>pen</a:t>
            </a:r>
            <a:r>
              <a:rPr lang="en-US" dirty="0"/>
              <a:t>acc Course</a:t>
            </a:r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" y="2790635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896465" y="2016057"/>
            <a:ext cx="5751871" cy="2169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May 19: </a:t>
            </a:r>
            <a:r>
              <a:rPr lang="en-US" sz="2000" dirty="0">
                <a:solidFill>
                  <a:schemeClr val="bg1"/>
                </a:solidFill>
              </a:rPr>
              <a:t>Advanced Profiling of OpenACC Code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May 26: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June 2: </a:t>
            </a:r>
            <a:r>
              <a:rPr lang="en-US" sz="2000" dirty="0">
                <a:solidFill>
                  <a:schemeClr val="bg1"/>
                </a:solidFill>
              </a:rPr>
              <a:t>Advanced multi-GPU Programming with 			MPI and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June 9: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171450" y="5636379"/>
            <a:ext cx="4725015" cy="5078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https://developer.nvidia.com/openacc-advanced-course</a:t>
            </a: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4772026" y="2374826"/>
            <a:ext cx="5876310" cy="6023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/>
          <a:lstStyle/>
          <a:p>
            <a:r>
              <a:rPr lang="en-US" dirty="0" smtClean="0"/>
              <a:t>Office Hour 1</a:t>
            </a:r>
            <a:r>
              <a:rPr lang="en-US" dirty="0"/>
              <a:t>: </a:t>
            </a:r>
            <a:r>
              <a:rPr lang="en-US" dirty="0" smtClean="0"/>
              <a:t>Scott </a:t>
            </a:r>
            <a:r>
              <a:rPr lang="en-US" dirty="0" smtClean="0"/>
              <a:t>Biersdorff, </a:t>
            </a:r>
            <a:r>
              <a:rPr lang="en-US" dirty="0" smtClean="0"/>
              <a:t>PGI &amp; </a:t>
            </a:r>
            <a:r>
              <a:rPr lang="en-US" dirty="0" smtClean="0"/>
              <a:t>Jeff Larkin, NVIDIA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81662" y="839287"/>
            <a:ext cx="7654338" cy="982855"/>
          </a:xfrm>
        </p:spPr>
        <p:txBody>
          <a:bodyPr/>
          <a:lstStyle/>
          <a:p>
            <a:r>
              <a:rPr lang="en-US" dirty="0"/>
              <a:t>Advanced Profiling of O</a:t>
            </a:r>
            <a:r>
              <a:rPr lang="en-US" cap="small" dirty="0"/>
              <a:t>pen</a:t>
            </a:r>
            <a:r>
              <a:rPr lang="en-US" dirty="0"/>
              <a:t>acc Code</a:t>
            </a:r>
          </a:p>
        </p:txBody>
      </p:sp>
    </p:spTree>
    <p:extLst>
      <p:ext uri="{BB962C8B-B14F-4D97-AF65-F5344CB8AC3E}">
        <p14:creationId xmlns:p14="http://schemas.microsoft.com/office/powerpoint/2010/main" val="42883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way to use OpenACC for Python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en-US" dirty="0" smtClean="0"/>
              <a:t>Are OpenACC, CUDA and libraries compatible?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Highly </a:t>
            </a:r>
            <a:r>
              <a:rPr lang="en-US" dirty="0"/>
              <a:t>nonlinear problems can be extremely sensitive to order of operations. </a:t>
            </a:r>
            <a:r>
              <a:rPr lang="en-US" dirty="0" smtClean="0"/>
              <a:t>Does it for OpenACC? If </a:t>
            </a:r>
            <a:r>
              <a:rPr lang="en-US" dirty="0"/>
              <a:t>so how does it address the issue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should I know about complex </a:t>
            </a:r>
            <a:r>
              <a:rPr lang="en-US" dirty="0"/>
              <a:t>routine </a:t>
            </a:r>
            <a:r>
              <a:rPr lang="en-US" dirty="0" smtClean="0"/>
              <a:t>usage? Where </a:t>
            </a:r>
            <a:r>
              <a:rPr lang="en-US" dirty="0"/>
              <a:t>nested functions call this </a:t>
            </a:r>
            <a:r>
              <a:rPr lang="en-US" dirty="0" smtClean="0"/>
              <a:t>function </a:t>
            </a:r>
            <a:r>
              <a:rPr lang="en-US" dirty="0"/>
              <a:t>being marked by </a:t>
            </a:r>
            <a:r>
              <a:rPr lang="en-US" dirty="0" smtClean="0"/>
              <a:t>routine.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it possible to target GPU with some OpenACC pragmas, and multicore with others in the same program?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PGPROF: O</a:t>
            </a:r>
            <a:r>
              <a:rPr lang="en-US" cap="small" dirty="0" smtClean="0"/>
              <a:t>pen</a:t>
            </a:r>
            <a:r>
              <a:rPr lang="en-US" dirty="0" smtClean="0"/>
              <a:t>ACC CPU and GPU profiler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Available with the latest OpenACC Toolkit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8" y="1646395"/>
            <a:ext cx="4862228" cy="24866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4" y="3350170"/>
            <a:ext cx="4872696" cy="249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18697" y="1852086"/>
            <a:ext cx="4239720" cy="4047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64-bit multicore processor-based systems with or without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thread-level OpenMP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profiling OpenACC and CUDA Fortran codes on NVIDIA CUDA-enabled GPU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and command-line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level (routine) and source code line level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Comprehensive built-in help facilities</a:t>
            </a:r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265001" y="5744886"/>
            <a:ext cx="3645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/>
                </a:solidFill>
                <a:hlinkClick r:id="rId4"/>
              </a:rPr>
              <a:t>www.pgroup.com/products/pgprof.htm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88632" y="2146403"/>
            <a:ext cx="8978494" cy="188287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none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822960"/>
            <a:r>
              <a:rPr lang="en-US" sz="4400" b="1" kern="0" dirty="0" smtClean="0">
                <a:solidFill>
                  <a:schemeClr val="tx1"/>
                </a:solidFill>
              </a:rPr>
              <a:t>Homework</a:t>
            </a:r>
          </a:p>
          <a:p>
            <a:pPr defTabSz="822960"/>
            <a:r>
              <a:rPr lang="en-US" sz="3240" kern="0" dirty="0">
                <a:solidFill>
                  <a:schemeClr val="tx1"/>
                </a:solidFill>
              </a:rPr>
              <a:t/>
            </a:r>
            <a:br>
              <a:rPr lang="en-US" sz="3240" kern="0" dirty="0">
                <a:solidFill>
                  <a:schemeClr val="tx1"/>
                </a:solidFill>
              </a:rPr>
            </a:br>
            <a:r>
              <a:rPr lang="en-US" sz="3240" kern="0" dirty="0">
                <a:solidFill>
                  <a:schemeClr val="tx1"/>
                </a:solidFill>
              </a:rPr>
              <a:t>Kirchhoff </a:t>
            </a:r>
            <a:r>
              <a:rPr lang="en-US" sz="3240" kern="0" dirty="0" smtClean="0">
                <a:solidFill>
                  <a:schemeClr val="tx1"/>
                </a:solidFill>
              </a:rPr>
              <a:t>Migration </a:t>
            </a:r>
            <a:r>
              <a:rPr lang="en-US" sz="3240" kern="0" dirty="0">
                <a:solidFill>
                  <a:schemeClr val="tx1"/>
                </a:solidFill>
              </a:rPr>
              <a:t>through Visual </a:t>
            </a:r>
            <a:r>
              <a:rPr lang="en-US" sz="3240" kern="0" dirty="0" err="1">
                <a:solidFill>
                  <a:schemeClr val="tx1"/>
                </a:solidFill>
              </a:rPr>
              <a:t>PGProf</a:t>
            </a:r>
            <a:endParaRPr lang="en-US" sz="324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Where to find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750" y="1668026"/>
            <a:ext cx="10456050" cy="4153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Course Recordings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developer.nvidia.com/openacc-courses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PGI Website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www.pgroup.com/resources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on StackOverflow - </a:t>
            </a:r>
            <a:r>
              <a:rPr lang="en-US" dirty="0" smtClean="0">
                <a:hlinkClick r:id="rId7"/>
              </a:rPr>
              <a:t>http://stackoverflow.com/questions/tagged/openacc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</a:t>
            </a:r>
            <a:r>
              <a:rPr lang="en-US" dirty="0"/>
              <a:t>Toolkit - </a:t>
            </a:r>
            <a:r>
              <a:rPr lang="en-US" dirty="0" smtClean="0">
                <a:hlinkClick r:id="rId8"/>
              </a:rPr>
              <a:t>http://developer.nvidia.com/openacc-toolkit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Forall Blog - </a:t>
            </a:r>
            <a:r>
              <a:rPr lang="en-US" dirty="0">
                <a:hlinkClick r:id="rId9"/>
              </a:rPr>
              <a:t>http://devblogs.nvidia.com/parallelforall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GPU </a:t>
            </a:r>
            <a:r>
              <a:rPr lang="en-US" dirty="0"/>
              <a:t>Technology Conference -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www.gputechconf.com/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Website - </a:t>
            </a:r>
            <a:r>
              <a:rPr lang="en-US" dirty="0">
                <a:hlinkClick r:id="rId11"/>
              </a:rPr>
              <a:t>http://openacc.org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10922" y="5689850"/>
            <a:ext cx="5102352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Questions? Email 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openacc@nvidia.com</a:t>
            </a:r>
            <a:endParaRPr lang="en-US" dirty="0" smtClean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" y="2790635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896465" y="2016057"/>
            <a:ext cx="5751871" cy="2169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May 19: </a:t>
            </a:r>
            <a:r>
              <a:rPr lang="en-US" sz="2000" dirty="0">
                <a:solidFill>
                  <a:schemeClr val="bg1"/>
                </a:solidFill>
              </a:rPr>
              <a:t>Advanced Profiling of OpenACC Code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May 26: </a:t>
            </a:r>
            <a:r>
              <a:rPr lang="en-US" sz="2000" dirty="0">
                <a:solidFill>
                  <a:schemeClr val="bg1"/>
                </a:solidFill>
              </a:rPr>
              <a:t>Office </a:t>
            </a:r>
            <a:r>
              <a:rPr lang="en-US" sz="2000" dirty="0" smtClean="0">
                <a:solidFill>
                  <a:schemeClr val="bg1"/>
                </a:solidFill>
              </a:rPr>
              <a:t>Hours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June 2: </a:t>
            </a:r>
            <a:r>
              <a:rPr lang="en-US" sz="2000" dirty="0">
                <a:solidFill>
                  <a:schemeClr val="bg1"/>
                </a:solidFill>
              </a:rPr>
              <a:t>Advanced multi-GPU Programming with 			MPI and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solidFill>
                  <a:schemeClr val="tx2"/>
                </a:solidFill>
              </a:rPr>
              <a:t>June 9: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171450" y="5636379"/>
            <a:ext cx="4725015" cy="5078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https://developer.nvidia.com/openacc-advanced-course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4896465" y="2935962"/>
            <a:ext cx="5876310" cy="7825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8202" y="5639808"/>
            <a:ext cx="5102352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Questions? Email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openacc@nvidia.com</a:t>
            </a:r>
            <a:endParaRPr lang="en-US" dirty="0" smtClean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C0B795-D860-4A9E-AC62-8B205BE07C5F}_3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A3C35C6-036F-4AFE-A727-0C03E22F4743}_3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464BD73-8DAC-48BD-8333-DE8E9AF74672}_3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C0B795-D860-4A9E-AC62-8B205BE07C5F}_3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A3C35C6-036F-4AFE-A727-0C03E22F4743}_3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464BD73-8DAC-48BD-8333-DE8E9AF74672}_3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DB54BBD2-AD28-4010-9B70-2764D0832DD8}_2.png&quot;/&gt;&lt;left val=&quot;30&quot;/&gt;&lt;top val=&quot;122&quot;/&gt;&lt;width val=&quot;801&quot;/&gt;&lt;height val=&quot;193&quot;/&gt;&lt;hasText val=&quot;1&quot;/&gt;&lt;/Image&gt;&lt;/ThreeDShapeInfo&gt;"/>
  <p:tag name="PRESENTER_SHAPETEXTINFO" val="&lt;ShapeTextInfo&gt;&lt;TableIndex row=&quot;-1&quot; col=&quot;-1&quot;&gt;&lt;linesCount val=&quot;4&quot;/&gt;&lt;lineCharCount val=&quot;18&quot;/&gt;&lt;lineCharCount val=&quot;1&quot;/&gt;&lt;lineCharCount val=&quot;43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50FEF18F-7BAF-492A-9D01-42C7E7AC8ED5}_53.png&quot;/&gt;&lt;left val=&quot;24&quot;/&gt;&lt;top val=&quot;40&quot;/&gt;&lt;width val=&quot;801&quot;/&gt;&lt;height val=&quot;76&quot;/&gt;&lt;hasText val=&quot;1&quot;/&gt;&lt;/Image&gt;&lt;/ThreeDShapeInfo&gt;"/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2F5184B5-0960-4D0A-AA1A-BB4B01AC1103}_53.png&quot;/&gt;&lt;left val=&quot;36&quot;/&gt;&lt;top val=&quot;126&quot;/&gt;&lt;width val=&quot;828&quot;/&gt;&lt;height val=&quot;333&quot;/&gt;&lt;hasText val=&quot;1&quot;/&gt;&lt;/Image&gt;&lt;/ThreeDShapeInfo&gt;"/>
  <p:tag name="PRESENTER_SHAPETEXTINFO" val="&lt;ShapeTextInfo&gt;&lt;TableIndex row=&quot;-1&quot; col=&quot;-1&quot;&gt;&lt;linesCount val=&quot;8&quot;/&gt;&lt;lineCharCount val=&quot;72&quot;/&gt;&lt;lineCharCount val=&quot;54&quot;/&gt;&lt;lineCharCount val=&quot;66&quot;/&gt;&lt;lineCharCount val=&quot;47&quot;/&gt;&lt;lineCharCount val=&quot;56&quot;/&gt;&lt;lineCharCount val=&quot;68&quot;/&gt;&lt;lineCharCount val=&quot;77&quot;/&gt;&lt;lineCharCount val=&quot;29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82857</TotalTime>
  <Words>302</Words>
  <Application>Microsoft Office PowerPoint</Application>
  <PresentationFormat>Custom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MS PGothic</vt:lpstr>
      <vt:lpstr>Arial</vt:lpstr>
      <vt:lpstr>Century Gothic</vt:lpstr>
      <vt:lpstr>Trebuchet MS</vt:lpstr>
      <vt:lpstr>Wingdings</vt:lpstr>
      <vt:lpstr>Title &amp; Bullet</vt:lpstr>
      <vt:lpstr>Advanced Openacc Course</vt:lpstr>
      <vt:lpstr>PowerPoint Presentation</vt:lpstr>
      <vt:lpstr>Advanced Profiling of Openacc Code</vt:lpstr>
      <vt:lpstr>Questions from Lecture 1</vt:lpstr>
      <vt:lpstr>PGPROF: OpenACC CPU and GPU profiler</vt:lpstr>
      <vt:lpstr>PowerPoint Presentation</vt:lpstr>
      <vt:lpstr>Where to find 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NVIDIA</cp:lastModifiedBy>
  <cp:revision>3380</cp:revision>
  <dcterms:created xsi:type="dcterms:W3CDTF">2008-01-24T03:11:41Z</dcterms:created>
  <dcterms:modified xsi:type="dcterms:W3CDTF">2016-05-25T19:07:24Z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