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9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tags/tag9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4"/>
  </p:sldMasterIdLst>
  <p:notesMasterIdLst>
    <p:notesMasterId r:id="rId58"/>
  </p:notesMasterIdLst>
  <p:handoutMasterIdLst>
    <p:handoutMasterId r:id="rId59"/>
  </p:handoutMasterIdLst>
  <p:sldIdLst>
    <p:sldId id="754" r:id="rId5"/>
    <p:sldId id="811" r:id="rId6"/>
    <p:sldId id="756" r:id="rId7"/>
    <p:sldId id="757" r:id="rId8"/>
    <p:sldId id="793" r:id="rId9"/>
    <p:sldId id="794" r:id="rId10"/>
    <p:sldId id="795" r:id="rId11"/>
    <p:sldId id="796" r:id="rId12"/>
    <p:sldId id="797" r:id="rId13"/>
    <p:sldId id="798" r:id="rId14"/>
    <p:sldId id="758" r:id="rId15"/>
    <p:sldId id="772" r:id="rId16"/>
    <p:sldId id="800" r:id="rId17"/>
    <p:sldId id="759" r:id="rId18"/>
    <p:sldId id="760" r:id="rId19"/>
    <p:sldId id="806" r:id="rId20"/>
    <p:sldId id="761" r:id="rId21"/>
    <p:sldId id="762" r:id="rId22"/>
    <p:sldId id="763" r:id="rId23"/>
    <p:sldId id="764" r:id="rId24"/>
    <p:sldId id="765" r:id="rId25"/>
    <p:sldId id="766" r:id="rId26"/>
    <p:sldId id="767" r:id="rId27"/>
    <p:sldId id="768" r:id="rId28"/>
    <p:sldId id="771" r:id="rId29"/>
    <p:sldId id="799" r:id="rId30"/>
    <p:sldId id="770" r:id="rId31"/>
    <p:sldId id="809" r:id="rId32"/>
    <p:sldId id="810" r:id="rId33"/>
    <p:sldId id="808" r:id="rId34"/>
    <p:sldId id="769" r:id="rId35"/>
    <p:sldId id="775" r:id="rId36"/>
    <p:sldId id="776" r:id="rId37"/>
    <p:sldId id="777" r:id="rId38"/>
    <p:sldId id="778" r:id="rId39"/>
    <p:sldId id="780" r:id="rId40"/>
    <p:sldId id="781" r:id="rId41"/>
    <p:sldId id="779" r:id="rId42"/>
    <p:sldId id="782" r:id="rId43"/>
    <p:sldId id="804" r:id="rId44"/>
    <p:sldId id="802" r:id="rId45"/>
    <p:sldId id="807" r:id="rId46"/>
    <p:sldId id="786" r:id="rId47"/>
    <p:sldId id="789" r:id="rId48"/>
    <p:sldId id="787" r:id="rId49"/>
    <p:sldId id="788" r:id="rId50"/>
    <p:sldId id="790" r:id="rId51"/>
    <p:sldId id="792" r:id="rId52"/>
    <p:sldId id="773" r:id="rId53"/>
    <p:sldId id="774" r:id="rId54"/>
    <p:sldId id="784" r:id="rId55"/>
    <p:sldId id="785" r:id="rId56"/>
    <p:sldId id="801" r:id="rId57"/>
  </p:sldIdLst>
  <p:sldSz cx="10972800" cy="6172200"/>
  <p:notesSz cx="7315200" cy="9601200"/>
  <p:custDataLst>
    <p:tags r:id="rId6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2" id="{815CD611-517B-47F3-9E53-BEA4BDBE77C9}">
          <p14:sldIdLst>
            <p14:sldId id="754"/>
            <p14:sldId id="811"/>
            <p14:sldId id="756"/>
          </p14:sldIdLst>
        </p14:section>
        <p14:section name="Introduction to Accelerated Computing" id="{02B9F7A4-3F84-4291-9394-9402916A9E20}">
          <p14:sldIdLst>
            <p14:sldId id="757"/>
            <p14:sldId id="793"/>
            <p14:sldId id="794"/>
            <p14:sldId id="795"/>
            <p14:sldId id="796"/>
            <p14:sldId id="797"/>
            <p14:sldId id="798"/>
            <p14:sldId id="758"/>
            <p14:sldId id="772"/>
            <p14:sldId id="800"/>
          </p14:sldIdLst>
        </p14:section>
        <p14:section name="Identifying Parallelism" id="{35103C13-D5EC-448B-8080-A87A077A0192}">
          <p14:sldIdLst>
            <p14:sldId id="759"/>
            <p14:sldId id="760"/>
            <p14:sldId id="806"/>
            <p14:sldId id="761"/>
            <p14:sldId id="762"/>
            <p14:sldId id="763"/>
            <p14:sldId id="764"/>
            <p14:sldId id="765"/>
            <p14:sldId id="766"/>
            <p14:sldId id="767"/>
          </p14:sldIdLst>
        </p14:section>
        <p14:section name="Expressing Parallelism" id="{697EAD5F-D89E-441D-9EC5-F3D9F5895C12}">
          <p14:sldIdLst>
            <p14:sldId id="768"/>
            <p14:sldId id="771"/>
            <p14:sldId id="799"/>
            <p14:sldId id="770"/>
            <p14:sldId id="809"/>
            <p14:sldId id="810"/>
            <p14:sldId id="808"/>
            <p14:sldId id="769"/>
            <p14:sldId id="775"/>
            <p14:sldId id="776"/>
            <p14:sldId id="777"/>
            <p14:sldId id="778"/>
            <p14:sldId id="780"/>
            <p14:sldId id="781"/>
            <p14:sldId id="779"/>
            <p14:sldId id="782"/>
            <p14:sldId id="804"/>
            <p14:sldId id="802"/>
            <p14:sldId id="807"/>
            <p14:sldId id="786"/>
            <p14:sldId id="789"/>
            <p14:sldId id="787"/>
            <p14:sldId id="788"/>
            <p14:sldId id="790"/>
            <p14:sldId id="792"/>
          </p14:sldIdLst>
        </p14:section>
        <p14:section name="Next Steps &amp; Homework" id="{0D6DCED5-925F-475B-B8A9-890B0071B5D8}">
          <p14:sldIdLst>
            <p14:sldId id="773"/>
            <p14:sldId id="774"/>
            <p14:sldId id="784"/>
            <p14:sldId id="785"/>
            <p14:sldId id="8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16">
          <p15:clr>
            <a:srgbClr val="A4A3A4"/>
          </p15:clr>
        </p15:guide>
        <p15:guide id="2" orient="horz" pos="3050">
          <p15:clr>
            <a:srgbClr val="A4A3A4"/>
          </p15:clr>
        </p15:guide>
        <p15:guide id="3" orient="horz" pos="3189">
          <p15:clr>
            <a:srgbClr val="A4A3A4"/>
          </p15:clr>
        </p15:guide>
        <p15:guide id="4" pos="5455">
          <p15:clr>
            <a:srgbClr val="A4A3A4"/>
          </p15:clr>
        </p15:guide>
        <p15:guide id="5" orient="horz" pos="975">
          <p15:clr>
            <a:srgbClr val="A4A3A4"/>
          </p15:clr>
        </p15:guide>
        <p15:guide id="6" pos="34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7A00"/>
    <a:srgbClr val="5A5A5A"/>
    <a:srgbClr val="E26D32"/>
    <a:srgbClr val="F2F2F2"/>
    <a:srgbClr val="868686"/>
    <a:srgbClr val="0071C5"/>
    <a:srgbClr val="9A4216"/>
    <a:srgbClr val="4E2D00"/>
    <a:srgbClr val="0D3481"/>
    <a:srgbClr val="007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82390" autoAdjust="0"/>
  </p:normalViewPr>
  <p:slideViewPr>
    <p:cSldViewPr snapToGrid="0">
      <p:cViewPr varScale="1">
        <p:scale>
          <a:sx n="107" d="100"/>
          <a:sy n="107" d="100"/>
        </p:scale>
        <p:origin x="510" y="90"/>
      </p:cViewPr>
      <p:guideLst>
        <p:guide orient="horz" pos="1316"/>
        <p:guide orient="horz" pos="3050"/>
        <p:guide orient="horz" pos="3189"/>
        <p:guide pos="5455"/>
        <p:guide orient="horz" pos="975"/>
        <p:guide pos="34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288" y="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3198557449943742E-2"/>
          <c:y val="0.15113261491093027"/>
          <c:w val="0.86127203230606519"/>
          <c:h val="0.750083962107089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</c:strCache>
            </c:strRef>
          </c:tx>
          <c:spPr>
            <a:solidFill>
              <a:srgbClr val="B3B3B3">
                <a:lumMod val="50000"/>
              </a:srgb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505050"/>
              </a:solidFill>
            </c:spPr>
          </c:dPt>
          <c:dPt>
            <c:idx val="1"/>
            <c:invertIfNegative val="0"/>
            <c:bubble3D val="0"/>
            <c:spPr>
              <a:solidFill>
                <a:srgbClr val="76B9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505050"/>
              </a:solidFill>
            </c:spPr>
          </c:dPt>
          <c:dPt>
            <c:idx val="3"/>
            <c:invertIfNegative val="0"/>
            <c:bubble3D val="0"/>
            <c:spPr>
              <a:solidFill>
                <a:srgbClr val="505050"/>
              </a:solidFill>
            </c:spPr>
          </c:dPt>
          <c:dPt>
            <c:idx val="4"/>
            <c:invertIfNegative val="0"/>
            <c:bubble3D val="0"/>
            <c:spPr>
              <a:solidFill>
                <a:srgbClr val="76B900"/>
              </a:solidFill>
            </c:spPr>
          </c:dPt>
          <c:cat>
            <c:strRef>
              <c:f>Sheet1!$B$3:$B$4</c:f>
              <c:strCache>
                <c:ptCount val="2"/>
                <c:pt idx="0">
                  <c:v>Original</c:v>
                </c:pt>
                <c:pt idx="1">
                  <c:v>Matvec Kernels</c:v>
                </c:pt>
              </c:strCache>
            </c:strRef>
          </c:cat>
          <c:val>
            <c:numRef>
              <c:f>Sheet1!$C$3:$C$4</c:f>
              <c:numCache>
                <c:formatCode>General</c:formatCode>
                <c:ptCount val="2"/>
                <c:pt idx="0">
                  <c:v>30.519176000000002</c:v>
                </c:pt>
                <c:pt idx="1">
                  <c:v>112.76715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569311496"/>
        <c:axId val="569311888"/>
      </c:barChart>
      <c:catAx>
        <c:axId val="5693114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9050">
            <a:solidFill>
              <a:srgbClr val="868686"/>
            </a:solidFill>
          </a:ln>
        </c:spPr>
        <c:txPr>
          <a:bodyPr/>
          <a:lstStyle/>
          <a:p>
            <a:pPr>
              <a:defRPr sz="1400" b="1">
                <a:solidFill>
                  <a:schemeClr val="bg1"/>
                </a:solidFill>
              </a:defRPr>
            </a:pPr>
            <a:endParaRPr lang="en-US"/>
          </a:p>
        </c:txPr>
        <c:crossAx val="569311888"/>
        <c:crosses val="autoZero"/>
        <c:auto val="1"/>
        <c:lblAlgn val="ctr"/>
        <c:lblOffset val="100"/>
        <c:noMultiLvlLbl val="0"/>
      </c:catAx>
      <c:valAx>
        <c:axId val="569311888"/>
        <c:scaling>
          <c:orientation val="minMax"/>
        </c:scaling>
        <c:delete val="0"/>
        <c:axPos val="l"/>
        <c:majorGridlines>
          <c:spPr>
            <a:ln w="3175">
              <a:solidFill>
                <a:srgbClr val="3F3F3F">
                  <a:alpha val="25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400" b="0">
                <a:solidFill>
                  <a:schemeClr val="bg1"/>
                </a:solidFill>
              </a:defRPr>
            </a:pPr>
            <a:endParaRPr lang="en-US"/>
          </a:p>
        </c:txPr>
        <c:crossAx val="569311496"/>
        <c:crosses val="autoZero"/>
        <c:crossBetween val="between"/>
      </c:valAx>
      <c:spPr>
        <a:solidFill>
          <a:srgbClr val="F2F2F2"/>
        </a:solidFill>
      </c:spPr>
    </c:plotArea>
    <c:legend>
      <c:legendPos val="t"/>
      <c:layout>
        <c:manualLayout>
          <c:xMode val="edge"/>
          <c:yMode val="edge"/>
          <c:x val="0.21471143235024051"/>
          <c:y val="9.1361460467926883E-2"/>
          <c:w val="0.53746228709583865"/>
          <c:h val="4.5664698301642867E-2"/>
        </c:manualLayout>
      </c:layout>
      <c:overlay val="0"/>
      <c:txPr>
        <a:bodyPr/>
        <a:lstStyle/>
        <a:p>
          <a:pPr>
            <a:defRPr sz="1200"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3198557449943742E-2"/>
          <c:y val="0.15113261491093027"/>
          <c:w val="0.86127203230606519"/>
          <c:h val="0.750083962107089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</c:strCache>
            </c:strRef>
          </c:tx>
          <c:spPr>
            <a:solidFill>
              <a:srgbClr val="B3B3B3">
                <a:lumMod val="50000"/>
              </a:srgb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505050"/>
              </a:solidFill>
            </c:spPr>
          </c:dPt>
          <c:dPt>
            <c:idx val="1"/>
            <c:invertIfNegative val="0"/>
            <c:bubble3D val="0"/>
            <c:spPr>
              <a:solidFill>
                <a:srgbClr val="76B9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76B900"/>
              </a:solidFill>
            </c:spPr>
          </c:dPt>
          <c:dPt>
            <c:idx val="3"/>
            <c:invertIfNegative val="0"/>
            <c:bubble3D val="0"/>
            <c:spPr>
              <a:solidFill>
                <a:srgbClr val="505050"/>
              </a:solidFill>
            </c:spPr>
          </c:dPt>
          <c:dPt>
            <c:idx val="4"/>
            <c:invertIfNegative val="0"/>
            <c:bubble3D val="0"/>
            <c:spPr>
              <a:solidFill>
                <a:srgbClr val="76B900"/>
              </a:solidFill>
            </c:spPr>
          </c:dPt>
          <c:cat>
            <c:strRef>
              <c:f>Sheet1!$B$3:$B$5</c:f>
              <c:strCache>
                <c:ptCount val="3"/>
                <c:pt idx="0">
                  <c:v>Original</c:v>
                </c:pt>
                <c:pt idx="1">
                  <c:v>Matvec Kernels</c:v>
                </c:pt>
                <c:pt idx="2">
                  <c:v>End of Lab 2</c:v>
                </c:pt>
              </c:strCache>
            </c:strRef>
          </c:cat>
          <c:val>
            <c:numRef>
              <c:f>Sheet1!$C$3:$C$5</c:f>
              <c:numCache>
                <c:formatCode>General</c:formatCode>
                <c:ptCount val="3"/>
                <c:pt idx="0">
                  <c:v>30.519176000000002</c:v>
                </c:pt>
                <c:pt idx="1">
                  <c:v>112.76715</c:v>
                </c:pt>
                <c:pt idx="2">
                  <c:v>8.4604590000000002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569312672"/>
        <c:axId val="569313064"/>
      </c:barChart>
      <c:catAx>
        <c:axId val="5693126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9050">
            <a:solidFill>
              <a:srgbClr val="868686"/>
            </a:solidFill>
          </a:ln>
        </c:spPr>
        <c:txPr>
          <a:bodyPr/>
          <a:lstStyle/>
          <a:p>
            <a:pPr>
              <a:defRPr sz="1400" b="1">
                <a:solidFill>
                  <a:schemeClr val="bg1"/>
                </a:solidFill>
              </a:defRPr>
            </a:pPr>
            <a:endParaRPr lang="en-US"/>
          </a:p>
        </c:txPr>
        <c:crossAx val="569313064"/>
        <c:crosses val="autoZero"/>
        <c:auto val="1"/>
        <c:lblAlgn val="ctr"/>
        <c:lblOffset val="100"/>
        <c:noMultiLvlLbl val="0"/>
      </c:catAx>
      <c:valAx>
        <c:axId val="569313064"/>
        <c:scaling>
          <c:orientation val="minMax"/>
        </c:scaling>
        <c:delete val="0"/>
        <c:axPos val="l"/>
        <c:majorGridlines>
          <c:spPr>
            <a:ln w="3175">
              <a:solidFill>
                <a:srgbClr val="3F3F3F">
                  <a:alpha val="25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400" b="0">
                <a:solidFill>
                  <a:schemeClr val="bg1"/>
                </a:solidFill>
              </a:defRPr>
            </a:pPr>
            <a:endParaRPr lang="en-US"/>
          </a:p>
        </c:txPr>
        <c:crossAx val="569312672"/>
        <c:crosses val="autoZero"/>
        <c:crossBetween val="between"/>
      </c:valAx>
      <c:spPr>
        <a:solidFill>
          <a:srgbClr val="F2F2F2"/>
        </a:solidFill>
      </c:spPr>
    </c:plotArea>
    <c:legend>
      <c:legendPos val="t"/>
      <c:layout>
        <c:manualLayout>
          <c:xMode val="edge"/>
          <c:yMode val="edge"/>
          <c:x val="0.21471143235024051"/>
          <c:y val="9.1361460467926883E-2"/>
          <c:w val="0.53746228709583865"/>
          <c:h val="4.5664698301642867E-2"/>
        </c:manualLayout>
      </c:layout>
      <c:overlay val="0"/>
      <c:txPr>
        <a:bodyPr/>
        <a:lstStyle/>
        <a:p>
          <a:pPr>
            <a:defRPr sz="1200"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C16F5F-787E-4FE0-B5AC-ECA7678D9D5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AA10C8-1957-4264-B64D-0D2AE856C077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600" dirty="0" smtClean="0"/>
            <a:t>Identify Available Parallelism</a:t>
          </a:r>
          <a:endParaRPr lang="en-US" sz="2600" dirty="0"/>
        </a:p>
      </dgm:t>
    </dgm:pt>
    <dgm:pt modelId="{8181FAAD-CC65-4BB7-95C2-10C01153A591}" type="parTrans" cxnId="{5E59CA8C-883D-45A8-B03D-27CAEFF8119A}">
      <dgm:prSet/>
      <dgm:spPr/>
      <dgm:t>
        <a:bodyPr/>
        <a:lstStyle/>
        <a:p>
          <a:endParaRPr lang="en-US"/>
        </a:p>
      </dgm:t>
    </dgm:pt>
    <dgm:pt modelId="{43B4AE02-D65A-4AE3-ACC6-C4E324E66E16}" type="sibTrans" cxnId="{5E59CA8C-883D-45A8-B03D-27CAEFF8119A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22D489D7-4B48-4F59-A023-C757EB6DE577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600" dirty="0" smtClean="0"/>
            <a:t>Express Parallelism</a:t>
          </a:r>
          <a:endParaRPr lang="en-US" sz="2600" dirty="0"/>
        </a:p>
      </dgm:t>
    </dgm:pt>
    <dgm:pt modelId="{44212718-181A-4428-A416-171021AF7864}" type="parTrans" cxnId="{B7D2A696-72B6-4430-8913-C58537D43F3A}">
      <dgm:prSet/>
      <dgm:spPr/>
      <dgm:t>
        <a:bodyPr/>
        <a:lstStyle/>
        <a:p>
          <a:endParaRPr lang="en-US"/>
        </a:p>
      </dgm:t>
    </dgm:pt>
    <dgm:pt modelId="{C7015982-D1C2-4B45-B35F-2A48737C6574}" type="sibTrans" cxnId="{B7D2A696-72B6-4430-8913-C58537D43F3A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AF231B7E-93EB-419F-A73A-6D724AA32A15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600" dirty="0" smtClean="0"/>
            <a:t>Express Data Movement</a:t>
          </a:r>
          <a:endParaRPr lang="en-US" sz="2600" dirty="0"/>
        </a:p>
      </dgm:t>
    </dgm:pt>
    <dgm:pt modelId="{52DBD05D-016F-44CD-A79D-F477F83E4536}" type="parTrans" cxnId="{8146D625-0017-4FAB-9C7E-31DF98268BF2}">
      <dgm:prSet/>
      <dgm:spPr/>
      <dgm:t>
        <a:bodyPr/>
        <a:lstStyle/>
        <a:p>
          <a:endParaRPr lang="en-US"/>
        </a:p>
      </dgm:t>
    </dgm:pt>
    <dgm:pt modelId="{934807ED-C65A-4C98-A95B-0BA6ED38A4CE}" type="sibTrans" cxnId="{8146D625-0017-4FAB-9C7E-31DF98268BF2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5AED579A-060B-45FC-B4CA-C93BA6C1C720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600" dirty="0" smtClean="0"/>
            <a:t>Optimize Loop Performance</a:t>
          </a:r>
          <a:endParaRPr lang="en-US" sz="2600" dirty="0"/>
        </a:p>
      </dgm:t>
    </dgm:pt>
    <dgm:pt modelId="{467A3CB6-F7A6-4658-B5FC-6CB04051BFF6}" type="parTrans" cxnId="{666E3A95-2B97-4E1C-9243-72013893291A}">
      <dgm:prSet/>
      <dgm:spPr/>
      <dgm:t>
        <a:bodyPr/>
        <a:lstStyle/>
        <a:p>
          <a:endParaRPr lang="en-US"/>
        </a:p>
      </dgm:t>
    </dgm:pt>
    <dgm:pt modelId="{D33D14EB-8419-43F3-A069-1C75F686B1F7}" type="sibTrans" cxnId="{666E3A95-2B97-4E1C-9243-72013893291A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80A9FE3E-2F26-4F79-834A-63FD25EA02AF}" type="pres">
      <dgm:prSet presAssocID="{F8C16F5F-787E-4FE0-B5AC-ECA7678D9D5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19130C-35EF-4CDB-97AF-B506AC4F3920}" type="pres">
      <dgm:prSet presAssocID="{FCAA10C8-1957-4264-B64D-0D2AE856C077}" presName="node" presStyleLbl="node1" presStyleIdx="0" presStyleCnt="4" custScaleX="121000" custScaleY="12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2A7DF-5991-4589-BED6-32750685C162}" type="pres">
      <dgm:prSet presAssocID="{FCAA10C8-1957-4264-B64D-0D2AE856C077}" presName="spNode" presStyleCnt="0"/>
      <dgm:spPr/>
    </dgm:pt>
    <dgm:pt modelId="{41E5E428-3B60-4AC3-A61F-B577B467451C}" type="pres">
      <dgm:prSet presAssocID="{43B4AE02-D65A-4AE3-ACC6-C4E324E66E16}" presName="sibTrans" presStyleLbl="sibTrans1D1" presStyleIdx="0" presStyleCnt="4"/>
      <dgm:spPr/>
      <dgm:t>
        <a:bodyPr/>
        <a:lstStyle/>
        <a:p>
          <a:endParaRPr lang="en-US"/>
        </a:p>
      </dgm:t>
    </dgm:pt>
    <dgm:pt modelId="{1460A66B-6BD6-4CF5-8268-04D7B6BD5BA0}" type="pres">
      <dgm:prSet presAssocID="{22D489D7-4B48-4F59-A023-C757EB6DE577}" presName="node" presStyleLbl="node1" presStyleIdx="1" presStyleCnt="4" custScaleX="121000" custScaleY="12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2ECE88-315E-48B6-ABF9-A3ED94D027F0}" type="pres">
      <dgm:prSet presAssocID="{22D489D7-4B48-4F59-A023-C757EB6DE577}" presName="spNode" presStyleCnt="0"/>
      <dgm:spPr/>
    </dgm:pt>
    <dgm:pt modelId="{13ED9F32-7233-48AE-9F8F-BAB4E93BF43C}" type="pres">
      <dgm:prSet presAssocID="{C7015982-D1C2-4B45-B35F-2A48737C6574}" presName="sibTrans" presStyleLbl="sibTrans1D1" presStyleIdx="1" presStyleCnt="4"/>
      <dgm:spPr/>
      <dgm:t>
        <a:bodyPr/>
        <a:lstStyle/>
        <a:p>
          <a:endParaRPr lang="en-US"/>
        </a:p>
      </dgm:t>
    </dgm:pt>
    <dgm:pt modelId="{CCC06734-987A-4754-B488-8CB0BFB32AD8}" type="pres">
      <dgm:prSet presAssocID="{AF231B7E-93EB-419F-A73A-6D724AA32A15}" presName="node" presStyleLbl="node1" presStyleIdx="2" presStyleCnt="4" custScaleX="121000" custScaleY="12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744A0-85BE-4947-B18C-11C2C4AD89FA}" type="pres">
      <dgm:prSet presAssocID="{AF231B7E-93EB-419F-A73A-6D724AA32A15}" presName="spNode" presStyleCnt="0"/>
      <dgm:spPr/>
    </dgm:pt>
    <dgm:pt modelId="{1C6BED4D-52EF-46DB-A7ED-CA4CAAE0B1BF}" type="pres">
      <dgm:prSet presAssocID="{934807ED-C65A-4C98-A95B-0BA6ED38A4CE}" presName="sibTrans" presStyleLbl="sibTrans1D1" presStyleIdx="2" presStyleCnt="4"/>
      <dgm:spPr/>
      <dgm:t>
        <a:bodyPr/>
        <a:lstStyle/>
        <a:p>
          <a:endParaRPr lang="en-US"/>
        </a:p>
      </dgm:t>
    </dgm:pt>
    <dgm:pt modelId="{0481C168-2465-453A-A490-8EFD3C02ABF1}" type="pres">
      <dgm:prSet presAssocID="{5AED579A-060B-45FC-B4CA-C93BA6C1C720}" presName="node" presStyleLbl="node1" presStyleIdx="3" presStyleCnt="4" custScaleX="121000" custScaleY="12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1141C3-5A51-4C9A-9266-4D3C02BC2271}" type="pres">
      <dgm:prSet presAssocID="{5AED579A-060B-45FC-B4CA-C93BA6C1C720}" presName="spNode" presStyleCnt="0"/>
      <dgm:spPr/>
    </dgm:pt>
    <dgm:pt modelId="{3E1EA17A-5B98-4693-8B2E-A164BE3EDFCA}" type="pres">
      <dgm:prSet presAssocID="{D33D14EB-8419-43F3-A069-1C75F686B1F7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666E3A95-2B97-4E1C-9243-72013893291A}" srcId="{F8C16F5F-787E-4FE0-B5AC-ECA7678D9D5B}" destId="{5AED579A-060B-45FC-B4CA-C93BA6C1C720}" srcOrd="3" destOrd="0" parTransId="{467A3CB6-F7A6-4658-B5FC-6CB04051BFF6}" sibTransId="{D33D14EB-8419-43F3-A069-1C75F686B1F7}"/>
    <dgm:cxn modelId="{10D43578-3FC4-48F5-A0F1-0B2573A9E62D}" type="presOf" srcId="{F8C16F5F-787E-4FE0-B5AC-ECA7678D9D5B}" destId="{80A9FE3E-2F26-4F79-834A-63FD25EA02AF}" srcOrd="0" destOrd="0" presId="urn:microsoft.com/office/officeart/2005/8/layout/cycle5"/>
    <dgm:cxn modelId="{2200E3DA-D794-4CE8-9A24-33708776FDB3}" type="presOf" srcId="{43B4AE02-D65A-4AE3-ACC6-C4E324E66E16}" destId="{41E5E428-3B60-4AC3-A61F-B577B467451C}" srcOrd="0" destOrd="0" presId="urn:microsoft.com/office/officeart/2005/8/layout/cycle5"/>
    <dgm:cxn modelId="{B7D2A696-72B6-4430-8913-C58537D43F3A}" srcId="{F8C16F5F-787E-4FE0-B5AC-ECA7678D9D5B}" destId="{22D489D7-4B48-4F59-A023-C757EB6DE577}" srcOrd="1" destOrd="0" parTransId="{44212718-181A-4428-A416-171021AF7864}" sibTransId="{C7015982-D1C2-4B45-B35F-2A48737C6574}"/>
    <dgm:cxn modelId="{A6B950CF-7ADB-4EFD-9F32-AEEC8369AD9E}" type="presOf" srcId="{5AED579A-060B-45FC-B4CA-C93BA6C1C720}" destId="{0481C168-2465-453A-A490-8EFD3C02ABF1}" srcOrd="0" destOrd="0" presId="urn:microsoft.com/office/officeart/2005/8/layout/cycle5"/>
    <dgm:cxn modelId="{8146D625-0017-4FAB-9C7E-31DF98268BF2}" srcId="{F8C16F5F-787E-4FE0-B5AC-ECA7678D9D5B}" destId="{AF231B7E-93EB-419F-A73A-6D724AA32A15}" srcOrd="2" destOrd="0" parTransId="{52DBD05D-016F-44CD-A79D-F477F83E4536}" sibTransId="{934807ED-C65A-4C98-A95B-0BA6ED38A4CE}"/>
    <dgm:cxn modelId="{24668BDB-499E-485C-B0F1-BC3BCA2DB953}" type="presOf" srcId="{D33D14EB-8419-43F3-A069-1C75F686B1F7}" destId="{3E1EA17A-5B98-4693-8B2E-A164BE3EDFCA}" srcOrd="0" destOrd="0" presId="urn:microsoft.com/office/officeart/2005/8/layout/cycle5"/>
    <dgm:cxn modelId="{098B1D44-6DA0-43D1-98A2-61B9E205C34E}" type="presOf" srcId="{AF231B7E-93EB-419F-A73A-6D724AA32A15}" destId="{CCC06734-987A-4754-B488-8CB0BFB32AD8}" srcOrd="0" destOrd="0" presId="urn:microsoft.com/office/officeart/2005/8/layout/cycle5"/>
    <dgm:cxn modelId="{5E59CA8C-883D-45A8-B03D-27CAEFF8119A}" srcId="{F8C16F5F-787E-4FE0-B5AC-ECA7678D9D5B}" destId="{FCAA10C8-1957-4264-B64D-0D2AE856C077}" srcOrd="0" destOrd="0" parTransId="{8181FAAD-CC65-4BB7-95C2-10C01153A591}" sibTransId="{43B4AE02-D65A-4AE3-ACC6-C4E324E66E16}"/>
    <dgm:cxn modelId="{20FC44C2-1221-4080-BA4F-84A026152D50}" type="presOf" srcId="{C7015982-D1C2-4B45-B35F-2A48737C6574}" destId="{13ED9F32-7233-48AE-9F8F-BAB4E93BF43C}" srcOrd="0" destOrd="0" presId="urn:microsoft.com/office/officeart/2005/8/layout/cycle5"/>
    <dgm:cxn modelId="{D3E60BE1-6938-4EDC-A6D5-CF68D26E99B3}" type="presOf" srcId="{FCAA10C8-1957-4264-B64D-0D2AE856C077}" destId="{DB19130C-35EF-4CDB-97AF-B506AC4F3920}" srcOrd="0" destOrd="0" presId="urn:microsoft.com/office/officeart/2005/8/layout/cycle5"/>
    <dgm:cxn modelId="{7F216CC1-F063-4EDC-946A-E96D6C96D1FD}" type="presOf" srcId="{934807ED-C65A-4C98-A95B-0BA6ED38A4CE}" destId="{1C6BED4D-52EF-46DB-A7ED-CA4CAAE0B1BF}" srcOrd="0" destOrd="0" presId="urn:microsoft.com/office/officeart/2005/8/layout/cycle5"/>
    <dgm:cxn modelId="{BBA64973-6149-4E81-947F-EA8A01C00CAF}" type="presOf" srcId="{22D489D7-4B48-4F59-A023-C757EB6DE577}" destId="{1460A66B-6BD6-4CF5-8268-04D7B6BD5BA0}" srcOrd="0" destOrd="0" presId="urn:microsoft.com/office/officeart/2005/8/layout/cycle5"/>
    <dgm:cxn modelId="{B6E725B0-AFB6-49C1-BCA4-63477681CD66}" type="presParOf" srcId="{80A9FE3E-2F26-4F79-834A-63FD25EA02AF}" destId="{DB19130C-35EF-4CDB-97AF-B506AC4F3920}" srcOrd="0" destOrd="0" presId="urn:microsoft.com/office/officeart/2005/8/layout/cycle5"/>
    <dgm:cxn modelId="{30BA5555-E1B1-4E7C-88F4-D73B51199323}" type="presParOf" srcId="{80A9FE3E-2F26-4F79-834A-63FD25EA02AF}" destId="{9B92A7DF-5991-4589-BED6-32750685C162}" srcOrd="1" destOrd="0" presId="urn:microsoft.com/office/officeart/2005/8/layout/cycle5"/>
    <dgm:cxn modelId="{0E24D29C-D640-40C2-87B3-6B4151EB5646}" type="presParOf" srcId="{80A9FE3E-2F26-4F79-834A-63FD25EA02AF}" destId="{41E5E428-3B60-4AC3-A61F-B577B467451C}" srcOrd="2" destOrd="0" presId="urn:microsoft.com/office/officeart/2005/8/layout/cycle5"/>
    <dgm:cxn modelId="{57DEFEED-CE4D-4800-8CB5-5CA94B736E3E}" type="presParOf" srcId="{80A9FE3E-2F26-4F79-834A-63FD25EA02AF}" destId="{1460A66B-6BD6-4CF5-8268-04D7B6BD5BA0}" srcOrd="3" destOrd="0" presId="urn:microsoft.com/office/officeart/2005/8/layout/cycle5"/>
    <dgm:cxn modelId="{447334E7-E75D-4C8B-9AD4-22E52810C3DE}" type="presParOf" srcId="{80A9FE3E-2F26-4F79-834A-63FD25EA02AF}" destId="{452ECE88-315E-48B6-ABF9-A3ED94D027F0}" srcOrd="4" destOrd="0" presId="urn:microsoft.com/office/officeart/2005/8/layout/cycle5"/>
    <dgm:cxn modelId="{102D8E7A-26DF-45FC-BE13-301009C9BA2F}" type="presParOf" srcId="{80A9FE3E-2F26-4F79-834A-63FD25EA02AF}" destId="{13ED9F32-7233-48AE-9F8F-BAB4E93BF43C}" srcOrd="5" destOrd="0" presId="urn:microsoft.com/office/officeart/2005/8/layout/cycle5"/>
    <dgm:cxn modelId="{A9E421F1-AD84-474D-BE21-58F18F3A657B}" type="presParOf" srcId="{80A9FE3E-2F26-4F79-834A-63FD25EA02AF}" destId="{CCC06734-987A-4754-B488-8CB0BFB32AD8}" srcOrd="6" destOrd="0" presId="urn:microsoft.com/office/officeart/2005/8/layout/cycle5"/>
    <dgm:cxn modelId="{5EEE136B-0A9E-4287-8039-6888F98094A8}" type="presParOf" srcId="{80A9FE3E-2F26-4F79-834A-63FD25EA02AF}" destId="{532744A0-85BE-4947-B18C-11C2C4AD89FA}" srcOrd="7" destOrd="0" presId="urn:microsoft.com/office/officeart/2005/8/layout/cycle5"/>
    <dgm:cxn modelId="{F37727D6-EEB1-4835-821C-94820F8258EB}" type="presParOf" srcId="{80A9FE3E-2F26-4F79-834A-63FD25EA02AF}" destId="{1C6BED4D-52EF-46DB-A7ED-CA4CAAE0B1BF}" srcOrd="8" destOrd="0" presId="urn:microsoft.com/office/officeart/2005/8/layout/cycle5"/>
    <dgm:cxn modelId="{BD82C8BB-21E2-4C3E-93B2-836A3F336441}" type="presParOf" srcId="{80A9FE3E-2F26-4F79-834A-63FD25EA02AF}" destId="{0481C168-2465-453A-A490-8EFD3C02ABF1}" srcOrd="9" destOrd="0" presId="urn:microsoft.com/office/officeart/2005/8/layout/cycle5"/>
    <dgm:cxn modelId="{61099262-F135-4FC6-B0E1-91822FE86AB2}" type="presParOf" srcId="{80A9FE3E-2F26-4F79-834A-63FD25EA02AF}" destId="{611141C3-5A51-4C9A-9266-4D3C02BC2271}" srcOrd="10" destOrd="0" presId="urn:microsoft.com/office/officeart/2005/8/layout/cycle5"/>
    <dgm:cxn modelId="{E9DE72F0-2763-4B10-A420-3F231209D607}" type="presParOf" srcId="{80A9FE3E-2F26-4F79-834A-63FD25EA02AF}" destId="{3E1EA17A-5B98-4693-8B2E-A164BE3EDFCA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C16F5F-787E-4FE0-B5AC-ECA7678D9D5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AA10C8-1957-4264-B64D-0D2AE856C077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600" dirty="0" smtClean="0"/>
            <a:t>Identify Available Parallelism</a:t>
          </a:r>
          <a:endParaRPr lang="en-US" sz="2600" dirty="0"/>
        </a:p>
      </dgm:t>
    </dgm:pt>
    <dgm:pt modelId="{8181FAAD-CC65-4BB7-95C2-10C01153A591}" type="parTrans" cxnId="{5E59CA8C-883D-45A8-B03D-27CAEFF8119A}">
      <dgm:prSet/>
      <dgm:spPr/>
      <dgm:t>
        <a:bodyPr/>
        <a:lstStyle/>
        <a:p>
          <a:endParaRPr lang="en-US"/>
        </a:p>
      </dgm:t>
    </dgm:pt>
    <dgm:pt modelId="{43B4AE02-D65A-4AE3-ACC6-C4E324E66E16}" type="sibTrans" cxnId="{5E59CA8C-883D-45A8-B03D-27CAEFF8119A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22D489D7-4B48-4F59-A023-C757EB6DE577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600" dirty="0" smtClean="0"/>
            <a:t>Express Parallelism</a:t>
          </a:r>
          <a:endParaRPr lang="en-US" sz="2600" dirty="0"/>
        </a:p>
      </dgm:t>
    </dgm:pt>
    <dgm:pt modelId="{44212718-181A-4428-A416-171021AF7864}" type="parTrans" cxnId="{B7D2A696-72B6-4430-8913-C58537D43F3A}">
      <dgm:prSet/>
      <dgm:spPr/>
      <dgm:t>
        <a:bodyPr/>
        <a:lstStyle/>
        <a:p>
          <a:endParaRPr lang="en-US"/>
        </a:p>
      </dgm:t>
    </dgm:pt>
    <dgm:pt modelId="{C7015982-D1C2-4B45-B35F-2A48737C6574}" type="sibTrans" cxnId="{B7D2A696-72B6-4430-8913-C58537D43F3A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AF231B7E-93EB-419F-A73A-6D724AA32A15}">
      <dgm:prSet phldrT="[Text]" custT="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2600" dirty="0" smtClean="0">
              <a:solidFill>
                <a:schemeClr val="bg2"/>
              </a:solidFill>
            </a:rPr>
            <a:t>Express Data Movement</a:t>
          </a:r>
          <a:endParaRPr lang="en-US" sz="2600" dirty="0">
            <a:solidFill>
              <a:schemeClr val="bg2"/>
            </a:solidFill>
          </a:endParaRPr>
        </a:p>
      </dgm:t>
    </dgm:pt>
    <dgm:pt modelId="{52DBD05D-016F-44CD-A79D-F477F83E4536}" type="parTrans" cxnId="{8146D625-0017-4FAB-9C7E-31DF98268BF2}">
      <dgm:prSet/>
      <dgm:spPr/>
      <dgm:t>
        <a:bodyPr/>
        <a:lstStyle/>
        <a:p>
          <a:endParaRPr lang="en-US"/>
        </a:p>
      </dgm:t>
    </dgm:pt>
    <dgm:pt modelId="{934807ED-C65A-4C98-A95B-0BA6ED38A4CE}" type="sibTrans" cxnId="{8146D625-0017-4FAB-9C7E-31DF98268BF2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5AED579A-060B-45FC-B4CA-C93BA6C1C720}">
      <dgm:prSet phldrT="[Text]" custT="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2600" dirty="0" smtClean="0">
              <a:solidFill>
                <a:schemeClr val="bg2"/>
              </a:solidFill>
            </a:rPr>
            <a:t>Optimize Loop Performance</a:t>
          </a:r>
          <a:endParaRPr lang="en-US" sz="2600" dirty="0">
            <a:solidFill>
              <a:schemeClr val="bg2"/>
            </a:solidFill>
          </a:endParaRPr>
        </a:p>
      </dgm:t>
    </dgm:pt>
    <dgm:pt modelId="{467A3CB6-F7A6-4658-B5FC-6CB04051BFF6}" type="parTrans" cxnId="{666E3A95-2B97-4E1C-9243-72013893291A}">
      <dgm:prSet/>
      <dgm:spPr/>
      <dgm:t>
        <a:bodyPr/>
        <a:lstStyle/>
        <a:p>
          <a:endParaRPr lang="en-US"/>
        </a:p>
      </dgm:t>
    </dgm:pt>
    <dgm:pt modelId="{D33D14EB-8419-43F3-A069-1C75F686B1F7}" type="sibTrans" cxnId="{666E3A95-2B97-4E1C-9243-72013893291A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80A9FE3E-2F26-4F79-834A-63FD25EA02AF}" type="pres">
      <dgm:prSet presAssocID="{F8C16F5F-787E-4FE0-B5AC-ECA7678D9D5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19130C-35EF-4CDB-97AF-B506AC4F3920}" type="pres">
      <dgm:prSet presAssocID="{FCAA10C8-1957-4264-B64D-0D2AE856C077}" presName="node" presStyleLbl="node1" presStyleIdx="0" presStyleCnt="4" custScaleX="121000" custScaleY="12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2A7DF-5991-4589-BED6-32750685C162}" type="pres">
      <dgm:prSet presAssocID="{FCAA10C8-1957-4264-B64D-0D2AE856C077}" presName="spNode" presStyleCnt="0"/>
      <dgm:spPr/>
    </dgm:pt>
    <dgm:pt modelId="{41E5E428-3B60-4AC3-A61F-B577B467451C}" type="pres">
      <dgm:prSet presAssocID="{43B4AE02-D65A-4AE3-ACC6-C4E324E66E16}" presName="sibTrans" presStyleLbl="sibTrans1D1" presStyleIdx="0" presStyleCnt="4"/>
      <dgm:spPr/>
      <dgm:t>
        <a:bodyPr/>
        <a:lstStyle/>
        <a:p>
          <a:endParaRPr lang="en-US"/>
        </a:p>
      </dgm:t>
    </dgm:pt>
    <dgm:pt modelId="{1460A66B-6BD6-4CF5-8268-04D7B6BD5BA0}" type="pres">
      <dgm:prSet presAssocID="{22D489D7-4B48-4F59-A023-C757EB6DE577}" presName="node" presStyleLbl="node1" presStyleIdx="1" presStyleCnt="4" custScaleX="121000" custScaleY="12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2ECE88-315E-48B6-ABF9-A3ED94D027F0}" type="pres">
      <dgm:prSet presAssocID="{22D489D7-4B48-4F59-A023-C757EB6DE577}" presName="spNode" presStyleCnt="0"/>
      <dgm:spPr/>
    </dgm:pt>
    <dgm:pt modelId="{13ED9F32-7233-48AE-9F8F-BAB4E93BF43C}" type="pres">
      <dgm:prSet presAssocID="{C7015982-D1C2-4B45-B35F-2A48737C6574}" presName="sibTrans" presStyleLbl="sibTrans1D1" presStyleIdx="1" presStyleCnt="4"/>
      <dgm:spPr/>
      <dgm:t>
        <a:bodyPr/>
        <a:lstStyle/>
        <a:p>
          <a:endParaRPr lang="en-US"/>
        </a:p>
      </dgm:t>
    </dgm:pt>
    <dgm:pt modelId="{CCC06734-987A-4754-B488-8CB0BFB32AD8}" type="pres">
      <dgm:prSet presAssocID="{AF231B7E-93EB-419F-A73A-6D724AA32A15}" presName="node" presStyleLbl="node1" presStyleIdx="2" presStyleCnt="4" custScaleX="121000" custScaleY="12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744A0-85BE-4947-B18C-11C2C4AD89FA}" type="pres">
      <dgm:prSet presAssocID="{AF231B7E-93EB-419F-A73A-6D724AA32A15}" presName="spNode" presStyleCnt="0"/>
      <dgm:spPr/>
    </dgm:pt>
    <dgm:pt modelId="{1C6BED4D-52EF-46DB-A7ED-CA4CAAE0B1BF}" type="pres">
      <dgm:prSet presAssocID="{934807ED-C65A-4C98-A95B-0BA6ED38A4CE}" presName="sibTrans" presStyleLbl="sibTrans1D1" presStyleIdx="2" presStyleCnt="4"/>
      <dgm:spPr/>
      <dgm:t>
        <a:bodyPr/>
        <a:lstStyle/>
        <a:p>
          <a:endParaRPr lang="en-US"/>
        </a:p>
      </dgm:t>
    </dgm:pt>
    <dgm:pt modelId="{0481C168-2465-453A-A490-8EFD3C02ABF1}" type="pres">
      <dgm:prSet presAssocID="{5AED579A-060B-45FC-B4CA-C93BA6C1C720}" presName="node" presStyleLbl="node1" presStyleIdx="3" presStyleCnt="4" custScaleX="121000" custScaleY="12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1141C3-5A51-4C9A-9266-4D3C02BC2271}" type="pres">
      <dgm:prSet presAssocID="{5AED579A-060B-45FC-B4CA-C93BA6C1C720}" presName="spNode" presStyleCnt="0"/>
      <dgm:spPr/>
    </dgm:pt>
    <dgm:pt modelId="{3E1EA17A-5B98-4693-8B2E-A164BE3EDFCA}" type="pres">
      <dgm:prSet presAssocID="{D33D14EB-8419-43F3-A069-1C75F686B1F7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666E3A95-2B97-4E1C-9243-72013893291A}" srcId="{F8C16F5F-787E-4FE0-B5AC-ECA7678D9D5B}" destId="{5AED579A-060B-45FC-B4CA-C93BA6C1C720}" srcOrd="3" destOrd="0" parTransId="{467A3CB6-F7A6-4658-B5FC-6CB04051BFF6}" sibTransId="{D33D14EB-8419-43F3-A069-1C75F686B1F7}"/>
    <dgm:cxn modelId="{5ABBD896-C47C-4B71-9A2C-868FA608F5DE}" type="presOf" srcId="{F8C16F5F-787E-4FE0-B5AC-ECA7678D9D5B}" destId="{80A9FE3E-2F26-4F79-834A-63FD25EA02AF}" srcOrd="0" destOrd="0" presId="urn:microsoft.com/office/officeart/2005/8/layout/cycle5"/>
    <dgm:cxn modelId="{588704B2-56F9-4B11-9CB0-724E5984E808}" type="presOf" srcId="{934807ED-C65A-4C98-A95B-0BA6ED38A4CE}" destId="{1C6BED4D-52EF-46DB-A7ED-CA4CAAE0B1BF}" srcOrd="0" destOrd="0" presId="urn:microsoft.com/office/officeart/2005/8/layout/cycle5"/>
    <dgm:cxn modelId="{9231383E-B8AC-4EB4-ACE0-F0C07334E542}" type="presOf" srcId="{FCAA10C8-1957-4264-B64D-0D2AE856C077}" destId="{DB19130C-35EF-4CDB-97AF-B506AC4F3920}" srcOrd="0" destOrd="0" presId="urn:microsoft.com/office/officeart/2005/8/layout/cycle5"/>
    <dgm:cxn modelId="{B7D2A696-72B6-4430-8913-C58537D43F3A}" srcId="{F8C16F5F-787E-4FE0-B5AC-ECA7678D9D5B}" destId="{22D489D7-4B48-4F59-A023-C757EB6DE577}" srcOrd="1" destOrd="0" parTransId="{44212718-181A-4428-A416-171021AF7864}" sibTransId="{C7015982-D1C2-4B45-B35F-2A48737C6574}"/>
    <dgm:cxn modelId="{8146D625-0017-4FAB-9C7E-31DF98268BF2}" srcId="{F8C16F5F-787E-4FE0-B5AC-ECA7678D9D5B}" destId="{AF231B7E-93EB-419F-A73A-6D724AA32A15}" srcOrd="2" destOrd="0" parTransId="{52DBD05D-016F-44CD-A79D-F477F83E4536}" sibTransId="{934807ED-C65A-4C98-A95B-0BA6ED38A4CE}"/>
    <dgm:cxn modelId="{5770D991-9ED1-40D0-B59A-9B9203636231}" type="presOf" srcId="{C7015982-D1C2-4B45-B35F-2A48737C6574}" destId="{13ED9F32-7233-48AE-9F8F-BAB4E93BF43C}" srcOrd="0" destOrd="0" presId="urn:microsoft.com/office/officeart/2005/8/layout/cycle5"/>
    <dgm:cxn modelId="{5E59CA8C-883D-45A8-B03D-27CAEFF8119A}" srcId="{F8C16F5F-787E-4FE0-B5AC-ECA7678D9D5B}" destId="{FCAA10C8-1957-4264-B64D-0D2AE856C077}" srcOrd="0" destOrd="0" parTransId="{8181FAAD-CC65-4BB7-95C2-10C01153A591}" sibTransId="{43B4AE02-D65A-4AE3-ACC6-C4E324E66E16}"/>
    <dgm:cxn modelId="{1C8FBD94-F3B4-46B8-B42C-138A6E4358C2}" type="presOf" srcId="{D33D14EB-8419-43F3-A069-1C75F686B1F7}" destId="{3E1EA17A-5B98-4693-8B2E-A164BE3EDFCA}" srcOrd="0" destOrd="0" presId="urn:microsoft.com/office/officeart/2005/8/layout/cycle5"/>
    <dgm:cxn modelId="{97C41544-78C2-472F-8F64-068B918BAA3F}" type="presOf" srcId="{43B4AE02-D65A-4AE3-ACC6-C4E324E66E16}" destId="{41E5E428-3B60-4AC3-A61F-B577B467451C}" srcOrd="0" destOrd="0" presId="urn:microsoft.com/office/officeart/2005/8/layout/cycle5"/>
    <dgm:cxn modelId="{5F3E3153-8B0B-4E45-A84F-FCEAE15EBF0C}" type="presOf" srcId="{5AED579A-060B-45FC-B4CA-C93BA6C1C720}" destId="{0481C168-2465-453A-A490-8EFD3C02ABF1}" srcOrd="0" destOrd="0" presId="urn:microsoft.com/office/officeart/2005/8/layout/cycle5"/>
    <dgm:cxn modelId="{369539C7-BC71-4727-BFBE-BA31D76228D6}" type="presOf" srcId="{22D489D7-4B48-4F59-A023-C757EB6DE577}" destId="{1460A66B-6BD6-4CF5-8268-04D7B6BD5BA0}" srcOrd="0" destOrd="0" presId="urn:microsoft.com/office/officeart/2005/8/layout/cycle5"/>
    <dgm:cxn modelId="{0015CB8D-C32C-4599-8C26-A27CDDF54B96}" type="presOf" srcId="{AF231B7E-93EB-419F-A73A-6D724AA32A15}" destId="{CCC06734-987A-4754-B488-8CB0BFB32AD8}" srcOrd="0" destOrd="0" presId="urn:microsoft.com/office/officeart/2005/8/layout/cycle5"/>
    <dgm:cxn modelId="{4DD64ADB-FB73-4E25-A69B-F0780C53DD74}" type="presParOf" srcId="{80A9FE3E-2F26-4F79-834A-63FD25EA02AF}" destId="{DB19130C-35EF-4CDB-97AF-B506AC4F3920}" srcOrd="0" destOrd="0" presId="urn:microsoft.com/office/officeart/2005/8/layout/cycle5"/>
    <dgm:cxn modelId="{719ABDDD-D315-47AE-89E9-E2A7EA59CB96}" type="presParOf" srcId="{80A9FE3E-2F26-4F79-834A-63FD25EA02AF}" destId="{9B92A7DF-5991-4589-BED6-32750685C162}" srcOrd="1" destOrd="0" presId="urn:microsoft.com/office/officeart/2005/8/layout/cycle5"/>
    <dgm:cxn modelId="{4606EAAB-40D5-45EC-810C-C1366A9F1DEB}" type="presParOf" srcId="{80A9FE3E-2F26-4F79-834A-63FD25EA02AF}" destId="{41E5E428-3B60-4AC3-A61F-B577B467451C}" srcOrd="2" destOrd="0" presId="urn:microsoft.com/office/officeart/2005/8/layout/cycle5"/>
    <dgm:cxn modelId="{2AF69D06-B399-4D06-9A08-609BFB061F13}" type="presParOf" srcId="{80A9FE3E-2F26-4F79-834A-63FD25EA02AF}" destId="{1460A66B-6BD6-4CF5-8268-04D7B6BD5BA0}" srcOrd="3" destOrd="0" presId="urn:microsoft.com/office/officeart/2005/8/layout/cycle5"/>
    <dgm:cxn modelId="{1BEEE906-C1A0-46B5-B9B5-7E982CF1BE41}" type="presParOf" srcId="{80A9FE3E-2F26-4F79-834A-63FD25EA02AF}" destId="{452ECE88-315E-48B6-ABF9-A3ED94D027F0}" srcOrd="4" destOrd="0" presId="urn:microsoft.com/office/officeart/2005/8/layout/cycle5"/>
    <dgm:cxn modelId="{3893C824-C579-40FF-BB46-CFEFD759340D}" type="presParOf" srcId="{80A9FE3E-2F26-4F79-834A-63FD25EA02AF}" destId="{13ED9F32-7233-48AE-9F8F-BAB4E93BF43C}" srcOrd="5" destOrd="0" presId="urn:microsoft.com/office/officeart/2005/8/layout/cycle5"/>
    <dgm:cxn modelId="{E48172C3-E5D4-43EF-B3AD-B3E7715CBEDB}" type="presParOf" srcId="{80A9FE3E-2F26-4F79-834A-63FD25EA02AF}" destId="{CCC06734-987A-4754-B488-8CB0BFB32AD8}" srcOrd="6" destOrd="0" presId="urn:microsoft.com/office/officeart/2005/8/layout/cycle5"/>
    <dgm:cxn modelId="{4863A0BA-4023-4644-911F-6B4B7C944C05}" type="presParOf" srcId="{80A9FE3E-2F26-4F79-834A-63FD25EA02AF}" destId="{532744A0-85BE-4947-B18C-11C2C4AD89FA}" srcOrd="7" destOrd="0" presId="urn:microsoft.com/office/officeart/2005/8/layout/cycle5"/>
    <dgm:cxn modelId="{6A677068-3CA7-4DDC-8B78-B7250F07BBCB}" type="presParOf" srcId="{80A9FE3E-2F26-4F79-834A-63FD25EA02AF}" destId="{1C6BED4D-52EF-46DB-A7ED-CA4CAAE0B1BF}" srcOrd="8" destOrd="0" presId="urn:microsoft.com/office/officeart/2005/8/layout/cycle5"/>
    <dgm:cxn modelId="{5852EF43-C134-455F-955C-0CC17E94C50A}" type="presParOf" srcId="{80A9FE3E-2F26-4F79-834A-63FD25EA02AF}" destId="{0481C168-2465-453A-A490-8EFD3C02ABF1}" srcOrd="9" destOrd="0" presId="urn:microsoft.com/office/officeart/2005/8/layout/cycle5"/>
    <dgm:cxn modelId="{7A0639A4-2294-4C25-9848-EBBC845E4587}" type="presParOf" srcId="{80A9FE3E-2F26-4F79-834A-63FD25EA02AF}" destId="{611141C3-5A51-4C9A-9266-4D3C02BC2271}" srcOrd="10" destOrd="0" presId="urn:microsoft.com/office/officeart/2005/8/layout/cycle5"/>
    <dgm:cxn modelId="{BE50F717-25AC-47E0-8037-E0AB535BDC6E}" type="presParOf" srcId="{80A9FE3E-2F26-4F79-834A-63FD25EA02AF}" destId="{3E1EA17A-5B98-4693-8B2E-A164BE3EDFCA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C16F5F-787E-4FE0-B5AC-ECA7678D9D5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AA10C8-1957-4264-B64D-0D2AE856C077}">
      <dgm:prSet phldrT="[Text]" custT="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2600" dirty="0" smtClean="0"/>
            <a:t>Identify Available Parallelism</a:t>
          </a:r>
          <a:endParaRPr lang="en-US" sz="2600" dirty="0"/>
        </a:p>
      </dgm:t>
    </dgm:pt>
    <dgm:pt modelId="{8181FAAD-CC65-4BB7-95C2-10C01153A591}" type="parTrans" cxnId="{5E59CA8C-883D-45A8-B03D-27CAEFF8119A}">
      <dgm:prSet/>
      <dgm:spPr/>
      <dgm:t>
        <a:bodyPr/>
        <a:lstStyle/>
        <a:p>
          <a:endParaRPr lang="en-US"/>
        </a:p>
      </dgm:t>
    </dgm:pt>
    <dgm:pt modelId="{43B4AE02-D65A-4AE3-ACC6-C4E324E66E16}" type="sibTrans" cxnId="{5E59CA8C-883D-45A8-B03D-27CAEFF8119A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22D489D7-4B48-4F59-A023-C757EB6DE577}">
      <dgm:prSet phldrT="[Text]" custT="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2600" dirty="0" smtClean="0"/>
            <a:t>Express Parallelism</a:t>
          </a:r>
          <a:endParaRPr lang="en-US" sz="2600" dirty="0"/>
        </a:p>
      </dgm:t>
    </dgm:pt>
    <dgm:pt modelId="{44212718-181A-4428-A416-171021AF7864}" type="parTrans" cxnId="{B7D2A696-72B6-4430-8913-C58537D43F3A}">
      <dgm:prSet/>
      <dgm:spPr/>
      <dgm:t>
        <a:bodyPr/>
        <a:lstStyle/>
        <a:p>
          <a:endParaRPr lang="en-US"/>
        </a:p>
      </dgm:t>
    </dgm:pt>
    <dgm:pt modelId="{C7015982-D1C2-4B45-B35F-2A48737C6574}" type="sibTrans" cxnId="{B7D2A696-72B6-4430-8913-C58537D43F3A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AF231B7E-93EB-419F-A73A-6D724AA32A15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600" dirty="0" smtClean="0"/>
            <a:t>Express Data Movement</a:t>
          </a:r>
          <a:endParaRPr lang="en-US" sz="2600" dirty="0"/>
        </a:p>
      </dgm:t>
    </dgm:pt>
    <dgm:pt modelId="{52DBD05D-016F-44CD-A79D-F477F83E4536}" type="parTrans" cxnId="{8146D625-0017-4FAB-9C7E-31DF98268BF2}">
      <dgm:prSet/>
      <dgm:spPr/>
      <dgm:t>
        <a:bodyPr/>
        <a:lstStyle/>
        <a:p>
          <a:endParaRPr lang="en-US"/>
        </a:p>
      </dgm:t>
    </dgm:pt>
    <dgm:pt modelId="{934807ED-C65A-4C98-A95B-0BA6ED38A4CE}" type="sibTrans" cxnId="{8146D625-0017-4FAB-9C7E-31DF98268BF2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5AED579A-060B-45FC-B4CA-C93BA6C1C720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600" dirty="0" smtClean="0"/>
            <a:t>Optimize Loop Performance</a:t>
          </a:r>
          <a:endParaRPr lang="en-US" sz="2600" dirty="0"/>
        </a:p>
      </dgm:t>
    </dgm:pt>
    <dgm:pt modelId="{467A3CB6-F7A6-4658-B5FC-6CB04051BFF6}" type="parTrans" cxnId="{666E3A95-2B97-4E1C-9243-72013893291A}">
      <dgm:prSet/>
      <dgm:spPr/>
      <dgm:t>
        <a:bodyPr/>
        <a:lstStyle/>
        <a:p>
          <a:endParaRPr lang="en-US"/>
        </a:p>
      </dgm:t>
    </dgm:pt>
    <dgm:pt modelId="{D33D14EB-8419-43F3-A069-1C75F686B1F7}" type="sibTrans" cxnId="{666E3A95-2B97-4E1C-9243-72013893291A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80A9FE3E-2F26-4F79-834A-63FD25EA02AF}" type="pres">
      <dgm:prSet presAssocID="{F8C16F5F-787E-4FE0-B5AC-ECA7678D9D5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19130C-35EF-4CDB-97AF-B506AC4F3920}" type="pres">
      <dgm:prSet presAssocID="{FCAA10C8-1957-4264-B64D-0D2AE856C077}" presName="node" presStyleLbl="node1" presStyleIdx="0" presStyleCnt="4" custScaleX="121000" custScaleY="12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2A7DF-5991-4589-BED6-32750685C162}" type="pres">
      <dgm:prSet presAssocID="{FCAA10C8-1957-4264-B64D-0D2AE856C077}" presName="spNode" presStyleCnt="0"/>
      <dgm:spPr/>
    </dgm:pt>
    <dgm:pt modelId="{41E5E428-3B60-4AC3-A61F-B577B467451C}" type="pres">
      <dgm:prSet presAssocID="{43B4AE02-D65A-4AE3-ACC6-C4E324E66E16}" presName="sibTrans" presStyleLbl="sibTrans1D1" presStyleIdx="0" presStyleCnt="4"/>
      <dgm:spPr/>
      <dgm:t>
        <a:bodyPr/>
        <a:lstStyle/>
        <a:p>
          <a:endParaRPr lang="en-US"/>
        </a:p>
      </dgm:t>
    </dgm:pt>
    <dgm:pt modelId="{1460A66B-6BD6-4CF5-8268-04D7B6BD5BA0}" type="pres">
      <dgm:prSet presAssocID="{22D489D7-4B48-4F59-A023-C757EB6DE577}" presName="node" presStyleLbl="node1" presStyleIdx="1" presStyleCnt="4" custScaleX="121000" custScaleY="12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2ECE88-315E-48B6-ABF9-A3ED94D027F0}" type="pres">
      <dgm:prSet presAssocID="{22D489D7-4B48-4F59-A023-C757EB6DE577}" presName="spNode" presStyleCnt="0"/>
      <dgm:spPr/>
    </dgm:pt>
    <dgm:pt modelId="{13ED9F32-7233-48AE-9F8F-BAB4E93BF43C}" type="pres">
      <dgm:prSet presAssocID="{C7015982-D1C2-4B45-B35F-2A48737C6574}" presName="sibTrans" presStyleLbl="sibTrans1D1" presStyleIdx="1" presStyleCnt="4"/>
      <dgm:spPr/>
      <dgm:t>
        <a:bodyPr/>
        <a:lstStyle/>
        <a:p>
          <a:endParaRPr lang="en-US"/>
        </a:p>
      </dgm:t>
    </dgm:pt>
    <dgm:pt modelId="{CCC06734-987A-4754-B488-8CB0BFB32AD8}" type="pres">
      <dgm:prSet presAssocID="{AF231B7E-93EB-419F-A73A-6D724AA32A15}" presName="node" presStyleLbl="node1" presStyleIdx="2" presStyleCnt="4" custScaleX="121000" custScaleY="12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744A0-85BE-4947-B18C-11C2C4AD89FA}" type="pres">
      <dgm:prSet presAssocID="{AF231B7E-93EB-419F-A73A-6D724AA32A15}" presName="spNode" presStyleCnt="0"/>
      <dgm:spPr/>
    </dgm:pt>
    <dgm:pt modelId="{1C6BED4D-52EF-46DB-A7ED-CA4CAAE0B1BF}" type="pres">
      <dgm:prSet presAssocID="{934807ED-C65A-4C98-A95B-0BA6ED38A4CE}" presName="sibTrans" presStyleLbl="sibTrans1D1" presStyleIdx="2" presStyleCnt="4"/>
      <dgm:spPr/>
      <dgm:t>
        <a:bodyPr/>
        <a:lstStyle/>
        <a:p>
          <a:endParaRPr lang="en-US"/>
        </a:p>
      </dgm:t>
    </dgm:pt>
    <dgm:pt modelId="{0481C168-2465-453A-A490-8EFD3C02ABF1}" type="pres">
      <dgm:prSet presAssocID="{5AED579A-060B-45FC-B4CA-C93BA6C1C720}" presName="node" presStyleLbl="node1" presStyleIdx="3" presStyleCnt="4" custScaleX="121000" custScaleY="12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1141C3-5A51-4C9A-9266-4D3C02BC2271}" type="pres">
      <dgm:prSet presAssocID="{5AED579A-060B-45FC-B4CA-C93BA6C1C720}" presName="spNode" presStyleCnt="0"/>
      <dgm:spPr/>
    </dgm:pt>
    <dgm:pt modelId="{3E1EA17A-5B98-4693-8B2E-A164BE3EDFCA}" type="pres">
      <dgm:prSet presAssocID="{D33D14EB-8419-43F3-A069-1C75F686B1F7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F3779E40-C22C-461E-81FE-8D479460C953}" type="presOf" srcId="{22D489D7-4B48-4F59-A023-C757EB6DE577}" destId="{1460A66B-6BD6-4CF5-8268-04D7B6BD5BA0}" srcOrd="0" destOrd="0" presId="urn:microsoft.com/office/officeart/2005/8/layout/cycle5"/>
    <dgm:cxn modelId="{666E3A95-2B97-4E1C-9243-72013893291A}" srcId="{F8C16F5F-787E-4FE0-B5AC-ECA7678D9D5B}" destId="{5AED579A-060B-45FC-B4CA-C93BA6C1C720}" srcOrd="3" destOrd="0" parTransId="{467A3CB6-F7A6-4658-B5FC-6CB04051BFF6}" sibTransId="{D33D14EB-8419-43F3-A069-1C75F686B1F7}"/>
    <dgm:cxn modelId="{1B90DF2E-12ED-4848-9C5D-7670D524D5FC}" type="presOf" srcId="{5AED579A-060B-45FC-B4CA-C93BA6C1C720}" destId="{0481C168-2465-453A-A490-8EFD3C02ABF1}" srcOrd="0" destOrd="0" presId="urn:microsoft.com/office/officeart/2005/8/layout/cycle5"/>
    <dgm:cxn modelId="{337D92A5-6491-41FD-8E8D-7BC736CED9DF}" type="presOf" srcId="{43B4AE02-D65A-4AE3-ACC6-C4E324E66E16}" destId="{41E5E428-3B60-4AC3-A61F-B577B467451C}" srcOrd="0" destOrd="0" presId="urn:microsoft.com/office/officeart/2005/8/layout/cycle5"/>
    <dgm:cxn modelId="{B7D2A696-72B6-4430-8913-C58537D43F3A}" srcId="{F8C16F5F-787E-4FE0-B5AC-ECA7678D9D5B}" destId="{22D489D7-4B48-4F59-A023-C757EB6DE577}" srcOrd="1" destOrd="0" parTransId="{44212718-181A-4428-A416-171021AF7864}" sibTransId="{C7015982-D1C2-4B45-B35F-2A48737C6574}"/>
    <dgm:cxn modelId="{F8AAF2D4-7116-4B03-A10C-EADC31A04671}" type="presOf" srcId="{934807ED-C65A-4C98-A95B-0BA6ED38A4CE}" destId="{1C6BED4D-52EF-46DB-A7ED-CA4CAAE0B1BF}" srcOrd="0" destOrd="0" presId="urn:microsoft.com/office/officeart/2005/8/layout/cycle5"/>
    <dgm:cxn modelId="{F55BD8EE-B9C2-4B88-8747-3255D713C35C}" type="presOf" srcId="{FCAA10C8-1957-4264-B64D-0D2AE856C077}" destId="{DB19130C-35EF-4CDB-97AF-B506AC4F3920}" srcOrd="0" destOrd="0" presId="urn:microsoft.com/office/officeart/2005/8/layout/cycle5"/>
    <dgm:cxn modelId="{8146D625-0017-4FAB-9C7E-31DF98268BF2}" srcId="{F8C16F5F-787E-4FE0-B5AC-ECA7678D9D5B}" destId="{AF231B7E-93EB-419F-A73A-6D724AA32A15}" srcOrd="2" destOrd="0" parTransId="{52DBD05D-016F-44CD-A79D-F477F83E4536}" sibTransId="{934807ED-C65A-4C98-A95B-0BA6ED38A4CE}"/>
    <dgm:cxn modelId="{5E59CA8C-883D-45A8-B03D-27CAEFF8119A}" srcId="{F8C16F5F-787E-4FE0-B5AC-ECA7678D9D5B}" destId="{FCAA10C8-1957-4264-B64D-0D2AE856C077}" srcOrd="0" destOrd="0" parTransId="{8181FAAD-CC65-4BB7-95C2-10C01153A591}" sibTransId="{43B4AE02-D65A-4AE3-ACC6-C4E324E66E16}"/>
    <dgm:cxn modelId="{6A59B00D-2B10-464D-A549-B4B6A81F0622}" type="presOf" srcId="{D33D14EB-8419-43F3-A069-1C75F686B1F7}" destId="{3E1EA17A-5B98-4693-8B2E-A164BE3EDFCA}" srcOrd="0" destOrd="0" presId="urn:microsoft.com/office/officeart/2005/8/layout/cycle5"/>
    <dgm:cxn modelId="{AE3FEDB6-980B-49B0-B97F-06D63A8AC039}" type="presOf" srcId="{C7015982-D1C2-4B45-B35F-2A48737C6574}" destId="{13ED9F32-7233-48AE-9F8F-BAB4E93BF43C}" srcOrd="0" destOrd="0" presId="urn:microsoft.com/office/officeart/2005/8/layout/cycle5"/>
    <dgm:cxn modelId="{B1F0AF6A-6FCC-41AC-9F54-F6200D3221B3}" type="presOf" srcId="{AF231B7E-93EB-419F-A73A-6D724AA32A15}" destId="{CCC06734-987A-4754-B488-8CB0BFB32AD8}" srcOrd="0" destOrd="0" presId="urn:microsoft.com/office/officeart/2005/8/layout/cycle5"/>
    <dgm:cxn modelId="{D97EE252-DAA4-4182-8551-CCA8860A3B61}" type="presOf" srcId="{F8C16F5F-787E-4FE0-B5AC-ECA7678D9D5B}" destId="{80A9FE3E-2F26-4F79-834A-63FD25EA02AF}" srcOrd="0" destOrd="0" presId="urn:microsoft.com/office/officeart/2005/8/layout/cycle5"/>
    <dgm:cxn modelId="{2D1B971F-FCF4-4046-B2BD-2F4B082B934E}" type="presParOf" srcId="{80A9FE3E-2F26-4F79-834A-63FD25EA02AF}" destId="{DB19130C-35EF-4CDB-97AF-B506AC4F3920}" srcOrd="0" destOrd="0" presId="urn:microsoft.com/office/officeart/2005/8/layout/cycle5"/>
    <dgm:cxn modelId="{2DAEDED7-C50B-460D-A9EC-53F701BBFEF6}" type="presParOf" srcId="{80A9FE3E-2F26-4F79-834A-63FD25EA02AF}" destId="{9B92A7DF-5991-4589-BED6-32750685C162}" srcOrd="1" destOrd="0" presId="urn:microsoft.com/office/officeart/2005/8/layout/cycle5"/>
    <dgm:cxn modelId="{0DD29572-6499-432B-9ADC-E36124A5747F}" type="presParOf" srcId="{80A9FE3E-2F26-4F79-834A-63FD25EA02AF}" destId="{41E5E428-3B60-4AC3-A61F-B577B467451C}" srcOrd="2" destOrd="0" presId="urn:microsoft.com/office/officeart/2005/8/layout/cycle5"/>
    <dgm:cxn modelId="{30203AF5-74FE-4818-A367-7F33E3A57867}" type="presParOf" srcId="{80A9FE3E-2F26-4F79-834A-63FD25EA02AF}" destId="{1460A66B-6BD6-4CF5-8268-04D7B6BD5BA0}" srcOrd="3" destOrd="0" presId="urn:microsoft.com/office/officeart/2005/8/layout/cycle5"/>
    <dgm:cxn modelId="{AA89BF1D-F00D-47AD-9683-54ACF5B60748}" type="presParOf" srcId="{80A9FE3E-2F26-4F79-834A-63FD25EA02AF}" destId="{452ECE88-315E-48B6-ABF9-A3ED94D027F0}" srcOrd="4" destOrd="0" presId="urn:microsoft.com/office/officeart/2005/8/layout/cycle5"/>
    <dgm:cxn modelId="{DA99D598-FFAF-4ECC-B591-B6BAE41F603C}" type="presParOf" srcId="{80A9FE3E-2F26-4F79-834A-63FD25EA02AF}" destId="{13ED9F32-7233-48AE-9F8F-BAB4E93BF43C}" srcOrd="5" destOrd="0" presId="urn:microsoft.com/office/officeart/2005/8/layout/cycle5"/>
    <dgm:cxn modelId="{AE1C8CE1-B1AF-4CCB-8C51-DBC0EEB2B81F}" type="presParOf" srcId="{80A9FE3E-2F26-4F79-834A-63FD25EA02AF}" destId="{CCC06734-987A-4754-B488-8CB0BFB32AD8}" srcOrd="6" destOrd="0" presId="urn:microsoft.com/office/officeart/2005/8/layout/cycle5"/>
    <dgm:cxn modelId="{5C3961AA-91C2-4443-9ABD-D8A3CF5CB8B6}" type="presParOf" srcId="{80A9FE3E-2F26-4F79-834A-63FD25EA02AF}" destId="{532744A0-85BE-4947-B18C-11C2C4AD89FA}" srcOrd="7" destOrd="0" presId="urn:microsoft.com/office/officeart/2005/8/layout/cycle5"/>
    <dgm:cxn modelId="{8E032141-03C0-4C24-96E9-E10A04F4D9B1}" type="presParOf" srcId="{80A9FE3E-2F26-4F79-834A-63FD25EA02AF}" destId="{1C6BED4D-52EF-46DB-A7ED-CA4CAAE0B1BF}" srcOrd="8" destOrd="0" presId="urn:microsoft.com/office/officeart/2005/8/layout/cycle5"/>
    <dgm:cxn modelId="{9F783183-7D2C-4FE4-8A5D-FD5317B5A17D}" type="presParOf" srcId="{80A9FE3E-2F26-4F79-834A-63FD25EA02AF}" destId="{0481C168-2465-453A-A490-8EFD3C02ABF1}" srcOrd="9" destOrd="0" presId="urn:microsoft.com/office/officeart/2005/8/layout/cycle5"/>
    <dgm:cxn modelId="{C533DBA4-AE7C-4879-98EB-D15343201C91}" type="presParOf" srcId="{80A9FE3E-2F26-4F79-834A-63FD25EA02AF}" destId="{611141C3-5A51-4C9A-9266-4D3C02BC2271}" srcOrd="10" destOrd="0" presId="urn:microsoft.com/office/officeart/2005/8/layout/cycle5"/>
    <dgm:cxn modelId="{C21218BE-9BAD-492F-A9FB-50145171B3EB}" type="presParOf" srcId="{80A9FE3E-2F26-4F79-834A-63FD25EA02AF}" destId="{3E1EA17A-5B98-4693-8B2E-A164BE3EDFCA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9130C-35EF-4CDB-97AF-B506AC4F3920}">
      <dsp:nvSpPr>
        <dsp:cNvPr id="0" name=""/>
        <dsp:cNvSpPr/>
      </dsp:nvSpPr>
      <dsp:spPr>
        <a:xfrm>
          <a:off x="2512278" y="-127668"/>
          <a:ext cx="2290643" cy="1488918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Identify Available Parallelism</a:t>
          </a:r>
          <a:endParaRPr lang="en-US" sz="2600" kern="1200" dirty="0"/>
        </a:p>
      </dsp:txBody>
      <dsp:txXfrm>
        <a:off x="2584961" y="-54985"/>
        <a:ext cx="2145277" cy="1343552"/>
      </dsp:txXfrm>
    </dsp:sp>
    <dsp:sp modelId="{41E5E428-3B60-4AC3-A61F-B577B467451C}">
      <dsp:nvSpPr>
        <dsp:cNvPr id="0" name=""/>
        <dsp:cNvSpPr/>
      </dsp:nvSpPr>
      <dsp:spPr>
        <a:xfrm>
          <a:off x="1626440" y="616790"/>
          <a:ext cx="4062318" cy="4062318"/>
        </a:xfrm>
        <a:custGeom>
          <a:avLst/>
          <a:gdLst/>
          <a:ahLst/>
          <a:cxnLst/>
          <a:rect l="0" t="0" r="0" b="0"/>
          <a:pathLst>
            <a:path>
              <a:moveTo>
                <a:pt x="3365279" y="499581"/>
              </a:moveTo>
              <a:arcTo wR="2031159" hR="2031159" stAng="18663499" swAng="1242391"/>
            </a:path>
          </a:pathLst>
        </a:custGeom>
        <a:noFill/>
        <a:ln w="635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60A66B-6BD6-4CF5-8268-04D7B6BD5BA0}">
      <dsp:nvSpPr>
        <dsp:cNvPr id="0" name=""/>
        <dsp:cNvSpPr/>
      </dsp:nvSpPr>
      <dsp:spPr>
        <a:xfrm>
          <a:off x="4543437" y="1903490"/>
          <a:ext cx="2290643" cy="1488918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Express Parallelism</a:t>
          </a:r>
          <a:endParaRPr lang="en-US" sz="2600" kern="1200" dirty="0"/>
        </a:p>
      </dsp:txBody>
      <dsp:txXfrm>
        <a:off x="4616120" y="1976173"/>
        <a:ext cx="2145277" cy="1343552"/>
      </dsp:txXfrm>
    </dsp:sp>
    <dsp:sp modelId="{13ED9F32-7233-48AE-9F8F-BAB4E93BF43C}">
      <dsp:nvSpPr>
        <dsp:cNvPr id="0" name=""/>
        <dsp:cNvSpPr/>
      </dsp:nvSpPr>
      <dsp:spPr>
        <a:xfrm>
          <a:off x="1626440" y="616790"/>
          <a:ext cx="4062318" cy="4062318"/>
        </a:xfrm>
        <a:custGeom>
          <a:avLst/>
          <a:gdLst/>
          <a:ahLst/>
          <a:cxnLst/>
          <a:rect l="0" t="0" r="0" b="0"/>
          <a:pathLst>
            <a:path>
              <a:moveTo>
                <a:pt x="3820637" y="2992083"/>
              </a:moveTo>
              <a:arcTo wR="2031159" hR="2031159" stAng="1694110" swAng="1242391"/>
            </a:path>
          </a:pathLst>
        </a:custGeom>
        <a:noFill/>
        <a:ln w="635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06734-987A-4754-B488-8CB0BFB32AD8}">
      <dsp:nvSpPr>
        <dsp:cNvPr id="0" name=""/>
        <dsp:cNvSpPr/>
      </dsp:nvSpPr>
      <dsp:spPr>
        <a:xfrm>
          <a:off x="2512278" y="3934650"/>
          <a:ext cx="2290643" cy="1488918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Express Data Movement</a:t>
          </a:r>
          <a:endParaRPr lang="en-US" sz="2600" kern="1200" dirty="0"/>
        </a:p>
      </dsp:txBody>
      <dsp:txXfrm>
        <a:off x="2584961" y="4007333"/>
        <a:ext cx="2145277" cy="1343552"/>
      </dsp:txXfrm>
    </dsp:sp>
    <dsp:sp modelId="{1C6BED4D-52EF-46DB-A7ED-CA4CAAE0B1BF}">
      <dsp:nvSpPr>
        <dsp:cNvPr id="0" name=""/>
        <dsp:cNvSpPr/>
      </dsp:nvSpPr>
      <dsp:spPr>
        <a:xfrm>
          <a:off x="1626440" y="616790"/>
          <a:ext cx="4062318" cy="4062318"/>
        </a:xfrm>
        <a:custGeom>
          <a:avLst/>
          <a:gdLst/>
          <a:ahLst/>
          <a:cxnLst/>
          <a:rect l="0" t="0" r="0" b="0"/>
          <a:pathLst>
            <a:path>
              <a:moveTo>
                <a:pt x="697039" y="3562737"/>
              </a:moveTo>
              <a:arcTo wR="2031159" hR="2031159" stAng="7863499" swAng="1242391"/>
            </a:path>
          </a:pathLst>
        </a:custGeom>
        <a:noFill/>
        <a:ln w="635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1C168-2465-453A-A490-8EFD3C02ABF1}">
      <dsp:nvSpPr>
        <dsp:cNvPr id="0" name=""/>
        <dsp:cNvSpPr/>
      </dsp:nvSpPr>
      <dsp:spPr>
        <a:xfrm>
          <a:off x="481118" y="1903490"/>
          <a:ext cx="2290643" cy="1488918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Optimize Loop Performance</a:t>
          </a:r>
          <a:endParaRPr lang="en-US" sz="2600" kern="1200" dirty="0"/>
        </a:p>
      </dsp:txBody>
      <dsp:txXfrm>
        <a:off x="553801" y="1976173"/>
        <a:ext cx="2145277" cy="1343552"/>
      </dsp:txXfrm>
    </dsp:sp>
    <dsp:sp modelId="{3E1EA17A-5B98-4693-8B2E-A164BE3EDFCA}">
      <dsp:nvSpPr>
        <dsp:cNvPr id="0" name=""/>
        <dsp:cNvSpPr/>
      </dsp:nvSpPr>
      <dsp:spPr>
        <a:xfrm>
          <a:off x="1626440" y="616790"/>
          <a:ext cx="4062318" cy="4062318"/>
        </a:xfrm>
        <a:custGeom>
          <a:avLst/>
          <a:gdLst/>
          <a:ahLst/>
          <a:cxnLst/>
          <a:rect l="0" t="0" r="0" b="0"/>
          <a:pathLst>
            <a:path>
              <a:moveTo>
                <a:pt x="241681" y="1070234"/>
              </a:moveTo>
              <a:arcTo wR="2031159" hR="2031159" stAng="12494110" swAng="1242391"/>
            </a:path>
          </a:pathLst>
        </a:custGeom>
        <a:noFill/>
        <a:ln w="635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9130C-35EF-4CDB-97AF-B506AC4F3920}">
      <dsp:nvSpPr>
        <dsp:cNvPr id="0" name=""/>
        <dsp:cNvSpPr/>
      </dsp:nvSpPr>
      <dsp:spPr>
        <a:xfrm>
          <a:off x="2512278" y="-127668"/>
          <a:ext cx="2290643" cy="1488918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Identify Available Parallelism</a:t>
          </a:r>
          <a:endParaRPr lang="en-US" sz="2600" kern="1200" dirty="0"/>
        </a:p>
      </dsp:txBody>
      <dsp:txXfrm>
        <a:off x="2584961" y="-54985"/>
        <a:ext cx="2145277" cy="1343552"/>
      </dsp:txXfrm>
    </dsp:sp>
    <dsp:sp modelId="{41E5E428-3B60-4AC3-A61F-B577B467451C}">
      <dsp:nvSpPr>
        <dsp:cNvPr id="0" name=""/>
        <dsp:cNvSpPr/>
      </dsp:nvSpPr>
      <dsp:spPr>
        <a:xfrm>
          <a:off x="1626440" y="616790"/>
          <a:ext cx="4062318" cy="4062318"/>
        </a:xfrm>
        <a:custGeom>
          <a:avLst/>
          <a:gdLst/>
          <a:ahLst/>
          <a:cxnLst/>
          <a:rect l="0" t="0" r="0" b="0"/>
          <a:pathLst>
            <a:path>
              <a:moveTo>
                <a:pt x="3365279" y="499581"/>
              </a:moveTo>
              <a:arcTo wR="2031159" hR="2031159" stAng="18663499" swAng="1242391"/>
            </a:path>
          </a:pathLst>
        </a:custGeom>
        <a:noFill/>
        <a:ln w="635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60A66B-6BD6-4CF5-8268-04D7B6BD5BA0}">
      <dsp:nvSpPr>
        <dsp:cNvPr id="0" name=""/>
        <dsp:cNvSpPr/>
      </dsp:nvSpPr>
      <dsp:spPr>
        <a:xfrm>
          <a:off x="4543437" y="1903490"/>
          <a:ext cx="2290643" cy="1488918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Express Parallelism</a:t>
          </a:r>
          <a:endParaRPr lang="en-US" sz="2600" kern="1200" dirty="0"/>
        </a:p>
      </dsp:txBody>
      <dsp:txXfrm>
        <a:off x="4616120" y="1976173"/>
        <a:ext cx="2145277" cy="1343552"/>
      </dsp:txXfrm>
    </dsp:sp>
    <dsp:sp modelId="{13ED9F32-7233-48AE-9F8F-BAB4E93BF43C}">
      <dsp:nvSpPr>
        <dsp:cNvPr id="0" name=""/>
        <dsp:cNvSpPr/>
      </dsp:nvSpPr>
      <dsp:spPr>
        <a:xfrm>
          <a:off x="1626440" y="616790"/>
          <a:ext cx="4062318" cy="4062318"/>
        </a:xfrm>
        <a:custGeom>
          <a:avLst/>
          <a:gdLst/>
          <a:ahLst/>
          <a:cxnLst/>
          <a:rect l="0" t="0" r="0" b="0"/>
          <a:pathLst>
            <a:path>
              <a:moveTo>
                <a:pt x="3820637" y="2992083"/>
              </a:moveTo>
              <a:arcTo wR="2031159" hR="2031159" stAng="1694110" swAng="1242391"/>
            </a:path>
          </a:pathLst>
        </a:custGeom>
        <a:noFill/>
        <a:ln w="635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06734-987A-4754-B488-8CB0BFB32AD8}">
      <dsp:nvSpPr>
        <dsp:cNvPr id="0" name=""/>
        <dsp:cNvSpPr/>
      </dsp:nvSpPr>
      <dsp:spPr>
        <a:xfrm>
          <a:off x="2512278" y="3934650"/>
          <a:ext cx="2290643" cy="1488918"/>
        </a:xfrm>
        <a:prstGeom prst="roundRect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bg2"/>
              </a:solidFill>
            </a:rPr>
            <a:t>Express Data Movement</a:t>
          </a:r>
          <a:endParaRPr lang="en-US" sz="2600" kern="1200" dirty="0">
            <a:solidFill>
              <a:schemeClr val="bg2"/>
            </a:solidFill>
          </a:endParaRPr>
        </a:p>
      </dsp:txBody>
      <dsp:txXfrm>
        <a:off x="2584961" y="4007333"/>
        <a:ext cx="2145277" cy="1343552"/>
      </dsp:txXfrm>
    </dsp:sp>
    <dsp:sp modelId="{1C6BED4D-52EF-46DB-A7ED-CA4CAAE0B1BF}">
      <dsp:nvSpPr>
        <dsp:cNvPr id="0" name=""/>
        <dsp:cNvSpPr/>
      </dsp:nvSpPr>
      <dsp:spPr>
        <a:xfrm>
          <a:off x="1626440" y="616790"/>
          <a:ext cx="4062318" cy="4062318"/>
        </a:xfrm>
        <a:custGeom>
          <a:avLst/>
          <a:gdLst/>
          <a:ahLst/>
          <a:cxnLst/>
          <a:rect l="0" t="0" r="0" b="0"/>
          <a:pathLst>
            <a:path>
              <a:moveTo>
                <a:pt x="697039" y="3562737"/>
              </a:moveTo>
              <a:arcTo wR="2031159" hR="2031159" stAng="7863499" swAng="1242391"/>
            </a:path>
          </a:pathLst>
        </a:custGeom>
        <a:noFill/>
        <a:ln w="635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1C168-2465-453A-A490-8EFD3C02ABF1}">
      <dsp:nvSpPr>
        <dsp:cNvPr id="0" name=""/>
        <dsp:cNvSpPr/>
      </dsp:nvSpPr>
      <dsp:spPr>
        <a:xfrm>
          <a:off x="481118" y="1903490"/>
          <a:ext cx="2290643" cy="1488918"/>
        </a:xfrm>
        <a:prstGeom prst="roundRect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bg2"/>
              </a:solidFill>
            </a:rPr>
            <a:t>Optimize Loop Performance</a:t>
          </a:r>
          <a:endParaRPr lang="en-US" sz="2600" kern="1200" dirty="0">
            <a:solidFill>
              <a:schemeClr val="bg2"/>
            </a:solidFill>
          </a:endParaRPr>
        </a:p>
      </dsp:txBody>
      <dsp:txXfrm>
        <a:off x="553801" y="1976173"/>
        <a:ext cx="2145277" cy="1343552"/>
      </dsp:txXfrm>
    </dsp:sp>
    <dsp:sp modelId="{3E1EA17A-5B98-4693-8B2E-A164BE3EDFCA}">
      <dsp:nvSpPr>
        <dsp:cNvPr id="0" name=""/>
        <dsp:cNvSpPr/>
      </dsp:nvSpPr>
      <dsp:spPr>
        <a:xfrm>
          <a:off x="1626440" y="616790"/>
          <a:ext cx="4062318" cy="4062318"/>
        </a:xfrm>
        <a:custGeom>
          <a:avLst/>
          <a:gdLst/>
          <a:ahLst/>
          <a:cxnLst/>
          <a:rect l="0" t="0" r="0" b="0"/>
          <a:pathLst>
            <a:path>
              <a:moveTo>
                <a:pt x="241681" y="1070234"/>
              </a:moveTo>
              <a:arcTo wR="2031159" hR="2031159" stAng="12494110" swAng="1242391"/>
            </a:path>
          </a:pathLst>
        </a:custGeom>
        <a:noFill/>
        <a:ln w="635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9130C-35EF-4CDB-97AF-B506AC4F3920}">
      <dsp:nvSpPr>
        <dsp:cNvPr id="0" name=""/>
        <dsp:cNvSpPr/>
      </dsp:nvSpPr>
      <dsp:spPr>
        <a:xfrm>
          <a:off x="2512278" y="-127668"/>
          <a:ext cx="2290643" cy="1488918"/>
        </a:xfrm>
        <a:prstGeom prst="roundRect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Identify Available Parallelism</a:t>
          </a:r>
          <a:endParaRPr lang="en-US" sz="2600" kern="1200" dirty="0"/>
        </a:p>
      </dsp:txBody>
      <dsp:txXfrm>
        <a:off x="2584961" y="-54985"/>
        <a:ext cx="2145277" cy="1343552"/>
      </dsp:txXfrm>
    </dsp:sp>
    <dsp:sp modelId="{41E5E428-3B60-4AC3-A61F-B577B467451C}">
      <dsp:nvSpPr>
        <dsp:cNvPr id="0" name=""/>
        <dsp:cNvSpPr/>
      </dsp:nvSpPr>
      <dsp:spPr>
        <a:xfrm>
          <a:off x="1626440" y="616790"/>
          <a:ext cx="4062318" cy="4062318"/>
        </a:xfrm>
        <a:custGeom>
          <a:avLst/>
          <a:gdLst/>
          <a:ahLst/>
          <a:cxnLst/>
          <a:rect l="0" t="0" r="0" b="0"/>
          <a:pathLst>
            <a:path>
              <a:moveTo>
                <a:pt x="3365279" y="499581"/>
              </a:moveTo>
              <a:arcTo wR="2031159" hR="2031159" stAng="18663499" swAng="1242391"/>
            </a:path>
          </a:pathLst>
        </a:custGeom>
        <a:noFill/>
        <a:ln w="635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60A66B-6BD6-4CF5-8268-04D7B6BD5BA0}">
      <dsp:nvSpPr>
        <dsp:cNvPr id="0" name=""/>
        <dsp:cNvSpPr/>
      </dsp:nvSpPr>
      <dsp:spPr>
        <a:xfrm>
          <a:off x="4543437" y="1903490"/>
          <a:ext cx="2290643" cy="1488918"/>
        </a:xfrm>
        <a:prstGeom prst="roundRect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Express Parallelism</a:t>
          </a:r>
          <a:endParaRPr lang="en-US" sz="2600" kern="1200" dirty="0"/>
        </a:p>
      </dsp:txBody>
      <dsp:txXfrm>
        <a:off x="4616120" y="1976173"/>
        <a:ext cx="2145277" cy="1343552"/>
      </dsp:txXfrm>
    </dsp:sp>
    <dsp:sp modelId="{13ED9F32-7233-48AE-9F8F-BAB4E93BF43C}">
      <dsp:nvSpPr>
        <dsp:cNvPr id="0" name=""/>
        <dsp:cNvSpPr/>
      </dsp:nvSpPr>
      <dsp:spPr>
        <a:xfrm>
          <a:off x="1626440" y="616790"/>
          <a:ext cx="4062318" cy="4062318"/>
        </a:xfrm>
        <a:custGeom>
          <a:avLst/>
          <a:gdLst/>
          <a:ahLst/>
          <a:cxnLst/>
          <a:rect l="0" t="0" r="0" b="0"/>
          <a:pathLst>
            <a:path>
              <a:moveTo>
                <a:pt x="3820637" y="2992083"/>
              </a:moveTo>
              <a:arcTo wR="2031159" hR="2031159" stAng="1694110" swAng="1242391"/>
            </a:path>
          </a:pathLst>
        </a:custGeom>
        <a:noFill/>
        <a:ln w="635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06734-987A-4754-B488-8CB0BFB32AD8}">
      <dsp:nvSpPr>
        <dsp:cNvPr id="0" name=""/>
        <dsp:cNvSpPr/>
      </dsp:nvSpPr>
      <dsp:spPr>
        <a:xfrm>
          <a:off x="2512278" y="3934650"/>
          <a:ext cx="2290643" cy="1488918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Express Data Movement</a:t>
          </a:r>
          <a:endParaRPr lang="en-US" sz="2600" kern="1200" dirty="0"/>
        </a:p>
      </dsp:txBody>
      <dsp:txXfrm>
        <a:off x="2584961" y="4007333"/>
        <a:ext cx="2145277" cy="1343552"/>
      </dsp:txXfrm>
    </dsp:sp>
    <dsp:sp modelId="{1C6BED4D-52EF-46DB-A7ED-CA4CAAE0B1BF}">
      <dsp:nvSpPr>
        <dsp:cNvPr id="0" name=""/>
        <dsp:cNvSpPr/>
      </dsp:nvSpPr>
      <dsp:spPr>
        <a:xfrm>
          <a:off x="1626440" y="616790"/>
          <a:ext cx="4062318" cy="4062318"/>
        </a:xfrm>
        <a:custGeom>
          <a:avLst/>
          <a:gdLst/>
          <a:ahLst/>
          <a:cxnLst/>
          <a:rect l="0" t="0" r="0" b="0"/>
          <a:pathLst>
            <a:path>
              <a:moveTo>
                <a:pt x="697039" y="3562737"/>
              </a:moveTo>
              <a:arcTo wR="2031159" hR="2031159" stAng="7863499" swAng="1242391"/>
            </a:path>
          </a:pathLst>
        </a:custGeom>
        <a:noFill/>
        <a:ln w="635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1C168-2465-453A-A490-8EFD3C02ABF1}">
      <dsp:nvSpPr>
        <dsp:cNvPr id="0" name=""/>
        <dsp:cNvSpPr/>
      </dsp:nvSpPr>
      <dsp:spPr>
        <a:xfrm>
          <a:off x="481118" y="1903490"/>
          <a:ext cx="2290643" cy="1488918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Optimize Loop Performance</a:t>
          </a:r>
          <a:endParaRPr lang="en-US" sz="2600" kern="1200" dirty="0"/>
        </a:p>
      </dsp:txBody>
      <dsp:txXfrm>
        <a:off x="553801" y="1976173"/>
        <a:ext cx="2145277" cy="1343552"/>
      </dsp:txXfrm>
    </dsp:sp>
    <dsp:sp modelId="{3E1EA17A-5B98-4693-8B2E-A164BE3EDFCA}">
      <dsp:nvSpPr>
        <dsp:cNvPr id="0" name=""/>
        <dsp:cNvSpPr/>
      </dsp:nvSpPr>
      <dsp:spPr>
        <a:xfrm>
          <a:off x="1626440" y="616790"/>
          <a:ext cx="4062318" cy="4062318"/>
        </a:xfrm>
        <a:custGeom>
          <a:avLst/>
          <a:gdLst/>
          <a:ahLst/>
          <a:cxnLst/>
          <a:rect l="0" t="0" r="0" b="0"/>
          <a:pathLst>
            <a:path>
              <a:moveTo>
                <a:pt x="241681" y="1070234"/>
              </a:moveTo>
              <a:arcTo wR="2031159" hR="2031159" stAng="12494110" swAng="1242391"/>
            </a:path>
          </a:pathLst>
        </a:custGeom>
        <a:noFill/>
        <a:ln w="635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670804" y="9054540"/>
            <a:ext cx="1130099" cy="206623"/>
            <a:chOff x="8775700" y="3552825"/>
            <a:chExt cx="5156200" cy="952500"/>
          </a:xfrm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44937" y="912114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10/14/2015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2438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769025" y="319022"/>
            <a:ext cx="1130099" cy="206623"/>
            <a:chOff x="8775700" y="3552825"/>
            <a:chExt cx="5156200" cy="952500"/>
          </a:xfrm>
        </p:grpSpPr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73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01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The term “kernel” should be explained</a:t>
            </a:r>
            <a:r>
              <a:rPr lang="en-US" baseline="0" dirty="0" smtClean="0"/>
              <a:t> briefly, but will be explained in more depth in the second lecture.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88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The term “kernel” should be explained</a:t>
            </a:r>
            <a:r>
              <a:rPr lang="en-US" baseline="0" dirty="0" smtClean="0"/>
              <a:t> briefly, but will be explained in more depth in the second lecture.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18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24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54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84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29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72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58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7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72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39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34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56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46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70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3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39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80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63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65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 -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pwhitgrove\AppData\Local\Microsoft\Windows\Temporary Internet Files\Content.Outlook\1MN9SHNZ\PPT_Background_02_v006 (2)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520849" y="1248256"/>
            <a:ext cx="9409363" cy="34163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Tx/>
              <a:buNone/>
              <a:defRPr sz="1800" b="0"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481661" y="300445"/>
            <a:ext cx="9409361" cy="98285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600" b="0" cap="none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988" y="1913011"/>
            <a:ext cx="1804467" cy="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3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</p:spPr>
        <p:txBody>
          <a:bodyPr anchor="ctr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4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410237" y="1023461"/>
            <a:ext cx="9152357" cy="4764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cap="all" baseline="0"/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idx="1"/>
          </p:nvPr>
        </p:nvSpPr>
        <p:spPr>
          <a:xfrm>
            <a:off x="1397358" y="1648495"/>
            <a:ext cx="9152357" cy="3907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602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944">
          <p15:clr>
            <a:srgbClr val="FBAE40"/>
          </p15:clr>
        </p15:guide>
        <p15:guide id="2" pos="86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9976104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9976104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0" kern="0" dirty="0" smtClean="0">
                <a:solidFill>
                  <a:schemeClr val="bg1"/>
                </a:solidFill>
                <a:latin typeface="Trebuchet MS"/>
              </a:rPr>
              <a:t>NVIDIA CONFIDENTIAL. DO NOT DISTRIBUTE.</a:t>
            </a:r>
            <a:endParaRPr lang="en-US" sz="800" b="1" i="0" kern="0" dirty="0">
              <a:solidFill>
                <a:schemeClr val="bg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9192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9976104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9948672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5922117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5905833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5922117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6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9976104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26652"/>
            <a:ext cx="9976104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48" y="2111661"/>
            <a:ext cx="4945063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9390" y="2111661"/>
            <a:ext cx="4945062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0568"/>
            <a:ext cx="9976104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</p:spPr>
        <p:txBody>
          <a:bodyPr anchor="b"/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71" y="5142126"/>
            <a:ext cx="7546258" cy="1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5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9743" y="653532"/>
            <a:ext cx="997331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402" y="2002367"/>
            <a:ext cx="9948931" cy="390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762254" y="5831286"/>
            <a:ext cx="321027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850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  <a:pPr algn="r"/>
              <a:t>‹#›</a:t>
            </a:fld>
            <a:r>
              <a:rPr lang="en-US" sz="1050" cap="none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050" cap="none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53706" y="5866413"/>
            <a:ext cx="583502" cy="107781"/>
            <a:chOff x="677492" y="-1417931"/>
            <a:chExt cx="3154606" cy="582700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3761772" y="-980905"/>
              <a:ext cx="70326" cy="68652"/>
            </a:xfrm>
            <a:custGeom>
              <a:avLst/>
              <a:gdLst>
                <a:gd name="T0" fmla="*/ 36 w 87"/>
                <a:gd name="T1" fmla="*/ 37 h 83"/>
                <a:gd name="T2" fmla="*/ 36 w 87"/>
                <a:gd name="T3" fmla="*/ 26 h 83"/>
                <a:gd name="T4" fmla="*/ 43 w 87"/>
                <a:gd name="T5" fmla="*/ 26 h 83"/>
                <a:gd name="T6" fmla="*/ 52 w 87"/>
                <a:gd name="T7" fmla="*/ 31 h 83"/>
                <a:gd name="T8" fmla="*/ 45 w 87"/>
                <a:gd name="T9" fmla="*/ 37 h 83"/>
                <a:gd name="T10" fmla="*/ 36 w 87"/>
                <a:gd name="T11" fmla="*/ 37 h 83"/>
                <a:gd name="T12" fmla="*/ 36 w 87"/>
                <a:gd name="T13" fmla="*/ 45 h 83"/>
                <a:gd name="T14" fmla="*/ 41 w 87"/>
                <a:gd name="T15" fmla="*/ 45 h 83"/>
                <a:gd name="T16" fmla="*/ 52 w 87"/>
                <a:gd name="T17" fmla="*/ 63 h 83"/>
                <a:gd name="T18" fmla="*/ 63 w 87"/>
                <a:gd name="T19" fmla="*/ 63 h 83"/>
                <a:gd name="T20" fmla="*/ 52 w 87"/>
                <a:gd name="T21" fmla="*/ 44 h 83"/>
                <a:gd name="T22" fmla="*/ 63 w 87"/>
                <a:gd name="T23" fmla="*/ 32 h 83"/>
                <a:gd name="T24" fmla="*/ 44 w 87"/>
                <a:gd name="T25" fmla="*/ 19 h 83"/>
                <a:gd name="T26" fmla="*/ 26 w 87"/>
                <a:gd name="T27" fmla="*/ 19 h 83"/>
                <a:gd name="T28" fmla="*/ 26 w 87"/>
                <a:gd name="T29" fmla="*/ 63 h 83"/>
                <a:gd name="T30" fmla="*/ 36 w 87"/>
                <a:gd name="T31" fmla="*/ 63 h 83"/>
                <a:gd name="T32" fmla="*/ 36 w 87"/>
                <a:gd name="T33" fmla="*/ 45 h 83"/>
                <a:gd name="T34" fmla="*/ 87 w 87"/>
                <a:gd name="T35" fmla="*/ 41 h 83"/>
                <a:gd name="T36" fmla="*/ 44 w 87"/>
                <a:gd name="T37" fmla="*/ 0 h 83"/>
                <a:gd name="T38" fmla="*/ 0 w 87"/>
                <a:gd name="T39" fmla="*/ 41 h 83"/>
                <a:gd name="T40" fmla="*/ 44 w 87"/>
                <a:gd name="T41" fmla="*/ 83 h 83"/>
                <a:gd name="T42" fmla="*/ 87 w 87"/>
                <a:gd name="T43" fmla="*/ 41 h 83"/>
                <a:gd name="T44" fmla="*/ 74 w 87"/>
                <a:gd name="T45" fmla="*/ 41 h 83"/>
                <a:gd name="T46" fmla="*/ 44 w 87"/>
                <a:gd name="T47" fmla="*/ 73 h 83"/>
                <a:gd name="T48" fmla="*/ 44 w 87"/>
                <a:gd name="T49" fmla="*/ 73 h 83"/>
                <a:gd name="T50" fmla="*/ 13 w 87"/>
                <a:gd name="T51" fmla="*/ 41 h 83"/>
                <a:gd name="T52" fmla="*/ 44 w 87"/>
                <a:gd name="T53" fmla="*/ 9 h 83"/>
                <a:gd name="T54" fmla="*/ 74 w 87"/>
                <a:gd name="T5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7" h="83">
                  <a:moveTo>
                    <a:pt x="36" y="37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7" y="26"/>
                    <a:pt x="52" y="27"/>
                    <a:pt x="52" y="31"/>
                  </a:cubicBezTo>
                  <a:cubicBezTo>
                    <a:pt x="52" y="36"/>
                    <a:pt x="50" y="37"/>
                    <a:pt x="45" y="37"/>
                  </a:cubicBezTo>
                  <a:cubicBezTo>
                    <a:pt x="36" y="37"/>
                    <a:pt x="36" y="37"/>
                    <a:pt x="36" y="37"/>
                  </a:cubicBezTo>
                  <a:moveTo>
                    <a:pt x="36" y="45"/>
                  </a:moveTo>
                  <a:cubicBezTo>
                    <a:pt x="41" y="45"/>
                    <a:pt x="41" y="45"/>
                    <a:pt x="41" y="45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8" y="43"/>
                    <a:pt x="63" y="41"/>
                    <a:pt x="63" y="32"/>
                  </a:cubicBezTo>
                  <a:cubicBezTo>
                    <a:pt x="63" y="22"/>
                    <a:pt x="56" y="19"/>
                    <a:pt x="44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45"/>
                    <a:pt x="36" y="45"/>
                    <a:pt x="36" y="45"/>
                  </a:cubicBezTo>
                  <a:moveTo>
                    <a:pt x="87" y="41"/>
                  </a:moveTo>
                  <a:cubicBezTo>
                    <a:pt x="87" y="15"/>
                    <a:pt x="66" y="0"/>
                    <a:pt x="44" y="0"/>
                  </a:cubicBezTo>
                  <a:cubicBezTo>
                    <a:pt x="21" y="0"/>
                    <a:pt x="0" y="15"/>
                    <a:pt x="0" y="41"/>
                  </a:cubicBezTo>
                  <a:cubicBezTo>
                    <a:pt x="0" y="67"/>
                    <a:pt x="21" y="83"/>
                    <a:pt x="44" y="83"/>
                  </a:cubicBezTo>
                  <a:cubicBezTo>
                    <a:pt x="66" y="83"/>
                    <a:pt x="87" y="67"/>
                    <a:pt x="87" y="41"/>
                  </a:cubicBezTo>
                  <a:moveTo>
                    <a:pt x="74" y="41"/>
                  </a:moveTo>
                  <a:cubicBezTo>
                    <a:pt x="74" y="60"/>
                    <a:pt x="60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26" y="73"/>
                    <a:pt x="13" y="60"/>
                    <a:pt x="13" y="41"/>
                  </a:cubicBezTo>
                  <a:cubicBezTo>
                    <a:pt x="13" y="22"/>
                    <a:pt x="26" y="9"/>
                    <a:pt x="44" y="9"/>
                  </a:cubicBezTo>
                  <a:cubicBezTo>
                    <a:pt x="60" y="9"/>
                    <a:pt x="74" y="22"/>
                    <a:pt x="74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1700563" y="-1309093"/>
              <a:ext cx="2039443" cy="385118"/>
            </a:xfrm>
            <a:custGeom>
              <a:avLst/>
              <a:gdLst>
                <a:gd name="T0" fmla="*/ 1048 w 2520"/>
                <a:gd name="T1" fmla="*/ 0 h 472"/>
                <a:gd name="T2" fmla="*/ 1048 w 2520"/>
                <a:gd name="T3" fmla="*/ 472 h 472"/>
                <a:gd name="T4" fmla="*/ 1181 w 2520"/>
                <a:gd name="T5" fmla="*/ 472 h 472"/>
                <a:gd name="T6" fmla="*/ 1181 w 2520"/>
                <a:gd name="T7" fmla="*/ 0 h 472"/>
                <a:gd name="T8" fmla="*/ 1048 w 2520"/>
                <a:gd name="T9" fmla="*/ 0 h 472"/>
                <a:gd name="T10" fmla="*/ 0 w 2520"/>
                <a:gd name="T11" fmla="*/ 0 h 472"/>
                <a:gd name="T12" fmla="*/ 0 w 2520"/>
                <a:gd name="T13" fmla="*/ 472 h 472"/>
                <a:gd name="T14" fmla="*/ 134 w 2520"/>
                <a:gd name="T15" fmla="*/ 472 h 472"/>
                <a:gd name="T16" fmla="*/ 134 w 2520"/>
                <a:gd name="T17" fmla="*/ 105 h 472"/>
                <a:gd name="T18" fmla="*/ 239 w 2520"/>
                <a:gd name="T19" fmla="*/ 106 h 472"/>
                <a:gd name="T20" fmla="*/ 314 w 2520"/>
                <a:gd name="T21" fmla="*/ 132 h 472"/>
                <a:gd name="T22" fmla="*/ 344 w 2520"/>
                <a:gd name="T23" fmla="*/ 257 h 472"/>
                <a:gd name="T24" fmla="*/ 344 w 2520"/>
                <a:gd name="T25" fmla="*/ 472 h 472"/>
                <a:gd name="T26" fmla="*/ 474 w 2520"/>
                <a:gd name="T27" fmla="*/ 472 h 472"/>
                <a:gd name="T28" fmla="*/ 474 w 2520"/>
                <a:gd name="T29" fmla="*/ 211 h 472"/>
                <a:gd name="T30" fmla="*/ 239 w 2520"/>
                <a:gd name="T31" fmla="*/ 0 h 472"/>
                <a:gd name="T32" fmla="*/ 0 w 2520"/>
                <a:gd name="T33" fmla="*/ 0 h 472"/>
                <a:gd name="T34" fmla="*/ 1262 w 2520"/>
                <a:gd name="T35" fmla="*/ 0 h 472"/>
                <a:gd name="T36" fmla="*/ 1262 w 2520"/>
                <a:gd name="T37" fmla="*/ 472 h 472"/>
                <a:gd name="T38" fmla="*/ 1479 w 2520"/>
                <a:gd name="T39" fmla="*/ 472 h 472"/>
                <a:gd name="T40" fmla="*/ 1672 w 2520"/>
                <a:gd name="T41" fmla="*/ 410 h 472"/>
                <a:gd name="T42" fmla="*/ 1719 w 2520"/>
                <a:gd name="T43" fmla="*/ 242 h 472"/>
                <a:gd name="T44" fmla="*/ 1676 w 2520"/>
                <a:gd name="T45" fmla="*/ 79 h 472"/>
                <a:gd name="T46" fmla="*/ 1449 w 2520"/>
                <a:gd name="T47" fmla="*/ 0 h 472"/>
                <a:gd name="T48" fmla="*/ 1262 w 2520"/>
                <a:gd name="T49" fmla="*/ 0 h 472"/>
                <a:gd name="T50" fmla="*/ 1395 w 2520"/>
                <a:gd name="T51" fmla="*/ 103 h 472"/>
                <a:gd name="T52" fmla="*/ 1452 w 2520"/>
                <a:gd name="T53" fmla="*/ 103 h 472"/>
                <a:gd name="T54" fmla="*/ 1589 w 2520"/>
                <a:gd name="T55" fmla="*/ 237 h 472"/>
                <a:gd name="T56" fmla="*/ 1452 w 2520"/>
                <a:gd name="T57" fmla="*/ 372 h 472"/>
                <a:gd name="T58" fmla="*/ 1395 w 2520"/>
                <a:gd name="T59" fmla="*/ 372 h 472"/>
                <a:gd name="T60" fmla="*/ 1395 w 2520"/>
                <a:gd name="T61" fmla="*/ 103 h 472"/>
                <a:gd name="T62" fmla="*/ 856 w 2520"/>
                <a:gd name="T63" fmla="*/ 0 h 472"/>
                <a:gd name="T64" fmla="*/ 745 w 2520"/>
                <a:gd name="T65" fmla="*/ 374 h 472"/>
                <a:gd name="T66" fmla="*/ 638 w 2520"/>
                <a:gd name="T67" fmla="*/ 0 h 472"/>
                <a:gd name="T68" fmla="*/ 494 w 2520"/>
                <a:gd name="T69" fmla="*/ 0 h 472"/>
                <a:gd name="T70" fmla="*/ 646 w 2520"/>
                <a:gd name="T71" fmla="*/ 472 h 472"/>
                <a:gd name="T72" fmla="*/ 838 w 2520"/>
                <a:gd name="T73" fmla="*/ 472 h 472"/>
                <a:gd name="T74" fmla="*/ 992 w 2520"/>
                <a:gd name="T75" fmla="*/ 0 h 472"/>
                <a:gd name="T76" fmla="*/ 856 w 2520"/>
                <a:gd name="T77" fmla="*/ 0 h 472"/>
                <a:gd name="T78" fmla="*/ 1781 w 2520"/>
                <a:gd name="T79" fmla="*/ 472 h 472"/>
                <a:gd name="T80" fmla="*/ 1915 w 2520"/>
                <a:gd name="T81" fmla="*/ 472 h 472"/>
                <a:gd name="T82" fmla="*/ 1915 w 2520"/>
                <a:gd name="T83" fmla="*/ 0 h 472"/>
                <a:gd name="T84" fmla="*/ 1781 w 2520"/>
                <a:gd name="T85" fmla="*/ 0 h 472"/>
                <a:gd name="T86" fmla="*/ 1781 w 2520"/>
                <a:gd name="T87" fmla="*/ 472 h 472"/>
                <a:gd name="T88" fmla="*/ 2155 w 2520"/>
                <a:gd name="T89" fmla="*/ 1 h 472"/>
                <a:gd name="T90" fmla="*/ 1969 w 2520"/>
                <a:gd name="T91" fmla="*/ 472 h 472"/>
                <a:gd name="T92" fmla="*/ 2100 w 2520"/>
                <a:gd name="T93" fmla="*/ 472 h 472"/>
                <a:gd name="T94" fmla="*/ 2130 w 2520"/>
                <a:gd name="T95" fmla="*/ 389 h 472"/>
                <a:gd name="T96" fmla="*/ 2350 w 2520"/>
                <a:gd name="T97" fmla="*/ 389 h 472"/>
                <a:gd name="T98" fmla="*/ 2378 w 2520"/>
                <a:gd name="T99" fmla="*/ 472 h 472"/>
                <a:gd name="T100" fmla="*/ 2520 w 2520"/>
                <a:gd name="T101" fmla="*/ 472 h 472"/>
                <a:gd name="T102" fmla="*/ 2333 w 2520"/>
                <a:gd name="T103" fmla="*/ 1 h 472"/>
                <a:gd name="T104" fmla="*/ 2155 w 2520"/>
                <a:gd name="T105" fmla="*/ 1 h 472"/>
                <a:gd name="T106" fmla="*/ 2241 w 2520"/>
                <a:gd name="T107" fmla="*/ 87 h 472"/>
                <a:gd name="T108" fmla="*/ 2322 w 2520"/>
                <a:gd name="T109" fmla="*/ 307 h 472"/>
                <a:gd name="T110" fmla="*/ 2158 w 2520"/>
                <a:gd name="T111" fmla="*/ 307 h 472"/>
                <a:gd name="T112" fmla="*/ 2241 w 2520"/>
                <a:gd name="T113" fmla="*/ 8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20" h="472">
                  <a:moveTo>
                    <a:pt x="1048" y="0"/>
                  </a:moveTo>
                  <a:cubicBezTo>
                    <a:pt x="1048" y="472"/>
                    <a:pt x="1048" y="472"/>
                    <a:pt x="1048" y="472"/>
                  </a:cubicBezTo>
                  <a:cubicBezTo>
                    <a:pt x="1181" y="472"/>
                    <a:pt x="1181" y="472"/>
                    <a:pt x="1181" y="472"/>
                  </a:cubicBezTo>
                  <a:cubicBezTo>
                    <a:pt x="1181" y="0"/>
                    <a:pt x="1181" y="0"/>
                    <a:pt x="1181" y="0"/>
                  </a:cubicBezTo>
                  <a:lnTo>
                    <a:pt x="1048" y="0"/>
                  </a:lnTo>
                  <a:close/>
                  <a:moveTo>
                    <a:pt x="0" y="0"/>
                  </a:moveTo>
                  <a:cubicBezTo>
                    <a:pt x="0" y="472"/>
                    <a:pt x="0" y="472"/>
                    <a:pt x="0" y="472"/>
                  </a:cubicBezTo>
                  <a:cubicBezTo>
                    <a:pt x="134" y="472"/>
                    <a:pt x="134" y="472"/>
                    <a:pt x="134" y="472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239" y="106"/>
                    <a:pt x="239" y="106"/>
                    <a:pt x="239" y="106"/>
                  </a:cubicBezTo>
                  <a:cubicBezTo>
                    <a:pt x="273" y="106"/>
                    <a:pt x="297" y="114"/>
                    <a:pt x="314" y="132"/>
                  </a:cubicBezTo>
                  <a:cubicBezTo>
                    <a:pt x="335" y="154"/>
                    <a:pt x="344" y="191"/>
                    <a:pt x="344" y="257"/>
                  </a:cubicBezTo>
                  <a:cubicBezTo>
                    <a:pt x="344" y="472"/>
                    <a:pt x="344" y="472"/>
                    <a:pt x="344" y="472"/>
                  </a:cubicBezTo>
                  <a:cubicBezTo>
                    <a:pt x="474" y="472"/>
                    <a:pt x="474" y="472"/>
                    <a:pt x="474" y="472"/>
                  </a:cubicBezTo>
                  <a:cubicBezTo>
                    <a:pt x="474" y="211"/>
                    <a:pt x="474" y="211"/>
                    <a:pt x="474" y="211"/>
                  </a:cubicBezTo>
                  <a:cubicBezTo>
                    <a:pt x="474" y="25"/>
                    <a:pt x="355" y="0"/>
                    <a:pt x="239" y="0"/>
                  </a:cubicBezTo>
                  <a:lnTo>
                    <a:pt x="0" y="0"/>
                  </a:lnTo>
                  <a:close/>
                  <a:moveTo>
                    <a:pt x="1262" y="0"/>
                  </a:moveTo>
                  <a:cubicBezTo>
                    <a:pt x="1262" y="472"/>
                    <a:pt x="1262" y="472"/>
                    <a:pt x="1262" y="472"/>
                  </a:cubicBezTo>
                  <a:cubicBezTo>
                    <a:pt x="1479" y="472"/>
                    <a:pt x="1479" y="472"/>
                    <a:pt x="1479" y="472"/>
                  </a:cubicBezTo>
                  <a:cubicBezTo>
                    <a:pt x="1594" y="472"/>
                    <a:pt x="1631" y="453"/>
                    <a:pt x="1672" y="410"/>
                  </a:cubicBezTo>
                  <a:cubicBezTo>
                    <a:pt x="1701" y="380"/>
                    <a:pt x="1719" y="314"/>
                    <a:pt x="1719" y="242"/>
                  </a:cubicBezTo>
                  <a:cubicBezTo>
                    <a:pt x="1719" y="175"/>
                    <a:pt x="1704" y="116"/>
                    <a:pt x="1676" y="79"/>
                  </a:cubicBezTo>
                  <a:cubicBezTo>
                    <a:pt x="1627" y="13"/>
                    <a:pt x="1556" y="0"/>
                    <a:pt x="1449" y="0"/>
                  </a:cubicBezTo>
                  <a:lnTo>
                    <a:pt x="1262" y="0"/>
                  </a:lnTo>
                  <a:close/>
                  <a:moveTo>
                    <a:pt x="1395" y="103"/>
                  </a:moveTo>
                  <a:cubicBezTo>
                    <a:pt x="1452" y="103"/>
                    <a:pt x="1452" y="103"/>
                    <a:pt x="1452" y="103"/>
                  </a:cubicBezTo>
                  <a:cubicBezTo>
                    <a:pt x="1535" y="103"/>
                    <a:pt x="1589" y="140"/>
                    <a:pt x="1589" y="237"/>
                  </a:cubicBezTo>
                  <a:cubicBezTo>
                    <a:pt x="1589" y="334"/>
                    <a:pt x="1535" y="372"/>
                    <a:pt x="1452" y="372"/>
                  </a:cubicBezTo>
                  <a:cubicBezTo>
                    <a:pt x="1395" y="372"/>
                    <a:pt x="1395" y="372"/>
                    <a:pt x="1395" y="372"/>
                  </a:cubicBezTo>
                  <a:lnTo>
                    <a:pt x="1395" y="103"/>
                  </a:lnTo>
                  <a:close/>
                  <a:moveTo>
                    <a:pt x="856" y="0"/>
                  </a:moveTo>
                  <a:cubicBezTo>
                    <a:pt x="745" y="374"/>
                    <a:pt x="745" y="374"/>
                    <a:pt x="745" y="374"/>
                  </a:cubicBezTo>
                  <a:cubicBezTo>
                    <a:pt x="638" y="0"/>
                    <a:pt x="638" y="0"/>
                    <a:pt x="638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646" y="472"/>
                    <a:pt x="646" y="472"/>
                    <a:pt x="646" y="472"/>
                  </a:cubicBezTo>
                  <a:cubicBezTo>
                    <a:pt x="838" y="472"/>
                    <a:pt x="838" y="472"/>
                    <a:pt x="838" y="472"/>
                  </a:cubicBezTo>
                  <a:cubicBezTo>
                    <a:pt x="992" y="0"/>
                    <a:pt x="992" y="0"/>
                    <a:pt x="992" y="0"/>
                  </a:cubicBezTo>
                  <a:lnTo>
                    <a:pt x="856" y="0"/>
                  </a:lnTo>
                  <a:close/>
                  <a:moveTo>
                    <a:pt x="1781" y="472"/>
                  </a:moveTo>
                  <a:cubicBezTo>
                    <a:pt x="1915" y="472"/>
                    <a:pt x="1915" y="472"/>
                    <a:pt x="1915" y="472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781" y="0"/>
                    <a:pt x="1781" y="0"/>
                    <a:pt x="1781" y="0"/>
                  </a:cubicBezTo>
                  <a:lnTo>
                    <a:pt x="1781" y="472"/>
                  </a:lnTo>
                  <a:close/>
                  <a:moveTo>
                    <a:pt x="2155" y="1"/>
                  </a:moveTo>
                  <a:cubicBezTo>
                    <a:pt x="1969" y="472"/>
                    <a:pt x="1969" y="472"/>
                    <a:pt x="1969" y="472"/>
                  </a:cubicBezTo>
                  <a:cubicBezTo>
                    <a:pt x="2100" y="472"/>
                    <a:pt x="2100" y="472"/>
                    <a:pt x="2100" y="472"/>
                  </a:cubicBezTo>
                  <a:cubicBezTo>
                    <a:pt x="2130" y="389"/>
                    <a:pt x="2130" y="389"/>
                    <a:pt x="2130" y="389"/>
                  </a:cubicBezTo>
                  <a:cubicBezTo>
                    <a:pt x="2350" y="389"/>
                    <a:pt x="2350" y="389"/>
                    <a:pt x="2350" y="389"/>
                  </a:cubicBezTo>
                  <a:cubicBezTo>
                    <a:pt x="2378" y="472"/>
                    <a:pt x="2378" y="472"/>
                    <a:pt x="2378" y="472"/>
                  </a:cubicBezTo>
                  <a:cubicBezTo>
                    <a:pt x="2520" y="472"/>
                    <a:pt x="2520" y="472"/>
                    <a:pt x="2520" y="472"/>
                  </a:cubicBezTo>
                  <a:cubicBezTo>
                    <a:pt x="2333" y="1"/>
                    <a:pt x="2333" y="1"/>
                    <a:pt x="2333" y="1"/>
                  </a:cubicBezTo>
                  <a:lnTo>
                    <a:pt x="2155" y="1"/>
                  </a:lnTo>
                  <a:close/>
                  <a:moveTo>
                    <a:pt x="2241" y="87"/>
                  </a:moveTo>
                  <a:cubicBezTo>
                    <a:pt x="2322" y="307"/>
                    <a:pt x="2322" y="307"/>
                    <a:pt x="2322" y="307"/>
                  </a:cubicBezTo>
                  <a:cubicBezTo>
                    <a:pt x="2158" y="307"/>
                    <a:pt x="2158" y="307"/>
                    <a:pt x="2158" y="307"/>
                  </a:cubicBezTo>
                  <a:lnTo>
                    <a:pt x="2241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77492" y="-1417931"/>
              <a:ext cx="877396" cy="582700"/>
            </a:xfrm>
            <a:custGeom>
              <a:avLst/>
              <a:gdLst>
                <a:gd name="T0" fmla="*/ 405 w 1086"/>
                <a:gd name="T1" fmla="*/ 214 h 718"/>
                <a:gd name="T2" fmla="*/ 405 w 1086"/>
                <a:gd name="T3" fmla="*/ 149 h 718"/>
                <a:gd name="T4" fmla="*/ 424 w 1086"/>
                <a:gd name="T5" fmla="*/ 148 h 718"/>
                <a:gd name="T6" fmla="*/ 719 w 1086"/>
                <a:gd name="T7" fmla="*/ 301 h 718"/>
                <a:gd name="T8" fmla="*/ 458 w 1086"/>
                <a:gd name="T9" fmla="*/ 476 h 718"/>
                <a:gd name="T10" fmla="*/ 405 w 1086"/>
                <a:gd name="T11" fmla="*/ 467 h 718"/>
                <a:gd name="T12" fmla="*/ 405 w 1086"/>
                <a:gd name="T13" fmla="*/ 270 h 718"/>
                <a:gd name="T14" fmla="*/ 530 w 1086"/>
                <a:gd name="T15" fmla="*/ 378 h 718"/>
                <a:gd name="T16" fmla="*/ 622 w 1086"/>
                <a:gd name="T17" fmla="*/ 300 h 718"/>
                <a:gd name="T18" fmla="*/ 441 w 1086"/>
                <a:gd name="T19" fmla="*/ 212 h 718"/>
                <a:gd name="T20" fmla="*/ 405 w 1086"/>
                <a:gd name="T21" fmla="*/ 214 h 718"/>
                <a:gd name="T22" fmla="*/ 405 w 1086"/>
                <a:gd name="T23" fmla="*/ 0 h 718"/>
                <a:gd name="T24" fmla="*/ 405 w 1086"/>
                <a:gd name="T25" fmla="*/ 97 h 718"/>
                <a:gd name="T26" fmla="*/ 424 w 1086"/>
                <a:gd name="T27" fmla="*/ 95 h 718"/>
                <a:gd name="T28" fmla="*/ 832 w 1086"/>
                <a:gd name="T29" fmla="*/ 298 h 718"/>
                <a:gd name="T30" fmla="*/ 455 w 1086"/>
                <a:gd name="T31" fmla="*/ 523 h 718"/>
                <a:gd name="T32" fmla="*/ 405 w 1086"/>
                <a:gd name="T33" fmla="*/ 518 h 718"/>
                <a:gd name="T34" fmla="*/ 405 w 1086"/>
                <a:gd name="T35" fmla="*/ 578 h 718"/>
                <a:gd name="T36" fmla="*/ 447 w 1086"/>
                <a:gd name="T37" fmla="*/ 581 h 718"/>
                <a:gd name="T38" fmla="*/ 881 w 1086"/>
                <a:gd name="T39" fmla="*/ 381 h 718"/>
                <a:gd name="T40" fmla="*/ 1004 w 1086"/>
                <a:gd name="T41" fmla="*/ 456 h 718"/>
                <a:gd name="T42" fmla="*/ 449 w 1086"/>
                <a:gd name="T43" fmla="*/ 636 h 718"/>
                <a:gd name="T44" fmla="*/ 405 w 1086"/>
                <a:gd name="T45" fmla="*/ 634 h 718"/>
                <a:gd name="T46" fmla="*/ 405 w 1086"/>
                <a:gd name="T47" fmla="*/ 718 h 718"/>
                <a:gd name="T48" fmla="*/ 1086 w 1086"/>
                <a:gd name="T49" fmla="*/ 718 h 718"/>
                <a:gd name="T50" fmla="*/ 1086 w 1086"/>
                <a:gd name="T51" fmla="*/ 0 h 718"/>
                <a:gd name="T52" fmla="*/ 405 w 1086"/>
                <a:gd name="T53" fmla="*/ 0 h 718"/>
                <a:gd name="T54" fmla="*/ 405 w 1086"/>
                <a:gd name="T55" fmla="*/ 467 h 718"/>
                <a:gd name="T56" fmla="*/ 405 w 1086"/>
                <a:gd name="T57" fmla="*/ 518 h 718"/>
                <a:gd name="T58" fmla="*/ 194 w 1086"/>
                <a:gd name="T59" fmla="*/ 317 h 718"/>
                <a:gd name="T60" fmla="*/ 405 w 1086"/>
                <a:gd name="T61" fmla="*/ 214 h 718"/>
                <a:gd name="T62" fmla="*/ 405 w 1086"/>
                <a:gd name="T63" fmla="*/ 270 h 718"/>
                <a:gd name="T64" fmla="*/ 405 w 1086"/>
                <a:gd name="T65" fmla="*/ 270 h 718"/>
                <a:gd name="T66" fmla="*/ 281 w 1086"/>
                <a:gd name="T67" fmla="*/ 327 h 718"/>
                <a:gd name="T68" fmla="*/ 405 w 1086"/>
                <a:gd name="T69" fmla="*/ 467 h 718"/>
                <a:gd name="T70" fmla="*/ 111 w 1086"/>
                <a:gd name="T71" fmla="*/ 309 h 718"/>
                <a:gd name="T72" fmla="*/ 405 w 1086"/>
                <a:gd name="T73" fmla="*/ 149 h 718"/>
                <a:gd name="T74" fmla="*/ 405 w 1086"/>
                <a:gd name="T75" fmla="*/ 97 h 718"/>
                <a:gd name="T76" fmla="*/ 0 w 1086"/>
                <a:gd name="T77" fmla="*/ 298 h 718"/>
                <a:gd name="T78" fmla="*/ 405 w 1086"/>
                <a:gd name="T79" fmla="*/ 634 h 718"/>
                <a:gd name="T80" fmla="*/ 405 w 1086"/>
                <a:gd name="T81" fmla="*/ 578 h 718"/>
                <a:gd name="T82" fmla="*/ 111 w 1086"/>
                <a:gd name="T83" fmla="*/ 309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6" h="718">
                  <a:moveTo>
                    <a:pt x="405" y="214"/>
                  </a:moveTo>
                  <a:cubicBezTo>
                    <a:pt x="405" y="149"/>
                    <a:pt x="405" y="149"/>
                    <a:pt x="405" y="149"/>
                  </a:cubicBezTo>
                  <a:cubicBezTo>
                    <a:pt x="412" y="149"/>
                    <a:pt x="418" y="148"/>
                    <a:pt x="424" y="148"/>
                  </a:cubicBezTo>
                  <a:cubicBezTo>
                    <a:pt x="602" y="143"/>
                    <a:pt x="719" y="301"/>
                    <a:pt x="719" y="301"/>
                  </a:cubicBezTo>
                  <a:cubicBezTo>
                    <a:pt x="719" y="301"/>
                    <a:pt x="593" y="476"/>
                    <a:pt x="458" y="476"/>
                  </a:cubicBezTo>
                  <a:cubicBezTo>
                    <a:pt x="438" y="476"/>
                    <a:pt x="421" y="472"/>
                    <a:pt x="405" y="467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74" y="279"/>
                    <a:pt x="488" y="309"/>
                    <a:pt x="530" y="378"/>
                  </a:cubicBezTo>
                  <a:cubicBezTo>
                    <a:pt x="622" y="300"/>
                    <a:pt x="622" y="300"/>
                    <a:pt x="622" y="300"/>
                  </a:cubicBezTo>
                  <a:cubicBezTo>
                    <a:pt x="622" y="300"/>
                    <a:pt x="555" y="212"/>
                    <a:pt x="441" y="212"/>
                  </a:cubicBezTo>
                  <a:cubicBezTo>
                    <a:pt x="429" y="212"/>
                    <a:pt x="417" y="213"/>
                    <a:pt x="405" y="214"/>
                  </a:cubicBezTo>
                  <a:moveTo>
                    <a:pt x="405" y="0"/>
                  </a:moveTo>
                  <a:cubicBezTo>
                    <a:pt x="405" y="97"/>
                    <a:pt x="405" y="97"/>
                    <a:pt x="405" y="97"/>
                  </a:cubicBezTo>
                  <a:cubicBezTo>
                    <a:pt x="412" y="96"/>
                    <a:pt x="418" y="96"/>
                    <a:pt x="424" y="95"/>
                  </a:cubicBezTo>
                  <a:cubicBezTo>
                    <a:pt x="671" y="87"/>
                    <a:pt x="832" y="298"/>
                    <a:pt x="832" y="298"/>
                  </a:cubicBezTo>
                  <a:cubicBezTo>
                    <a:pt x="832" y="298"/>
                    <a:pt x="647" y="523"/>
                    <a:pt x="455" y="523"/>
                  </a:cubicBezTo>
                  <a:cubicBezTo>
                    <a:pt x="437" y="523"/>
                    <a:pt x="421" y="521"/>
                    <a:pt x="405" y="518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419" y="580"/>
                    <a:pt x="432" y="581"/>
                    <a:pt x="447" y="581"/>
                  </a:cubicBezTo>
                  <a:cubicBezTo>
                    <a:pt x="626" y="581"/>
                    <a:pt x="755" y="489"/>
                    <a:pt x="881" y="381"/>
                  </a:cubicBezTo>
                  <a:cubicBezTo>
                    <a:pt x="902" y="398"/>
                    <a:pt x="987" y="438"/>
                    <a:pt x="1004" y="456"/>
                  </a:cubicBezTo>
                  <a:cubicBezTo>
                    <a:pt x="885" y="556"/>
                    <a:pt x="607" y="636"/>
                    <a:pt x="449" y="636"/>
                  </a:cubicBezTo>
                  <a:cubicBezTo>
                    <a:pt x="434" y="636"/>
                    <a:pt x="420" y="636"/>
                    <a:pt x="405" y="634"/>
                  </a:cubicBezTo>
                  <a:cubicBezTo>
                    <a:pt x="405" y="718"/>
                    <a:pt x="405" y="718"/>
                    <a:pt x="405" y="718"/>
                  </a:cubicBezTo>
                  <a:cubicBezTo>
                    <a:pt x="1086" y="718"/>
                    <a:pt x="1086" y="718"/>
                    <a:pt x="1086" y="718"/>
                  </a:cubicBezTo>
                  <a:cubicBezTo>
                    <a:pt x="1086" y="0"/>
                    <a:pt x="1086" y="0"/>
                    <a:pt x="1086" y="0"/>
                  </a:cubicBezTo>
                  <a:lnTo>
                    <a:pt x="405" y="0"/>
                  </a:lnTo>
                  <a:close/>
                  <a:moveTo>
                    <a:pt x="405" y="467"/>
                  </a:moveTo>
                  <a:cubicBezTo>
                    <a:pt x="405" y="518"/>
                    <a:pt x="405" y="518"/>
                    <a:pt x="405" y="518"/>
                  </a:cubicBezTo>
                  <a:cubicBezTo>
                    <a:pt x="240" y="489"/>
                    <a:pt x="194" y="317"/>
                    <a:pt x="194" y="317"/>
                  </a:cubicBezTo>
                  <a:cubicBezTo>
                    <a:pt x="194" y="317"/>
                    <a:pt x="273" y="228"/>
                    <a:pt x="405" y="214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336" y="262"/>
                    <a:pt x="281" y="327"/>
                    <a:pt x="281" y="327"/>
                  </a:cubicBezTo>
                  <a:cubicBezTo>
                    <a:pt x="281" y="327"/>
                    <a:pt x="312" y="436"/>
                    <a:pt x="405" y="467"/>
                  </a:cubicBezTo>
                  <a:moveTo>
                    <a:pt x="111" y="309"/>
                  </a:moveTo>
                  <a:cubicBezTo>
                    <a:pt x="111" y="309"/>
                    <a:pt x="209" y="164"/>
                    <a:pt x="405" y="149"/>
                  </a:cubicBezTo>
                  <a:cubicBezTo>
                    <a:pt x="405" y="97"/>
                    <a:pt x="405" y="97"/>
                    <a:pt x="405" y="97"/>
                  </a:cubicBezTo>
                  <a:cubicBezTo>
                    <a:pt x="188" y="114"/>
                    <a:pt x="0" y="298"/>
                    <a:pt x="0" y="298"/>
                  </a:cubicBezTo>
                  <a:cubicBezTo>
                    <a:pt x="0" y="298"/>
                    <a:pt x="106" y="606"/>
                    <a:pt x="405" y="634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186" y="551"/>
                    <a:pt x="111" y="309"/>
                    <a:pt x="111" y="3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56907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80" r:id="rId1"/>
    <p:sldLayoutId id="2147483896" r:id="rId2"/>
    <p:sldLayoutId id="2147483971" r:id="rId3"/>
    <p:sldLayoutId id="2147483917" r:id="rId4"/>
    <p:sldLayoutId id="2147483969" r:id="rId5"/>
    <p:sldLayoutId id="2147483919" r:id="rId6"/>
    <p:sldLayoutId id="2147483954" r:id="rId7"/>
    <p:sldLayoutId id="2147483897" r:id="rId8"/>
    <p:sldLayoutId id="2147483898" r:id="rId9"/>
    <p:sldLayoutId id="2147483926" r:id="rId10"/>
    <p:sldLayoutId id="2147483899" r:id="rId11"/>
    <p:sldLayoutId id="2147483901" r:id="rId12"/>
    <p:sldLayoutId id="214748398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0" i="0" u="none" cap="none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57150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800" b="0" i="0" u="none">
          <a:solidFill>
            <a:schemeClr val="bg1"/>
          </a:solidFill>
          <a:latin typeface="Trebuchet MS" pitchFamily="34" charset="0"/>
        </a:defRPr>
      </a:lvl2pPr>
      <a:lvl3pPr marL="1089025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600" b="0">
          <a:solidFill>
            <a:schemeClr val="bg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10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notesSlide" Target="../notesSlides/notesSlide9.xml"/><Relationship Id="rId9" Type="http://schemas.microsoft.com/office/2007/relationships/diagramDrawing" Target="../diagrams/drawing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slideLayout" Target="../slideLayouts/slideLayout10.xml"/><Relationship Id="rId7" Type="http://schemas.openxmlformats.org/officeDocument/2006/relationships/diagramQuickStyle" Target="../diagrams/quickStyle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notesSlide" Target="../notesSlides/notesSlide10.xml"/><Relationship Id="rId9" Type="http://schemas.microsoft.com/office/2007/relationships/diagramDrawing" Target="../diagrams/drawin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VIDIA-OpenACC-Course/nvidia-openacc-course-sources/tree/master/lab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en.wikipedia.org/wiki/Restric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slideLayout" Target="../slideLayouts/slideLayout10.xml"/><Relationship Id="rId7" Type="http://schemas.openxmlformats.org/officeDocument/2006/relationships/diagramQuickStyle" Target="../diagrams/quickStyle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notesSlide" Target="../notesSlides/notesSlide20.xml"/><Relationship Id="rId9" Type="http://schemas.microsoft.com/office/2007/relationships/diagramDrawing" Target="../diagrams/drawing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nvoacclab2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OpenACC Course: Lecture 2 – October 15, 2015</a:t>
            </a:r>
            <a:endParaRPr lang="en-US" dirty="0"/>
          </a:p>
        </p:txBody>
      </p:sp>
      <p:sp>
        <p:nvSpPr>
          <p:cNvPr id="5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Profiling and Parallelizing with the OpenACC Toolkit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7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CUDA Unified Memory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Simplified Developer Effort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189703" y="4182561"/>
            <a:ext cx="3224204" cy="769046"/>
            <a:chOff x="5814712" y="4003549"/>
            <a:chExt cx="3745794" cy="893458"/>
          </a:xfrm>
        </p:grpSpPr>
        <p:sp>
          <p:nvSpPr>
            <p:cNvPr id="6" name="Rounded Rectangle 5"/>
            <p:cNvSpPr/>
            <p:nvPr/>
          </p:nvSpPr>
          <p:spPr>
            <a:xfrm>
              <a:off x="5814712" y="4003549"/>
              <a:ext cx="3745794" cy="893458"/>
            </a:xfrm>
            <a:prstGeom prst="roundRect">
              <a:avLst>
                <a:gd name="adj" fmla="val 8127"/>
              </a:avLst>
            </a:prstGeom>
            <a:gradFill>
              <a:gsLst>
                <a:gs pos="100000">
                  <a:schemeClr val="bg2"/>
                </a:gs>
                <a:gs pos="0">
                  <a:schemeClr val="bg2">
                    <a:lumMod val="85000"/>
                    <a:lumOff val="15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861354" y="4045318"/>
              <a:ext cx="3652511" cy="809918"/>
            </a:xfrm>
            <a:prstGeom prst="roundRect">
              <a:avLst>
                <a:gd name="adj" fmla="val 23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79862" y="4062747"/>
              <a:ext cx="3615492" cy="775053"/>
            </a:xfrm>
            <a:prstGeom prst="rect">
              <a:avLst/>
            </a:prstGeom>
            <a:gradFill>
              <a:gsLst>
                <a:gs pos="0">
                  <a:schemeClr val="bg1">
                    <a:lumMod val="73000"/>
                    <a:lumOff val="27000"/>
                  </a:schemeClr>
                </a:gs>
                <a:gs pos="100000">
                  <a:schemeClr val="bg1">
                    <a:lumMod val="87000"/>
                    <a:lumOff val="13000"/>
                  </a:schemeClr>
                </a:gs>
                <a:gs pos="94000">
                  <a:srgbClr val="070707"/>
                </a:gs>
                <a:gs pos="29000">
                  <a:schemeClr val="bg1"/>
                </a:gs>
                <a:gs pos="28000">
                  <a:schemeClr val="bg1">
                    <a:lumMod val="85000"/>
                    <a:lumOff val="1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16883" y="4096139"/>
              <a:ext cx="3541450" cy="708267"/>
            </a:xfrm>
            <a:prstGeom prst="rect">
              <a:avLst/>
            </a:prstGeom>
            <a:gradFill>
              <a:gsLst>
                <a:gs pos="0">
                  <a:srgbClr val="3BB478"/>
                </a:gs>
                <a:gs pos="100000">
                  <a:srgbClr val="3BB478">
                    <a:lumMod val="50000"/>
                  </a:srgb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brightRoom" dir="t"/>
            </a:scene3d>
            <a:sp3d extrusionH="76200" prstMaterial="powder"/>
          </p:spPr>
          <p:txBody>
            <a:bodyPr/>
            <a:lstStyle/>
            <a:p>
              <a:endParaRPr lang="en-US" b="1" dirty="0">
                <a:solidFill>
                  <a:srgbClr val="FFFFFF"/>
                </a:solidFill>
                <a:latin typeface="Trebuchet MS" pitchFamily="34" charset="0"/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 bwMode="auto">
          <a:xfrm>
            <a:off x="1590234" y="1906020"/>
            <a:ext cx="3364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3B900"/>
                </a:solidFill>
                <a:latin typeface="Trebuchet MS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Without Unified Memory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6119443" y="1906020"/>
            <a:ext cx="3364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3B900"/>
                </a:solidFill>
                <a:latin typeface="Trebuchet MS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With </a:t>
            </a:r>
            <a:r>
              <a:rPr lang="en-US" sz="2000" dirty="0">
                <a:solidFill>
                  <a:schemeClr val="bg1"/>
                </a:solidFill>
              </a:rPr>
              <a:t>Unified Memory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657151" y="3858870"/>
            <a:ext cx="0" cy="261486"/>
          </a:xfrm>
          <a:prstGeom prst="line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822541" y="3858870"/>
            <a:ext cx="0" cy="261486"/>
          </a:xfrm>
          <a:prstGeom prst="line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 bwMode="auto">
          <a:xfrm>
            <a:off x="6245783" y="4980668"/>
            <a:ext cx="311204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3B900"/>
                </a:solidFill>
                <a:latin typeface="Trebuchet MS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Memory</a:t>
            </a:r>
            <a:endParaRPr lang="en-US" sz="1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537201" y="1990756"/>
            <a:ext cx="0" cy="3866920"/>
          </a:xfrm>
          <a:prstGeom prst="line">
            <a:avLst/>
          </a:prstGeom>
          <a:ln w="25400">
            <a:gradFill>
              <a:gsLst>
                <a:gs pos="6200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0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446133" y="4184675"/>
            <a:ext cx="1357862" cy="769046"/>
            <a:chOff x="1285502" y="3727048"/>
            <a:chExt cx="1577527" cy="893457"/>
          </a:xfrm>
        </p:grpSpPr>
        <p:sp>
          <p:nvSpPr>
            <p:cNvPr id="17" name="Rounded Rectangle 16"/>
            <p:cNvSpPr/>
            <p:nvPr/>
          </p:nvSpPr>
          <p:spPr>
            <a:xfrm>
              <a:off x="1285502" y="3727048"/>
              <a:ext cx="1577527" cy="893457"/>
            </a:xfrm>
            <a:prstGeom prst="roundRect">
              <a:avLst>
                <a:gd name="adj" fmla="val 8127"/>
              </a:avLst>
            </a:prstGeom>
            <a:gradFill>
              <a:gsLst>
                <a:gs pos="100000">
                  <a:schemeClr val="bg2"/>
                </a:gs>
                <a:gs pos="0">
                  <a:schemeClr val="bg2">
                    <a:lumMod val="85000"/>
                    <a:lumOff val="15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332143" y="3768818"/>
              <a:ext cx="1484245" cy="809917"/>
            </a:xfrm>
            <a:prstGeom prst="roundRect">
              <a:avLst>
                <a:gd name="adj" fmla="val 23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87672" y="3817182"/>
              <a:ext cx="1373185" cy="708267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brightRoom" dir="t"/>
            </a:scene3d>
            <a:sp3d extrusionH="76200" prstMaterial="powder"/>
          </p:spPr>
          <p:txBody>
            <a:bodyPr/>
            <a:lstStyle/>
            <a:p>
              <a:endParaRPr lang="en-US" b="1" dirty="0">
                <a:solidFill>
                  <a:srgbClr val="FFFFFF"/>
                </a:solidFill>
                <a:latin typeface="Trebuchet MS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14401" y="4182562"/>
            <a:ext cx="1357862" cy="769046"/>
            <a:chOff x="1285502" y="3727048"/>
            <a:chExt cx="1577527" cy="893457"/>
          </a:xfrm>
        </p:grpSpPr>
        <p:sp>
          <p:nvSpPr>
            <p:cNvPr id="21" name="Rounded Rectangle 20"/>
            <p:cNvSpPr/>
            <p:nvPr/>
          </p:nvSpPr>
          <p:spPr>
            <a:xfrm>
              <a:off x="1285502" y="3727048"/>
              <a:ext cx="1577527" cy="893457"/>
            </a:xfrm>
            <a:prstGeom prst="roundRect">
              <a:avLst>
                <a:gd name="adj" fmla="val 8127"/>
              </a:avLst>
            </a:prstGeom>
            <a:gradFill>
              <a:gsLst>
                <a:gs pos="100000">
                  <a:schemeClr val="bg2"/>
                </a:gs>
                <a:gs pos="0">
                  <a:schemeClr val="bg2">
                    <a:lumMod val="85000"/>
                    <a:lumOff val="15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332143" y="3768818"/>
              <a:ext cx="1484245" cy="809917"/>
            </a:xfrm>
            <a:prstGeom prst="roundRect">
              <a:avLst>
                <a:gd name="adj" fmla="val 23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50652" y="3786250"/>
              <a:ext cx="1447226" cy="775052"/>
            </a:xfrm>
            <a:prstGeom prst="rect">
              <a:avLst/>
            </a:prstGeom>
            <a:gradFill>
              <a:gsLst>
                <a:gs pos="0">
                  <a:schemeClr val="bg1">
                    <a:lumMod val="73000"/>
                    <a:lumOff val="27000"/>
                  </a:schemeClr>
                </a:gs>
                <a:gs pos="100000">
                  <a:schemeClr val="bg1">
                    <a:lumMod val="87000"/>
                    <a:lumOff val="13000"/>
                  </a:schemeClr>
                </a:gs>
                <a:gs pos="94000">
                  <a:srgbClr val="070707"/>
                </a:gs>
                <a:gs pos="29000">
                  <a:schemeClr val="bg1"/>
                </a:gs>
                <a:gs pos="28000">
                  <a:schemeClr val="bg1">
                    <a:lumMod val="85000"/>
                    <a:lumOff val="1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387673" y="3819643"/>
              <a:ext cx="1373185" cy="708267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brightRoom" dir="t"/>
            </a:scene3d>
            <a:sp3d extrusionH="76200" prstMaterial="powder"/>
          </p:spPr>
          <p:txBody>
            <a:bodyPr/>
            <a:lstStyle/>
            <a:p>
              <a:endParaRPr lang="en-US" b="1" dirty="0">
                <a:solidFill>
                  <a:srgbClr val="FFFFFF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2125066" y="3858870"/>
            <a:ext cx="0" cy="261486"/>
          </a:xfrm>
          <a:prstGeom prst="line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71338" y="4567086"/>
            <a:ext cx="675721" cy="0"/>
          </a:xfrm>
          <a:prstGeom prst="line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293332" y="3858870"/>
            <a:ext cx="0" cy="261486"/>
          </a:xfrm>
          <a:prstGeom prst="line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 txBox="1">
            <a:spLocks/>
          </p:cNvSpPr>
          <p:nvPr/>
        </p:nvSpPr>
        <p:spPr bwMode="auto">
          <a:xfrm>
            <a:off x="1378794" y="4980668"/>
            <a:ext cx="149254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3B900"/>
                </a:solidFill>
                <a:latin typeface="Trebuchet MS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 sz="1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Memory</a:t>
            </a:r>
            <a:endParaRPr lang="en-US" sz="1200" b="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 bwMode="auto">
          <a:xfrm>
            <a:off x="3547060" y="4980668"/>
            <a:ext cx="149254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3B900"/>
                </a:solidFill>
                <a:latin typeface="Trebuchet MS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 Memory</a:t>
            </a:r>
            <a:endParaRPr lang="en-US" sz="1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076" y="2551449"/>
            <a:ext cx="1180437" cy="1280474"/>
          </a:xfrm>
          <a:prstGeom prst="rect">
            <a:avLst/>
          </a:prstGeom>
          <a:effectLst/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636" y="2521308"/>
            <a:ext cx="1375389" cy="1328474"/>
          </a:xfrm>
          <a:prstGeom prst="rect">
            <a:avLst/>
          </a:prstGeom>
          <a:effectLst/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286" y="2542561"/>
            <a:ext cx="1180437" cy="1280474"/>
          </a:xfrm>
          <a:prstGeom prst="rect">
            <a:avLst/>
          </a:prstGeom>
          <a:effectLst/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846" y="2512420"/>
            <a:ext cx="1375389" cy="1328474"/>
          </a:xfrm>
          <a:prstGeom prst="rect">
            <a:avLst/>
          </a:prstGeom>
          <a:effectLst/>
        </p:spPr>
      </p:pic>
      <p:sp>
        <p:nvSpPr>
          <p:cNvPr id="34" name="Rounded Rectangle 33"/>
          <p:cNvSpPr/>
          <p:nvPr/>
        </p:nvSpPr>
        <p:spPr>
          <a:xfrm>
            <a:off x="6480699" y="661226"/>
            <a:ext cx="3701988" cy="945632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Sometimes referred to as “managed memory.”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5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custDataLst>
              <p:tags r:id="rId2"/>
            </p:custDataLst>
            <p:extLst/>
          </p:nvPr>
        </p:nvGraphicFramePr>
        <p:xfrm>
          <a:off x="1828800" y="438150"/>
          <a:ext cx="7315200" cy="529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3312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9066170"/>
              </p:ext>
            </p:extLst>
          </p:nvPr>
        </p:nvGraphicFramePr>
        <p:xfrm>
          <a:off x="1828800" y="438150"/>
          <a:ext cx="7315200" cy="529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9854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lectures and labs 2 &amp; 3 we will use an example code that solves </a:t>
            </a:r>
            <a:r>
              <a:rPr lang="en-US" dirty="0"/>
              <a:t>a conjugate gradient </a:t>
            </a:r>
            <a:r>
              <a:rPr lang="en-US" dirty="0" smtClean="0"/>
              <a:t>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code is available in C and Fortran, but only C will be shown in the lectures.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will be demonstrating OpenACC concepts using this code in the next 2 lectures.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You will be profiling and accelerating this code in the next 2 labs.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addition to the labs, the code is available </a:t>
            </a:r>
            <a:r>
              <a:rPr lang="en-US" dirty="0"/>
              <a:t>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github.com/NVIDIA-OpenACC-Course/nvidia-openacc-course-sources/tree/master/labs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8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Available Parallelism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4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NVIDIA NVPROF Profiler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NVPROF is a command-line profiler provided in the OpenACC and CUDA Toolkits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Basic CPU Profiling (New in OpenACC Toolkit &amp; CUDA 7.5)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GPU Profiling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High-level usage statistics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Timeline Collection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Analysis Metrics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Used behind-the-scenes by NVIDIA Visual Profiler (</a:t>
            </a:r>
            <a:r>
              <a:rPr lang="en-US" dirty="0" err="1" smtClean="0"/>
              <a:t>nvvp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NVPROF CPU Profiling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17525" y="1248341"/>
            <a:ext cx="7529625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nvprof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-profiling on --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-profiling-mode top-down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./cg</a:t>
            </a: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Rows: 8120601,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nnz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218535025</a:t>
            </a: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Iteration: 0, Tolerance: 4.0067e+08</a:t>
            </a: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Iteration: 10, Tolerance: 1.8772e+07</a:t>
            </a: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Iteration: 20, Tolerance: 6.4359e+05</a:t>
            </a: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Iteration: 30, Tolerance: 2.3202e+04</a:t>
            </a: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Iteration: 40, Tolerance: 8.3565e+02</a:t>
            </a: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Iteration: 50, Tolerance: 3.0039e+01</a:t>
            </a: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Iteration: 60, Tolerance: 1.0764e+00</a:t>
            </a: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Iteration: 70, Tolerance: 3.8360e-02</a:t>
            </a: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Iteration: 80, Tolerance: 1.3515e-03</a:t>
            </a: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Iteration: 90, Tolerance: 4.6209e-05</a:t>
            </a: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Total Iterations: 100 Total Time: 33.926116s</a:t>
            </a: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======== CPU profiling result (top down):</a:t>
            </a: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99.89% main</a:t>
            </a: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83.22%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matvec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(matrix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&amp;, vector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&amp;, vector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&amp;)</a:t>
            </a: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10.41%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waxpby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(double, vector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&amp;, double, vector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&amp;, vector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&amp;)</a:t>
            </a: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3.81% dot(vector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&amp;, vector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&amp;)</a:t>
            </a: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2.42% allocate_3d_poission_matrix(matrix&amp;,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0.03%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free_matrix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(matrix&amp;)</a:t>
            </a: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0.03%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munmap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0.11% __c_mset8</a:t>
            </a: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======== Data collected at 100Hz frequency</a:t>
            </a:r>
            <a:endParaRPr kumimoji="0" lang="en-US" sz="2800" b="1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GPROF Profiler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Portable command-line profiler available from GCC.</a:t>
            </a:r>
          </a:p>
          <a:p>
            <a:r>
              <a:rPr lang="en-US" dirty="0" smtClean="0"/>
              <a:t>When used with PGI or GCC, the following steps are required: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the –</a:t>
            </a:r>
            <a:r>
              <a:rPr lang="en-US" dirty="0" err="1" smtClean="0"/>
              <a:t>pg</a:t>
            </a:r>
            <a:r>
              <a:rPr lang="en-US" dirty="0" smtClean="0"/>
              <a:t> compiler flag to instrument your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the executable (it will produce </a:t>
            </a:r>
            <a:r>
              <a:rPr lang="en-US" dirty="0" err="1" smtClean="0"/>
              <a:t>gmon.out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 err="1" smtClean="0"/>
              <a:t>gprof</a:t>
            </a:r>
            <a:r>
              <a:rPr lang="en-US" dirty="0" smtClean="0"/>
              <a:t> ./executable to analyze the collected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GPROF Output for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 sample counts as 0.01 seconds.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%   cumulative   self  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total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   seconds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calls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/call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/call  name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77.32     24.82    24.82      101   245.74   245.74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matvec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(matrix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&amp;, vector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&amp;, vector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15.36     29.75     4.93      302    16.32    16.32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waxpby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(double, vector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&amp;, double, vector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&amp;, vector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4.24     31.11     1.36      200     6.80     6.80  dot(vector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&amp;, vector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3.08     32.10     0.99        1   990.00   990.00  allocate_3d_poission_matrix(matrix&amp;,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0.00     32.10     0.00        5     0.00     0.00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allocate_vector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(vector&amp;, unsigned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0.00     32.10     0.00        4     0.00     0.00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free_vector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(vector&amp;)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0.00     32.10     0.00        2     0.00     0.00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initialize_vector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(vector&amp;, double)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0.00     32.10     0.00        1     0.00     0.00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free_matrix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(matrix&amp;)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dirty="0" smtClean="0"/>
              <a:t> to compiler flags, rebuild &amp; rerun, use </a:t>
            </a:r>
            <a:r>
              <a:rPr lang="en-US" dirty="0" err="1" smtClean="0"/>
              <a:t>gprof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9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PGI Compiler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what the compiler does with your code is critical to understanding the profile.</a:t>
            </a:r>
          </a:p>
          <a:p>
            <a:r>
              <a:rPr lang="en-US" dirty="0" smtClean="0"/>
              <a:t>PGI –</a:t>
            </a:r>
            <a:r>
              <a:rPr lang="en-US" dirty="0" err="1" smtClean="0"/>
              <a:t>Minfo</a:t>
            </a:r>
            <a:r>
              <a:rPr lang="en-US" dirty="0" smtClean="0"/>
              <a:t> flag, options we’ll use: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accel</a:t>
            </a:r>
            <a:r>
              <a:rPr lang="en-US" dirty="0" smtClean="0"/>
              <a:t> – Print compiler operations related to the accelerator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all – Print (nearly) all compiler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intensity – Print loop intensity information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ccff</a:t>
            </a:r>
            <a:r>
              <a:rPr lang="en-US" dirty="0" smtClean="0"/>
              <a:t> – Add information to the object files for use by tools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5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388885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790634"/>
            <a:ext cx="4388885" cy="5909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Course Syllabus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6464" y="861894"/>
            <a:ext cx="5751871" cy="447814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1: 	</a:t>
            </a:r>
            <a:r>
              <a:rPr lang="en-US" sz="2000" dirty="0" smtClean="0">
                <a:solidFill>
                  <a:schemeClr val="bg1"/>
                </a:solidFill>
              </a:rPr>
              <a:t>Introduction </a:t>
            </a:r>
            <a:r>
              <a:rPr lang="en-US" sz="2000" dirty="0">
                <a:solidFill>
                  <a:schemeClr val="bg1"/>
                </a:solidFill>
              </a:rPr>
              <a:t>to OpenACC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6: 	</a:t>
            </a:r>
            <a:r>
              <a:rPr lang="en-US" sz="2000" dirty="0" smtClean="0">
                <a:solidFill>
                  <a:schemeClr val="bg1"/>
                </a:solidFill>
              </a:rPr>
              <a:t>Office </a:t>
            </a:r>
            <a:r>
              <a:rPr lang="en-US" sz="2000" dirty="0">
                <a:solidFill>
                  <a:schemeClr val="bg1"/>
                </a:solidFill>
              </a:rPr>
              <a:t>Hours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15: </a:t>
            </a:r>
            <a:r>
              <a:rPr lang="en-US" sz="2000" dirty="0">
                <a:solidFill>
                  <a:schemeClr val="bg1"/>
                </a:solidFill>
              </a:rPr>
              <a:t>Profiling and Parallelizing with the </a:t>
            </a:r>
            <a:r>
              <a:rPr lang="en-US" sz="2000" dirty="0" smtClean="0">
                <a:solidFill>
                  <a:schemeClr val="bg1"/>
                </a:solidFill>
              </a:rPr>
              <a:t>				OpenACC </a:t>
            </a:r>
            <a:r>
              <a:rPr lang="en-US" sz="2000" dirty="0">
                <a:solidFill>
                  <a:schemeClr val="bg1"/>
                </a:solidFill>
              </a:rPr>
              <a:t>Toolkit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20: </a:t>
            </a:r>
            <a:r>
              <a:rPr lang="en-US" sz="2000" dirty="0">
                <a:solidFill>
                  <a:schemeClr val="bg1"/>
                </a:solidFill>
              </a:rPr>
              <a:t>Office Hours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29: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Expressing Data Locality </a:t>
            </a:r>
            <a:r>
              <a:rPr lang="en-US" sz="2000" dirty="0" smtClean="0">
                <a:solidFill>
                  <a:schemeClr val="bg1"/>
                </a:solidFill>
              </a:rPr>
              <a:t>and 					Optimizations with </a:t>
            </a:r>
            <a:r>
              <a:rPr lang="en-US" sz="2000" dirty="0">
                <a:solidFill>
                  <a:schemeClr val="bg1"/>
                </a:solidFill>
              </a:rPr>
              <a:t>OpenACC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Nov 3: 	</a:t>
            </a:r>
            <a:r>
              <a:rPr lang="en-US" sz="2000" dirty="0" smtClean="0">
                <a:solidFill>
                  <a:schemeClr val="bg1"/>
                </a:solidFill>
              </a:rPr>
              <a:t>Office </a:t>
            </a:r>
            <a:r>
              <a:rPr lang="en-US" sz="2000" dirty="0">
                <a:solidFill>
                  <a:schemeClr val="bg1"/>
                </a:solidFill>
              </a:rPr>
              <a:t>Hours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Nov 12: </a:t>
            </a:r>
            <a:r>
              <a:rPr lang="en-US" sz="2000" dirty="0" smtClean="0">
                <a:solidFill>
                  <a:schemeClr val="bg1"/>
                </a:solidFill>
              </a:rPr>
              <a:t>Advanced </a:t>
            </a:r>
            <a:r>
              <a:rPr lang="en-US" sz="2000" dirty="0">
                <a:solidFill>
                  <a:schemeClr val="bg1"/>
                </a:solidFill>
              </a:rPr>
              <a:t>OpenACC Techniques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Nov 24: </a:t>
            </a:r>
            <a:r>
              <a:rPr lang="en-US" sz="2000" dirty="0">
                <a:solidFill>
                  <a:schemeClr val="bg1"/>
                </a:solidFill>
              </a:rPr>
              <a:t>Office Hours</a:t>
            </a:r>
          </a:p>
        </p:txBody>
      </p:sp>
      <p:sp>
        <p:nvSpPr>
          <p:cNvPr id="5" name="Rectangle 4"/>
          <p:cNvSpPr/>
          <p:nvPr>
            <p:custDataLst>
              <p:tags r:id="rId1"/>
            </p:custDataLst>
          </p:nvPr>
        </p:nvSpPr>
        <p:spPr>
          <a:xfrm>
            <a:off x="4772025" y="1885764"/>
            <a:ext cx="5876310" cy="118590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4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Compiler Feedback for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1708797"/>
            <a:ext cx="9948672" cy="411316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 -fast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Minfo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all,intensity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main.cpp -o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waxpby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vector &amp;, double,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vector &amp;,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vector &amp;):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5, include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vector_functions.h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24, Intensity = 1.00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Generated 4 alternate versions of the loop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Generated vector and scalar versions of the loop; pointer conflict tests determine which is executed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Generated 2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prefetch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instructions for the loop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Loop unrolled 4 times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matvec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matrix &amp;,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vector &amp;,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vector &amp;):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7, include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matrix_functions.h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14, Intensity =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*((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row_end-row_start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)*         2))/(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+((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row_end-row_start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)+(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row_end-row_start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)))))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18, Intensity = 1.00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Unrolled inner loop 4 times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Generated 2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prefetch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instructions for the loop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Minfo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all,intensity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to compiler flags and rebuild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3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Computational Intensity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Computational Intensity of a loop is a measure of how much work is being done compared to memory operations.</a:t>
            </a:r>
          </a:p>
          <a:p>
            <a:pPr algn="ctr"/>
            <a:endParaRPr lang="en-US" sz="2400" i="1" dirty="0" smtClean="0">
              <a:solidFill>
                <a:schemeClr val="tx2"/>
              </a:solidFill>
            </a:endParaRPr>
          </a:p>
          <a:p>
            <a:pPr algn="ctr"/>
            <a:r>
              <a:rPr lang="en-US" sz="2400" i="1" dirty="0" smtClean="0">
                <a:solidFill>
                  <a:schemeClr val="tx2"/>
                </a:solidFill>
              </a:rPr>
              <a:t>Computation Intensity = Compute Operations / Memory Operations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Computational Intensity of 1.0 or greater is often a clue that </a:t>
            </a:r>
            <a:r>
              <a:rPr lang="en-US" sz="2400" smtClean="0"/>
              <a:t>something might run </a:t>
            </a:r>
            <a:r>
              <a:rPr lang="en-US" sz="2400" dirty="0" smtClean="0"/>
              <a:t>well on a GPU.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8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the Code: </a:t>
            </a:r>
            <a:r>
              <a:rPr lang="en-US" dirty="0" err="1" smtClean="0"/>
              <a:t>Matvec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48" y="1393795"/>
            <a:ext cx="5254382" cy="441138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num_rows;i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row_start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row_offsets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row_offsets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[i+1];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row_start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j&lt;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row_end;j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unsigned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cols[j]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Acoefs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xcoefs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Acol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sum+=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ycoefs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=sum;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52730" y="1393795"/>
            <a:ext cx="4721722" cy="44113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Look for data dependencies: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Does one loop iteration affect other loop iterations?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 loop iterations read from and write to different places in the same array?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Is sum a data dependency? No, it’s a reduction.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3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</p:spPr>
        <p:txBody>
          <a:bodyPr/>
          <a:lstStyle/>
          <a:p>
            <a:r>
              <a:rPr lang="en-US" dirty="0" smtClean="0"/>
              <a:t>Analyzing the Code: </a:t>
            </a:r>
            <a:r>
              <a:rPr lang="en-US" dirty="0" err="1" smtClean="0"/>
              <a:t>Waxpy</a:t>
            </a:r>
            <a:r>
              <a:rPr lang="en-US" dirty="0" smtClean="0"/>
              <a:t> and Dot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48" y="1393795"/>
            <a:ext cx="5254382" cy="441138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wcoefs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alpha*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xcoefs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beta*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ycoefs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sum+=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xcoefs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ycoefs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52730" y="1393795"/>
            <a:ext cx="4721722" cy="44113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Look for data dependencies: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Does one loop iteration affect other loop iterations?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 loop iterations read from and write to different places in the same array?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3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Expressing Parallelism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8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OpenACC </a:t>
            </a:r>
            <a:r>
              <a:rPr lang="en-US" b="0" dirty="0" smtClean="0">
                <a:cs typeface="Courier New" pitchFamily="49" charset="0"/>
              </a:rPr>
              <a:t>kernels</a:t>
            </a:r>
            <a:r>
              <a:rPr lang="en-US" dirty="0" smtClean="0"/>
              <a:t>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kernels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i=0; i&lt;N; i++)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x[i] = 1.0;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y[i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2.0;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i=0; i&lt;N; i++)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[i] = a*x[i] + y[i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Identifies a region of code where I think the compiler can turn </a:t>
            </a:r>
            <a:r>
              <a:rPr lang="en-US" i="1" dirty="0"/>
              <a:t>loops</a:t>
            </a:r>
            <a:r>
              <a:rPr lang="en-US" dirty="0"/>
              <a:t> into </a:t>
            </a:r>
            <a:r>
              <a:rPr lang="en-US" i="1" dirty="0" smtClean="0"/>
              <a:t>kernels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413750" y="5721350"/>
            <a:ext cx="2559050" cy="328613"/>
          </a:xfrm>
          <a:prstGeom prst="rect">
            <a:avLst/>
          </a:prstGeom>
        </p:spPr>
        <p:txBody>
          <a:bodyPr/>
          <a:lstStyle/>
          <a:p>
            <a:fld id="{703736F2-0E06-46EF-A0EB-2112417E9093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299231" y="2913630"/>
            <a:ext cx="216024" cy="927961"/>
          </a:xfrm>
          <a:prstGeom prst="rightBrace">
            <a:avLst>
              <a:gd name="adj1" fmla="val 27869"/>
              <a:gd name="adj2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86" tIns="45690" rIns="91386" bIns="45690" rtlCol="0" anchor="ctr"/>
          <a:lstStyle/>
          <a:p>
            <a:pPr algn="ctr"/>
            <a:endParaRPr lang="en-GB">
              <a:solidFill>
                <a:schemeClr val="accent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9274" y="3208363"/>
            <a:ext cx="1224136" cy="338494"/>
          </a:xfrm>
          <a:prstGeom prst="rect">
            <a:avLst/>
          </a:prstGeom>
          <a:noFill/>
        </p:spPr>
        <p:txBody>
          <a:bodyPr wrap="square" lIns="91386" tIns="45690" rIns="91386" bIns="45690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itchFamily="34" charset="0"/>
              </a:rPr>
              <a:t>kernel 1</a:t>
            </a:r>
            <a:endParaRPr lang="en-GB" sz="16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9274" y="4496384"/>
            <a:ext cx="1224136" cy="338494"/>
          </a:xfrm>
          <a:prstGeom prst="rect">
            <a:avLst/>
          </a:prstGeom>
          <a:noFill/>
        </p:spPr>
        <p:txBody>
          <a:bodyPr wrap="square" lIns="91386" tIns="45690" rIns="91386" bIns="45690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itchFamily="34" charset="0"/>
              </a:rPr>
              <a:t>kernel 2</a:t>
            </a:r>
            <a:endParaRPr lang="en-GB" sz="16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4313888" y="4248847"/>
            <a:ext cx="216024" cy="833569"/>
          </a:xfrm>
          <a:prstGeom prst="rightBrace">
            <a:avLst>
              <a:gd name="adj1" fmla="val 27869"/>
              <a:gd name="adj2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86" tIns="45690" rIns="91386" bIns="45690" rtlCol="0" anchor="ctr"/>
          <a:lstStyle/>
          <a:p>
            <a:pPr algn="ctr"/>
            <a:endParaRPr lang="en-GB">
              <a:solidFill>
                <a:schemeClr val="accent5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46850" y="2401596"/>
            <a:ext cx="3733800" cy="2264036"/>
          </a:xfrm>
          <a:prstGeom prst="roundRect">
            <a:avLst/>
          </a:prstGeom>
          <a:solidFill>
            <a:schemeClr val="tx2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rebuchet MS" pitchFamily="34" charset="0"/>
              </a:rPr>
              <a:t>The compiler identifies 2 parallel loops and generates 2 kernels.</a:t>
            </a:r>
            <a:endParaRPr lang="en-US" sz="2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2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OpenACC </a:t>
            </a:r>
            <a:r>
              <a:rPr lang="en-US" b="0" dirty="0" smtClean="0">
                <a:cs typeface="Courier New" pitchFamily="49" charset="0"/>
              </a:rPr>
              <a:t>kernels</a:t>
            </a:r>
            <a:r>
              <a:rPr lang="en-US" dirty="0" smtClean="0"/>
              <a:t> Directive (Fortran)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kernels</a:t>
            </a:r>
            <a:endParaRPr lang="en-US" sz="16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=1,N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x(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= 1.0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y(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2.0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end do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y(:) = a*x(:) + y(:)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end kernels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Identifies a region of code where I think the compiler can turn </a:t>
            </a:r>
            <a:r>
              <a:rPr lang="en-US" i="1" dirty="0"/>
              <a:t>loops</a:t>
            </a:r>
            <a:r>
              <a:rPr lang="en-US" dirty="0"/>
              <a:t> into </a:t>
            </a:r>
            <a:r>
              <a:rPr lang="en-US" i="1" dirty="0" smtClean="0"/>
              <a:t>kernels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413750" y="5721350"/>
            <a:ext cx="2559050" cy="328613"/>
          </a:xfrm>
          <a:prstGeom prst="rect">
            <a:avLst/>
          </a:prstGeom>
        </p:spPr>
        <p:txBody>
          <a:bodyPr/>
          <a:lstStyle/>
          <a:p>
            <a:fld id="{703736F2-0E06-46EF-A0EB-2112417E9093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299231" y="2913630"/>
            <a:ext cx="216024" cy="927961"/>
          </a:xfrm>
          <a:prstGeom prst="rightBrace">
            <a:avLst>
              <a:gd name="adj1" fmla="val 27869"/>
              <a:gd name="adj2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86" tIns="45690" rIns="91386" bIns="45690" rtlCol="0" anchor="ctr"/>
          <a:lstStyle/>
          <a:p>
            <a:pPr algn="ctr"/>
            <a:endParaRPr lang="en-GB">
              <a:solidFill>
                <a:schemeClr val="accent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9274" y="3208363"/>
            <a:ext cx="1224136" cy="338494"/>
          </a:xfrm>
          <a:prstGeom prst="rect">
            <a:avLst/>
          </a:prstGeom>
          <a:noFill/>
        </p:spPr>
        <p:txBody>
          <a:bodyPr wrap="square" lIns="91386" tIns="45690" rIns="91386" bIns="45690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itchFamily="34" charset="0"/>
              </a:rPr>
              <a:t>kernel 1</a:t>
            </a:r>
            <a:endParaRPr lang="en-GB" sz="16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9274" y="4372615"/>
            <a:ext cx="1224136" cy="338494"/>
          </a:xfrm>
          <a:prstGeom prst="rect">
            <a:avLst/>
          </a:prstGeom>
          <a:noFill/>
        </p:spPr>
        <p:txBody>
          <a:bodyPr wrap="square" lIns="91386" tIns="45690" rIns="91386" bIns="45690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itchFamily="34" charset="0"/>
              </a:rPr>
              <a:t>kernel 2</a:t>
            </a:r>
            <a:endParaRPr lang="en-GB" sz="16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4313888" y="4248847"/>
            <a:ext cx="216024" cy="586031"/>
          </a:xfrm>
          <a:prstGeom prst="rightBrace">
            <a:avLst>
              <a:gd name="adj1" fmla="val 27869"/>
              <a:gd name="adj2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86" tIns="45690" rIns="91386" bIns="45690" rtlCol="0" anchor="ctr"/>
          <a:lstStyle/>
          <a:p>
            <a:pPr algn="ctr"/>
            <a:endParaRPr lang="en-GB">
              <a:solidFill>
                <a:schemeClr val="accent5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46850" y="2401596"/>
            <a:ext cx="3733800" cy="2264036"/>
          </a:xfrm>
          <a:prstGeom prst="roundRect">
            <a:avLst/>
          </a:prstGeom>
          <a:solidFill>
            <a:schemeClr val="tx2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rebuchet MS" pitchFamily="34" charset="0"/>
              </a:rPr>
              <a:t>The compiler identifies 2 parallel loops and generates 2 kernels.</a:t>
            </a:r>
            <a:endParaRPr lang="en-US" sz="2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9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</p:spPr>
        <p:txBody>
          <a:bodyPr/>
          <a:lstStyle/>
          <a:p>
            <a:r>
              <a:rPr lang="en-US" dirty="0" smtClean="0"/>
              <a:t>Loops vs. Kernels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8348" y="1402673"/>
            <a:ext cx="4945063" cy="440251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16384;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C[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+ B[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29390" y="1402673"/>
            <a:ext cx="4945062" cy="440251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loopBody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(A, B, C,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C[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+ B[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8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</p:spPr>
        <p:txBody>
          <a:bodyPr/>
          <a:lstStyle/>
          <a:p>
            <a:r>
              <a:rPr lang="en-US" dirty="0" smtClean="0"/>
              <a:t>Loops vs. Kernels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8348" y="1402673"/>
            <a:ext cx="4945063" cy="440251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16384;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C[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+ B[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29390" y="1402673"/>
            <a:ext cx="4945062" cy="440251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loopBody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(A, B, C,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C[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+ B[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2938" y="2856947"/>
            <a:ext cx="4768074" cy="2948236"/>
          </a:xfrm>
          <a:prstGeom prst="rect">
            <a:avLst/>
          </a:prstGeom>
          <a:solidFill>
            <a:srgbClr val="0D3481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rPr>
              <a:t>Calculate 0 -16383 in order.</a:t>
            </a:r>
          </a:p>
        </p:txBody>
      </p:sp>
    </p:spTree>
    <p:extLst>
      <p:ext uri="{BB962C8B-B14F-4D97-AF65-F5344CB8AC3E}">
        <p14:creationId xmlns:p14="http://schemas.microsoft.com/office/powerpoint/2010/main" val="1822773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</p:spPr>
        <p:txBody>
          <a:bodyPr/>
          <a:lstStyle/>
          <a:p>
            <a:r>
              <a:rPr lang="en-US" dirty="0" smtClean="0"/>
              <a:t>Loops vs. Kernels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8348" y="1402673"/>
            <a:ext cx="4945063" cy="440251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16384;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C[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+ B[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29390" y="1402673"/>
            <a:ext cx="4945062" cy="440251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loopBody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(A, B, C,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C[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+ B[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2938" y="2856947"/>
            <a:ext cx="4768074" cy="2948236"/>
          </a:xfrm>
          <a:prstGeom prst="rect">
            <a:avLst/>
          </a:prstGeom>
          <a:solidFill>
            <a:srgbClr val="0D3481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rPr>
              <a:t>Calculate 0 -16383 in order.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5510918" y="2724540"/>
            <a:ext cx="4708380" cy="447293"/>
          </a:xfrm>
          <a:prstGeom prst="rect">
            <a:avLst/>
          </a:prstGeom>
          <a:solidFill>
            <a:srgbClr val="76B9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rPr>
              <a:t>Calculate 0</a:t>
            </a:r>
          </a:p>
        </p:txBody>
      </p:sp>
    </p:spTree>
    <p:extLst>
      <p:ext uri="{BB962C8B-B14F-4D97-AF65-F5344CB8AC3E}">
        <p14:creationId xmlns:p14="http://schemas.microsoft.com/office/powerpoint/2010/main" val="2978553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388885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790634"/>
            <a:ext cx="4388885" cy="5909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6464" y="2139688"/>
            <a:ext cx="5751871" cy="189282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Introduction to Accelerated Computing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Identifying Available Parallelism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Expressing Parallelism with OpenACC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Next Steps and Homework</a:t>
            </a:r>
          </a:p>
        </p:txBody>
      </p:sp>
    </p:spTree>
    <p:extLst>
      <p:ext uri="{BB962C8B-B14F-4D97-AF65-F5344CB8AC3E}">
        <p14:creationId xmlns:p14="http://schemas.microsoft.com/office/powerpoint/2010/main" val="341555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</p:spPr>
        <p:txBody>
          <a:bodyPr/>
          <a:lstStyle/>
          <a:p>
            <a:r>
              <a:rPr lang="en-US" dirty="0" smtClean="0"/>
              <a:t>Loops vs. Kernels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8348" y="1402673"/>
            <a:ext cx="4945063" cy="440251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16384;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C[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+ B[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29390" y="1402673"/>
            <a:ext cx="4945062" cy="440251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loopBody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(A, B, C,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C[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+ B[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2938" y="2856947"/>
            <a:ext cx="4768074" cy="2948236"/>
          </a:xfrm>
          <a:prstGeom prst="rect">
            <a:avLst/>
          </a:prstGeom>
          <a:solidFill>
            <a:srgbClr val="0D3481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rPr>
              <a:t>Calculate 0 -16383 in order.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5510918" y="2724540"/>
            <a:ext cx="4708380" cy="447293"/>
          </a:xfrm>
          <a:prstGeom prst="rect">
            <a:avLst/>
          </a:prstGeom>
          <a:solidFill>
            <a:srgbClr val="76B9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rPr>
              <a:t>Calculate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558821" y="2876940"/>
            <a:ext cx="5275525" cy="3085633"/>
            <a:chOff x="6104820" y="3348754"/>
            <a:chExt cx="5721124" cy="34051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Rectangle 9"/>
            <p:cNvSpPr/>
            <p:nvPr/>
          </p:nvSpPr>
          <p:spPr>
            <a:xfrm>
              <a:off x="6104820" y="5650714"/>
              <a:ext cx="5106075" cy="493614"/>
            </a:xfrm>
            <a:prstGeom prst="rect">
              <a:avLst/>
            </a:prstGeom>
            <a:solidFill>
              <a:srgbClr val="76B900"/>
            </a:solidFill>
            <a:ln w="381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Calculate 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57220" y="5803114"/>
              <a:ext cx="5106075" cy="493614"/>
            </a:xfrm>
            <a:prstGeom prst="rect">
              <a:avLst/>
            </a:prstGeom>
            <a:solidFill>
              <a:srgbClr val="76B900"/>
            </a:solidFill>
            <a:ln w="381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Calculate 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9620" y="5955514"/>
              <a:ext cx="5106075" cy="493614"/>
            </a:xfrm>
            <a:prstGeom prst="rect">
              <a:avLst/>
            </a:prstGeom>
            <a:solidFill>
              <a:srgbClr val="76B900"/>
            </a:solidFill>
            <a:ln w="381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Calculate 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2020" y="6107914"/>
              <a:ext cx="5106075" cy="493614"/>
            </a:xfrm>
            <a:prstGeom prst="rect">
              <a:avLst/>
            </a:prstGeom>
            <a:solidFill>
              <a:srgbClr val="76B900"/>
            </a:solidFill>
            <a:ln w="381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Calculate 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14420" y="6260314"/>
              <a:ext cx="5106075" cy="493614"/>
            </a:xfrm>
            <a:prstGeom prst="rect">
              <a:avLst/>
            </a:prstGeom>
            <a:solidFill>
              <a:srgbClr val="76B900"/>
            </a:solidFill>
            <a:ln w="381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Calculate 16383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04820" y="5035345"/>
              <a:ext cx="5106075" cy="493614"/>
            </a:xfrm>
            <a:prstGeom prst="rect">
              <a:avLst/>
            </a:prstGeom>
            <a:solidFill>
              <a:srgbClr val="76B900"/>
            </a:solidFill>
            <a:ln w="381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Calculate 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57220" y="5187745"/>
              <a:ext cx="5106075" cy="493614"/>
            </a:xfrm>
            <a:prstGeom prst="rect">
              <a:avLst/>
            </a:prstGeom>
            <a:solidFill>
              <a:srgbClr val="76B900"/>
            </a:solidFill>
            <a:ln w="381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Calculate 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09620" y="5340145"/>
              <a:ext cx="5106075" cy="493614"/>
            </a:xfrm>
            <a:prstGeom prst="rect">
              <a:avLst/>
            </a:prstGeom>
            <a:solidFill>
              <a:srgbClr val="76B900"/>
            </a:solidFill>
            <a:ln w="381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Calculate 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62020" y="5492545"/>
              <a:ext cx="5106075" cy="493614"/>
            </a:xfrm>
            <a:prstGeom prst="rect">
              <a:avLst/>
            </a:prstGeom>
            <a:solidFill>
              <a:srgbClr val="76B900"/>
            </a:solidFill>
            <a:ln w="381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Calculate 3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14420" y="5644945"/>
              <a:ext cx="5106075" cy="493614"/>
            </a:xfrm>
            <a:prstGeom prst="rect">
              <a:avLst/>
            </a:prstGeom>
            <a:solidFill>
              <a:srgbClr val="76B900"/>
            </a:solidFill>
            <a:ln w="381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Calculate …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06897" y="4419201"/>
              <a:ext cx="5106075" cy="493614"/>
            </a:xfrm>
            <a:prstGeom prst="rect">
              <a:avLst/>
            </a:prstGeom>
            <a:solidFill>
              <a:srgbClr val="76B900"/>
            </a:solidFill>
            <a:ln w="381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Calculate 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59297" y="4571601"/>
              <a:ext cx="5106075" cy="493614"/>
            </a:xfrm>
            <a:prstGeom prst="rect">
              <a:avLst/>
            </a:prstGeom>
            <a:solidFill>
              <a:srgbClr val="76B900"/>
            </a:solidFill>
            <a:ln w="381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Calculate 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11697" y="4724001"/>
              <a:ext cx="5106075" cy="493614"/>
            </a:xfrm>
            <a:prstGeom prst="rect">
              <a:avLst/>
            </a:prstGeom>
            <a:solidFill>
              <a:srgbClr val="76B900"/>
            </a:solidFill>
            <a:ln w="381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Calculate 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64097" y="4876401"/>
              <a:ext cx="5106075" cy="493614"/>
            </a:xfrm>
            <a:prstGeom prst="rect">
              <a:avLst/>
            </a:prstGeom>
            <a:solidFill>
              <a:srgbClr val="76B900"/>
            </a:solidFill>
            <a:ln w="381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Calculate 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716497" y="5028801"/>
              <a:ext cx="5106075" cy="493614"/>
            </a:xfrm>
            <a:prstGeom prst="rect">
              <a:avLst/>
            </a:prstGeom>
            <a:solidFill>
              <a:srgbClr val="76B900"/>
            </a:solidFill>
            <a:ln w="381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Calculate 14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10269" y="3796513"/>
              <a:ext cx="5106075" cy="493614"/>
            </a:xfrm>
            <a:prstGeom prst="rect">
              <a:avLst/>
            </a:prstGeom>
            <a:solidFill>
              <a:srgbClr val="76B900"/>
            </a:solidFill>
            <a:ln w="381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Calculate 0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62669" y="3948913"/>
              <a:ext cx="5106075" cy="493614"/>
            </a:xfrm>
            <a:prstGeom prst="rect">
              <a:avLst/>
            </a:prstGeom>
            <a:solidFill>
              <a:srgbClr val="76B900"/>
            </a:solidFill>
            <a:ln w="381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Calculate 1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15069" y="4101313"/>
              <a:ext cx="5106075" cy="493614"/>
            </a:xfrm>
            <a:prstGeom prst="rect">
              <a:avLst/>
            </a:prstGeom>
            <a:solidFill>
              <a:srgbClr val="76B900"/>
            </a:solidFill>
            <a:ln w="381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Calculate 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67469" y="4253713"/>
              <a:ext cx="5106075" cy="493614"/>
            </a:xfrm>
            <a:prstGeom prst="rect">
              <a:avLst/>
            </a:prstGeom>
            <a:solidFill>
              <a:srgbClr val="76B900"/>
            </a:solidFill>
            <a:ln w="381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Calculate 3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19869" y="4406113"/>
              <a:ext cx="5106075" cy="493614"/>
            </a:xfrm>
            <a:prstGeom prst="rect">
              <a:avLst/>
            </a:prstGeom>
            <a:solidFill>
              <a:srgbClr val="76B900"/>
            </a:solidFill>
            <a:ln w="381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Calculate 9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257220" y="3348754"/>
              <a:ext cx="5106075" cy="493614"/>
            </a:xfrm>
            <a:prstGeom prst="rect">
              <a:avLst/>
            </a:prstGeom>
            <a:solidFill>
              <a:srgbClr val="76B900"/>
            </a:solidFill>
            <a:ln w="381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Calculate 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09620" y="3501154"/>
              <a:ext cx="5106075" cy="493614"/>
            </a:xfrm>
            <a:prstGeom prst="rect">
              <a:avLst/>
            </a:prstGeom>
            <a:solidFill>
              <a:srgbClr val="76B900"/>
            </a:solidFill>
            <a:ln w="381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Calculate 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62020" y="3653554"/>
              <a:ext cx="5106075" cy="493614"/>
            </a:xfrm>
            <a:prstGeom prst="rect">
              <a:avLst/>
            </a:prstGeom>
            <a:solidFill>
              <a:srgbClr val="76B900"/>
            </a:solidFill>
            <a:ln w="381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Calculate 3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14420" y="3805954"/>
              <a:ext cx="5106075" cy="493614"/>
            </a:xfrm>
            <a:prstGeom prst="rect">
              <a:avLst/>
            </a:prstGeom>
            <a:solidFill>
              <a:srgbClr val="76B900"/>
            </a:solidFill>
            <a:ln w="381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Calculate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4653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Kernels Directive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kernels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16384;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+ B[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onsolas" panose="020B0609020204030204" pitchFamily="49" charset="0"/>
              </a:rPr>
              <a:t>The Compiler will</a:t>
            </a:r>
            <a:r>
              <a:rPr lang="en-US" dirty="0" smtClean="0">
                <a:cs typeface="Consolas" panose="020B0609020204030204" pitchFamily="49" charset="0"/>
              </a:rPr>
              <a:t>…</a:t>
            </a:r>
            <a:endParaRPr lang="en-US" dirty="0"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Analyze the code to determine if it contains parallelism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Identify data that needs to be moved to/from the GPU memory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Generate kernels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Run on the GPU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Identifies a region of code where I think the compiler can turn </a:t>
            </a:r>
            <a:r>
              <a:rPr lang="en-US" i="1" dirty="0"/>
              <a:t>loops</a:t>
            </a:r>
            <a:r>
              <a:rPr lang="en-US" dirty="0"/>
              <a:t> into </a:t>
            </a:r>
            <a:r>
              <a:rPr lang="en-US" i="1" dirty="0"/>
              <a:t>kernels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9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</p:spPr>
        <p:txBody>
          <a:bodyPr/>
          <a:lstStyle/>
          <a:p>
            <a:r>
              <a:rPr lang="en-US" dirty="0" smtClean="0"/>
              <a:t>Parallelizing the Code: </a:t>
            </a:r>
            <a:r>
              <a:rPr lang="en-US" dirty="0" err="1" smtClean="0"/>
              <a:t>Matvec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48" y="1393795"/>
            <a:ext cx="5254382" cy="441138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kernels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num_rows;i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sum=0;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row_start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row_offsets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row_end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row_offsets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[i+1];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row_start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j&lt;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row_end;j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=cols[j];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Acoefs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xcoefs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sum+=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ycoefs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]=sum;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52730" y="1393795"/>
            <a:ext cx="4721722" cy="44113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Let’s tell the compiler where we think it can turn </a:t>
            </a:r>
            <a:r>
              <a:rPr lang="en-US" i="1" dirty="0" smtClean="0"/>
              <a:t>loops</a:t>
            </a:r>
            <a:r>
              <a:rPr lang="en-US" dirty="0" smtClean="0"/>
              <a:t> into </a:t>
            </a:r>
            <a:r>
              <a:rPr lang="en-US" i="1" dirty="0" smtClean="0"/>
              <a:t>kernels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Don’t worry about your data or how to parallelize these loops, let the compiler decide.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with OpenACC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Enable OpenACC with the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–ta </a:t>
            </a:r>
            <a:r>
              <a:rPr lang="en-US" dirty="0" smtClean="0"/>
              <a:t>(target accelerator) flag.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Target Accelerator: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esla</a:t>
            </a:r>
            <a:r>
              <a:rPr lang="en-US" dirty="0" smtClean="0"/>
              <a:t> – NVIDIA Tesla GPU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anaged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– Use CUDA Managed Memory (simplifies the process)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1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Building with OpenACC -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1420427"/>
            <a:ext cx="9948672" cy="440153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 -fast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Minfo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accel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ta=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tesla:managed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main.cpp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 challenge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matvec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matrix &amp;,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vector &amp;,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vector &amp;):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7, include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matrix_functions.h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15, Generating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ycoefs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Generating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xcoefs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Acoefs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[:],cols[:],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row_offsets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[:num_rows+1])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16, Complex loop carried dependence of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row_offsets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prevents parallelization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Loop carried dependence of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ycoefs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 prevents parallelization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Loop carried backward dependence of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ycoefs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 prevents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vectorization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 loop carried dependence of cols-&gt;,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Acoefs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-&gt;,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xcoefs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prevents parallelization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Accelerator kernel generated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Generating Tesla code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20, #pragma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 vector(128) /*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24, Sum reduction generated for sum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20, Loop is parallelizable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171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False Loop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compiler things there’s a </a:t>
            </a:r>
            <a:r>
              <a:rPr lang="en-US" i="1" dirty="0" smtClean="0">
                <a:solidFill>
                  <a:schemeClr val="tx2"/>
                </a:solidFill>
              </a:rPr>
              <a:t>carried dependency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in our loop iterations, but we thought they were parallel. Only the innermost loop was parallelized.</a:t>
            </a:r>
          </a:p>
          <a:p>
            <a:endParaRPr lang="en-US" dirty="0"/>
          </a:p>
          <a:p>
            <a:r>
              <a:rPr lang="en-US" dirty="0" smtClean="0"/>
              <a:t>In C/C++, the arrays are simply pointers, so they may be aliased (two pointers accessing the same memory differently). If the compiler doesn’t know pointers aren’t aliased, it must assume they are.</a:t>
            </a:r>
          </a:p>
          <a:p>
            <a:endParaRPr lang="en-US" dirty="0"/>
          </a:p>
          <a:p>
            <a:r>
              <a:rPr lang="en-US" dirty="0" smtClean="0"/>
              <a:t>This is not a problem with Fortran arrays.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Aliasing prevents parallelization.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smtClean="0"/>
              <a:t>C99:</a:t>
            </a:r>
            <a:r>
              <a:rPr lang="en-US" smtClean="0">
                <a:cs typeface="Courier New" panose="02070309020205020404" pitchFamily="49" charset="0"/>
              </a:rPr>
              <a:t> restrict </a:t>
            </a:r>
            <a:r>
              <a:rPr lang="en-US" smtClean="0"/>
              <a:t>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1376039"/>
            <a:ext cx="9948672" cy="4445921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Promise given by the programmer to the compiler that pointer will not alias with another pointer</a:t>
            </a:r>
          </a:p>
          <a:p>
            <a:pPr marL="914039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Applied to a pointer, e.g.</a:t>
            </a:r>
          </a:p>
          <a:p>
            <a:pPr marL="571139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latin typeface="Lucida Console" pitchFamily="49" charset="0"/>
              </a:rPr>
              <a:t>	</a:t>
            </a:r>
            <a:r>
              <a:rPr lang="en-US" sz="2000" b="1" dirty="0" smtClean="0">
                <a:latin typeface="Lucida Console" pitchFamily="49" charset="0"/>
              </a:rPr>
              <a:t>float *</a:t>
            </a:r>
            <a:r>
              <a:rPr lang="en-US" sz="2000" b="1" dirty="0" smtClean="0">
                <a:solidFill>
                  <a:schemeClr val="tx2"/>
                </a:solidFill>
                <a:latin typeface="Lucida Console" pitchFamily="49" charset="0"/>
              </a:rPr>
              <a:t>restrict </a:t>
            </a:r>
            <a:r>
              <a:rPr lang="en-US" sz="2000" b="1" dirty="0" err="1" smtClean="0">
                <a:latin typeface="Lucida Console" pitchFamily="49" charset="0"/>
              </a:rPr>
              <a:t>ptr</a:t>
            </a:r>
            <a:endParaRPr lang="en-US" sz="2000" b="1" dirty="0" smtClean="0">
              <a:latin typeface="Lucida Console" pitchFamily="49" charset="0"/>
            </a:endParaRPr>
          </a:p>
          <a:p>
            <a:pPr marL="914039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Meaning: “for the lifetime of </a:t>
            </a:r>
            <a:r>
              <a:rPr lang="en-US" sz="2000" dirty="0" err="1" smtClean="0">
                <a:latin typeface="Lucida Console" pitchFamily="49" charset="0"/>
              </a:rPr>
              <a:t>ptr</a:t>
            </a:r>
            <a:r>
              <a:rPr lang="en-US" sz="2000" dirty="0" smtClean="0"/>
              <a:t>, only it or a value directly derived from it (such as </a:t>
            </a:r>
            <a:r>
              <a:rPr lang="en-US" sz="2000" dirty="0" err="1" smtClean="0">
                <a:latin typeface="Lucida Console" pitchFamily="49" charset="0"/>
              </a:rPr>
              <a:t>ptr</a:t>
            </a:r>
            <a:r>
              <a:rPr lang="en-US" sz="2000" dirty="0" smtClean="0">
                <a:latin typeface="Lucida Console" pitchFamily="49" charset="0"/>
              </a:rPr>
              <a:t> + 1</a:t>
            </a:r>
            <a:r>
              <a:rPr lang="en-US" sz="2000" dirty="0" smtClean="0"/>
              <a:t>) will be used to access the object to which it points”*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Parallelizing compilers often require </a:t>
            </a:r>
            <a:r>
              <a:rPr lang="en-US" dirty="0" smtClean="0">
                <a:solidFill>
                  <a:schemeClr val="tx2"/>
                </a:solidFill>
                <a:latin typeface="Lucida Console" pitchFamily="49" charset="0"/>
              </a:rPr>
              <a:t>restrict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to determine independence</a:t>
            </a:r>
          </a:p>
          <a:p>
            <a:pPr marL="9144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Otherwise the compiler can’t parallelize loops that access </a:t>
            </a:r>
            <a:r>
              <a:rPr lang="en-US" sz="2000" dirty="0" err="1" smtClean="0">
                <a:latin typeface="Lucida Console" pitchFamily="49" charset="0"/>
              </a:rPr>
              <a:t>ptr</a:t>
            </a:r>
            <a:endParaRPr lang="en-US" sz="2000" dirty="0" smtClean="0">
              <a:latin typeface="Lucida Console" pitchFamily="49" charset="0"/>
            </a:endParaRPr>
          </a:p>
          <a:p>
            <a:pPr marL="9144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Note: if programmer violates the declaration, behavior is undefined</a:t>
            </a:r>
            <a:endParaRPr lang="en-US" sz="2000" dirty="0" smtClean="0">
              <a:latin typeface="Lucida Console" pitchFamily="49" charset="0"/>
            </a:endParaRPr>
          </a:p>
          <a:p>
            <a:pPr marL="571139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34473" y="5420684"/>
            <a:ext cx="3724088" cy="36932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dirty="0" smtClean="0">
                <a:hlinkClick r:id="rId2"/>
              </a:rPr>
              <a:t>http://en.wikipedia.org/wiki/Restrict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31633" y="4710814"/>
            <a:ext cx="5241851" cy="1079198"/>
            <a:chOff x="531633" y="4938006"/>
            <a:chExt cx="5241851" cy="1079198"/>
          </a:xfrm>
        </p:grpSpPr>
        <p:sp>
          <p:nvSpPr>
            <p:cNvPr id="10" name="Rounded Rectangle 9"/>
            <p:cNvSpPr/>
            <p:nvPr/>
          </p:nvSpPr>
          <p:spPr>
            <a:xfrm>
              <a:off x="531633" y="4938006"/>
              <a:ext cx="5241851" cy="1079198"/>
            </a:xfrm>
            <a:prstGeom prst="roundRect">
              <a:avLst/>
            </a:prstGeom>
            <a:ln w="3810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139" lvl="1" indent="0">
                <a:buNone/>
              </a:pPr>
              <a:endParaRPr lang="en-US" sz="2400" dirty="0" smtClean="0">
                <a:solidFill>
                  <a:schemeClr val="tx2"/>
                </a:solidFill>
                <a:latin typeface="Lucida Console" pitchFamily="49" charset="0"/>
              </a:endParaRPr>
            </a:p>
            <a:p>
              <a:pPr marL="571139" lvl="1"/>
              <a:r>
                <a:rPr lang="en-US" sz="2400" b="1" dirty="0" smtClean="0">
                  <a:solidFill>
                    <a:schemeClr val="tx2"/>
                  </a:solidFill>
                  <a:latin typeface="Lucida Console" pitchFamily="49" charset="0"/>
                </a:rPr>
                <a:t>  </a:t>
              </a:r>
              <a:r>
                <a:rPr lang="en-US" sz="2400" b="1" strike="sngStrike" dirty="0">
                  <a:solidFill>
                    <a:schemeClr val="bg1"/>
                  </a:solidFill>
                  <a:latin typeface="Lucida Console" pitchFamily="49" charset="0"/>
                </a:rPr>
                <a:t>float </a:t>
              </a:r>
              <a:r>
                <a:rPr lang="en-US" sz="2400" b="1" strike="sngStrike" dirty="0">
                  <a:solidFill>
                    <a:schemeClr val="tx2"/>
                  </a:solidFill>
                  <a:latin typeface="Lucida Console" pitchFamily="49" charset="0"/>
                </a:rPr>
                <a:t>restrict</a:t>
              </a:r>
              <a:r>
                <a:rPr lang="en-US" sz="2400" b="1" strike="sngStrike" dirty="0">
                  <a:solidFill>
                    <a:schemeClr val="bg1"/>
                  </a:solidFill>
                  <a:latin typeface="Lucida Console" pitchFamily="49" charset="0"/>
                </a:rPr>
                <a:t> *</a:t>
              </a:r>
              <a:r>
                <a:rPr lang="en-US" sz="2400" b="1" strike="sngStrike" dirty="0" err="1">
                  <a:solidFill>
                    <a:schemeClr val="bg1"/>
                  </a:solidFill>
                  <a:latin typeface="Lucida Console" pitchFamily="49" charset="0"/>
                </a:rPr>
                <a:t>ptr</a:t>
              </a:r>
              <a:endParaRPr lang="en-US" sz="2400" b="1" strike="sngStrike" dirty="0">
                <a:solidFill>
                  <a:schemeClr val="bg1"/>
                </a:solidFill>
                <a:latin typeface="Lucida Console" pitchFamily="49" charset="0"/>
              </a:endParaRPr>
            </a:p>
            <a:p>
              <a:pPr marL="571139" lvl="1" indent="0"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ucida Console" pitchFamily="49" charset="0"/>
                </a:rPr>
                <a:t>  float </a:t>
              </a:r>
              <a:r>
                <a:rPr lang="en-US" sz="2400" b="1" dirty="0">
                  <a:solidFill>
                    <a:schemeClr val="bg1"/>
                  </a:solidFill>
                  <a:latin typeface="Lucida Console" pitchFamily="49" charset="0"/>
                </a:rPr>
                <a:t>*</a:t>
              </a:r>
              <a:r>
                <a:rPr lang="en-US" sz="2400" b="1" dirty="0">
                  <a:solidFill>
                    <a:schemeClr val="tx2"/>
                  </a:solidFill>
                  <a:latin typeface="Lucida Console" pitchFamily="49" charset="0"/>
                </a:rPr>
                <a:t>restrict</a:t>
              </a:r>
              <a:r>
                <a:rPr lang="en-US" sz="2400" b="1" dirty="0">
                  <a:solidFill>
                    <a:schemeClr val="bg1"/>
                  </a:solidFill>
                  <a:latin typeface="Lucida Console" pitchFamily="49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Lucida Console" pitchFamily="49" charset="0"/>
                </a:rPr>
                <a:t>ptr</a:t>
              </a:r>
              <a:endParaRPr lang="en-US" sz="2400" b="1" dirty="0" smtClean="0">
                <a:solidFill>
                  <a:schemeClr val="bg1"/>
                </a:solidFill>
                <a:latin typeface="Lucida Console" pitchFamily="49" charset="0"/>
              </a:endParaRPr>
            </a:p>
            <a:p>
              <a:pPr marL="571139" lvl="1"/>
              <a:r>
                <a:rPr lang="en-US" sz="2400" dirty="0" smtClean="0">
                  <a:solidFill>
                    <a:schemeClr val="tx2"/>
                  </a:solidFill>
                  <a:latin typeface="Lucida Console" pitchFamily="49" charset="0"/>
                </a:rPr>
                <a:t>  </a:t>
              </a:r>
              <a:endParaRPr lang="en-US" sz="2400" dirty="0">
                <a:solidFill>
                  <a:schemeClr val="tx2"/>
                </a:solidFill>
                <a:latin typeface="Lucida Console" pitchFamily="49" charset="0"/>
              </a:endParaRPr>
            </a:p>
          </p:txBody>
        </p:sp>
        <p:pic>
          <p:nvPicPr>
            <p:cNvPr id="11" name="Picture 2" descr="http://img2.wikia.nocookie.net/__cb20130411183132/b-dapedia/images/c/cb/Warni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072" y="5116101"/>
              <a:ext cx="727738" cy="637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2509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Loop </a:t>
            </a:r>
            <a:r>
              <a:rPr lang="en-US" smtClean="0">
                <a:solidFill>
                  <a:schemeClr val="bg1"/>
                </a:solidFill>
                <a:cs typeface="Courier New" pitchFamily="49" charset="0"/>
              </a:rPr>
              <a:t>independent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clause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1491449"/>
            <a:ext cx="9948672" cy="433051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Specifies that loop iterations are data independent.  This overrides any compiler dependency analysis. This is implied for </a:t>
            </a:r>
            <a:r>
              <a:rPr lang="en-US" i="1" dirty="0" smtClean="0">
                <a:solidFill>
                  <a:schemeClr val="bg1"/>
                </a:solidFill>
              </a:rPr>
              <a:t>parallel loop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600" b="1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kernels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6B9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600" b="1" dirty="0" err="1" smtClean="0">
                <a:solidFill>
                  <a:srgbClr val="76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600" b="1" dirty="0" smtClean="0">
                <a:solidFill>
                  <a:srgbClr val="76B900"/>
                </a:solidFill>
                <a:latin typeface="Courier New" pitchFamily="49" charset="0"/>
                <a:cs typeface="Courier New" pitchFamily="49" charset="0"/>
              </a:rPr>
              <a:t> loop independent</a:t>
            </a:r>
            <a:endParaRPr lang="en-US" sz="1600" b="1" dirty="0">
              <a:solidFill>
                <a:srgbClr val="76B9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i=0; i&lt;N; i++)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a[i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0.0;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b[i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1.0;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c[i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2.0;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6B9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600" b="1" dirty="0" err="1">
                <a:solidFill>
                  <a:srgbClr val="76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600" b="1" dirty="0">
                <a:solidFill>
                  <a:srgbClr val="76B900"/>
                </a:solidFill>
                <a:latin typeface="Courier New" pitchFamily="49" charset="0"/>
                <a:cs typeface="Courier New" pitchFamily="49" charset="0"/>
              </a:rPr>
              <a:t> loop </a:t>
            </a:r>
            <a:r>
              <a:rPr lang="en-US" sz="1600" b="1" dirty="0" smtClean="0">
                <a:solidFill>
                  <a:srgbClr val="76B900"/>
                </a:solidFill>
                <a:latin typeface="Courier New" pitchFamily="49" charset="0"/>
                <a:cs typeface="Courier New" pitchFamily="49" charset="0"/>
              </a:rPr>
              <a:t>independent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i=0; i&lt;N; i++)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a[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b[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 c[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202177" y="2887796"/>
            <a:ext cx="1643486" cy="1160053"/>
            <a:chOff x="3989139" y="3453135"/>
            <a:chExt cx="1643486" cy="1160053"/>
          </a:xfrm>
        </p:grpSpPr>
        <p:sp>
          <p:nvSpPr>
            <p:cNvPr id="4" name="Right Brace 3"/>
            <p:cNvSpPr/>
            <p:nvPr/>
          </p:nvSpPr>
          <p:spPr>
            <a:xfrm>
              <a:off x="3989139" y="3453135"/>
              <a:ext cx="216024" cy="1160053"/>
            </a:xfrm>
            <a:prstGeom prst="rightBrace">
              <a:avLst>
                <a:gd name="adj1" fmla="val 27869"/>
                <a:gd name="adj2" fmla="val 50000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386" tIns="45690" rIns="91386" bIns="45690" rtlCol="0" anchor="ctr"/>
            <a:lstStyle/>
            <a:p>
              <a:pPr algn="ctr"/>
              <a:endParaRPr lang="en-GB">
                <a:solidFill>
                  <a:schemeClr val="accent5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08489" y="3863914"/>
              <a:ext cx="1224136" cy="338494"/>
            </a:xfrm>
            <a:prstGeom prst="rect">
              <a:avLst/>
            </a:prstGeom>
            <a:noFill/>
          </p:spPr>
          <p:txBody>
            <a:bodyPr wrap="square" lIns="91386" tIns="45690" rIns="91386" bIns="45690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Trebuchet MS" pitchFamily="34" charset="0"/>
                </a:rPr>
                <a:t>kernel 1</a:t>
              </a:r>
              <a:endParaRPr lang="en-GB" sz="1600" b="1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02177" y="4315986"/>
            <a:ext cx="1646849" cy="989178"/>
            <a:chOff x="3989139" y="4657243"/>
            <a:chExt cx="1646849" cy="989178"/>
          </a:xfrm>
        </p:grpSpPr>
        <p:sp>
          <p:nvSpPr>
            <p:cNvPr id="6" name="TextBox 5"/>
            <p:cNvSpPr txBox="1"/>
            <p:nvPr/>
          </p:nvSpPr>
          <p:spPr>
            <a:xfrm>
              <a:off x="4411852" y="4982585"/>
              <a:ext cx="1224136" cy="338494"/>
            </a:xfrm>
            <a:prstGeom prst="rect">
              <a:avLst/>
            </a:prstGeom>
            <a:noFill/>
          </p:spPr>
          <p:txBody>
            <a:bodyPr wrap="square" lIns="91386" tIns="45690" rIns="91386" bIns="45690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Trebuchet MS" pitchFamily="34" charset="0"/>
                </a:rPr>
                <a:t>kernel 2</a:t>
              </a:r>
              <a:endParaRPr lang="en-GB" sz="1600" b="1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989139" y="4657243"/>
              <a:ext cx="216024" cy="989178"/>
            </a:xfrm>
            <a:prstGeom prst="rightBrace">
              <a:avLst>
                <a:gd name="adj1" fmla="val 27869"/>
                <a:gd name="adj2" fmla="val 50000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386" tIns="45690" rIns="91386" bIns="45690" rtlCol="0" anchor="ctr"/>
            <a:lstStyle/>
            <a:p>
              <a:pPr algn="ctr"/>
              <a:endParaRPr lang="en-GB">
                <a:solidFill>
                  <a:schemeClr val="accent5"/>
                </a:solidFill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6554221" y="2887796"/>
            <a:ext cx="3733800" cy="2264036"/>
          </a:xfrm>
          <a:prstGeom prst="round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Informs the compiler that both loops are safe to parallelize so it will generate both kernels.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88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False Aliasing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A.num_rows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row_offsets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A.row_offsets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cols=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A.cols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Acoefs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A.coefs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xcoefs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x.coefs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ycoefs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y.coefs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By declaring our pointers with the restrict keyword, we’ve promised the compiler they will not alias.</a:t>
            </a:r>
          </a:p>
          <a:p>
            <a:r>
              <a:rPr lang="en-US" dirty="0" smtClean="0"/>
              <a:t>We could also use loop independent on our loops, but restrict fixes the underlying issue.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6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Rebuilding with OpenACC -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1420427"/>
            <a:ext cx="9948672" cy="440153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 -fast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Minfo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accel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ta=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tesla:managed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main.cpp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 challenge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matvec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matrix &amp;,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vector &amp;,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vector &amp;):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7, include 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matrix_functions.h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15, Generating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copyout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ycoefs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Generating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copyin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xcoefs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[:],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Acoefs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[:],cols[:],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row_offsets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[:num_rows+1])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16, Loop is parallelizable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Accelerator kernel generated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Generating Tesla code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16, #pragma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 gang, vector(128) /*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20, Loop is parallelizable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8359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Accelerated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1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Performance Now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1769712"/>
              </p:ext>
            </p:extLst>
          </p:nvPr>
        </p:nvGraphicFramePr>
        <p:xfrm>
          <a:off x="669622" y="891224"/>
          <a:ext cx="9971388" cy="48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 rot="16200000">
            <a:off x="-1265053" y="3376809"/>
            <a:ext cx="3776042" cy="276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Time (seconds)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535" y="5781717"/>
            <a:ext cx="9955918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l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 smtClean="0">
                <a:solidFill>
                  <a:schemeClr val="bg2">
                    <a:lumMod val="50000"/>
                  </a:schemeClr>
                </a:solidFill>
                <a:latin typeface="Trebuchet MS"/>
              </a:rPr>
              <a:t>Put specs here…</a:t>
            </a:r>
            <a:endParaRPr lang="en-US" sz="800" i="1" kern="0" dirty="0">
              <a:solidFill>
                <a:schemeClr val="bg2">
                  <a:lumMod val="50000"/>
                </a:schemeClr>
              </a:solidFill>
              <a:latin typeface="Trebuchet M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679184" y="213064"/>
            <a:ext cx="2965141" cy="1296139"/>
          </a:xfrm>
          <a:prstGeom prst="round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Remember, a slow-down is expected at this point due to excess data movement.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80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Re-profiling the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951" y="1323975"/>
            <a:ext cx="8600898" cy="4497389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265942"/>
              </p:ext>
            </p:extLst>
          </p:nvPr>
        </p:nvGraphicFramePr>
        <p:xfrm>
          <a:off x="5267325" y="4210050"/>
          <a:ext cx="49911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10287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Application Runtime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Total Time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135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GPU Kernels (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matvec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 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Data Migration (Unified Memory)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71 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16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Performance After Lab 2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132432"/>
              </p:ext>
            </p:extLst>
          </p:nvPr>
        </p:nvGraphicFramePr>
        <p:xfrm>
          <a:off x="669622" y="891224"/>
          <a:ext cx="9971388" cy="48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 rot="16200000">
            <a:off x="-1265053" y="3376809"/>
            <a:ext cx="3776042" cy="276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Time (seconds)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535" y="5781717"/>
            <a:ext cx="9955918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lv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800" i="1" kern="0" dirty="0">
                <a:solidFill>
                  <a:schemeClr val="bg2">
                    <a:lumMod val="50000"/>
                  </a:schemeClr>
                </a:solidFill>
                <a:latin typeface="Trebuchet MS"/>
              </a:rPr>
              <a:t>Intel(R) Xeon(R) CPU E5-2698 v3 @ </a:t>
            </a:r>
            <a:r>
              <a:rPr lang="pt-BR" sz="800" i="1" kern="0" dirty="0" smtClean="0">
                <a:solidFill>
                  <a:schemeClr val="bg2">
                    <a:lumMod val="50000"/>
                  </a:schemeClr>
                </a:solidFill>
                <a:latin typeface="Trebuchet MS"/>
              </a:rPr>
              <a:t>2.30GHz and NVIDIA Tesla K40 GPU</a:t>
            </a:r>
            <a:endParaRPr lang="en-US" sz="800" i="1" kern="0" dirty="0">
              <a:solidFill>
                <a:schemeClr val="bg2">
                  <a:lumMod val="50000"/>
                </a:schemeClr>
              </a:solidFill>
              <a:latin typeface="Trebuchet M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679184" y="213064"/>
            <a:ext cx="2965141" cy="1296139"/>
          </a:xfrm>
          <a:prstGeom prst="round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Once you’ve moved all 3 functions to the GPU, data movement will go away.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67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solidFill>
                  <a:schemeClr val="bg1"/>
                </a:solidFill>
              </a:rPr>
              <a:t>OpenACC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b="0" dirty="0" smtClean="0">
                <a:solidFill>
                  <a:schemeClr val="bg1"/>
                </a:solidFill>
                <a:cs typeface="Courier New" pitchFamily="49" charset="0"/>
              </a:rPr>
              <a:t>parallel loop</a:t>
            </a:r>
            <a:r>
              <a:rPr lang="en-GB" b="0" dirty="0" smtClean="0">
                <a:solidFill>
                  <a:schemeClr val="bg1"/>
                </a:solidFill>
              </a:rPr>
              <a:t> Directive</a:t>
            </a:r>
            <a:endParaRPr lang="en-GB" b="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6750" y="1438183"/>
            <a:ext cx="9948672" cy="438377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r>
              <a:rPr lang="en-GB" sz="1900" b="1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GB" sz="1900" b="1" dirty="0" smtClean="0">
                <a:cs typeface="Courier New" pitchFamily="49" charset="0"/>
              </a:rPr>
              <a:t>- </a:t>
            </a:r>
            <a:r>
              <a:rPr lang="en-US" sz="1900" dirty="0" smtClean="0"/>
              <a:t>Programmer identifies a block of code containing parallelism. Compiler generates a </a:t>
            </a:r>
            <a:r>
              <a:rPr lang="en-US" sz="1900" i="1" dirty="0" smtClean="0"/>
              <a:t>kernel.</a:t>
            </a:r>
            <a:endParaRPr lang="en-US" sz="1900" i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GB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b="1" dirty="0">
                <a:cs typeface="Courier New" pitchFamily="49" charset="0"/>
              </a:rPr>
              <a:t>-</a:t>
            </a:r>
            <a:r>
              <a:rPr lang="en-GB" sz="1900" b="1" dirty="0" smtClean="0">
                <a:cs typeface="Courier New" pitchFamily="49" charset="0"/>
              </a:rPr>
              <a:t> </a:t>
            </a:r>
            <a:r>
              <a:rPr lang="en-GB" sz="1900" dirty="0" smtClean="0">
                <a:cs typeface="Courier New" pitchFamily="49" charset="0"/>
              </a:rPr>
              <a:t>Programmer identifies a loop that can be parallelized within the kernel.</a:t>
            </a:r>
            <a:endParaRPr lang="en-GB" sz="1900" dirty="0"/>
          </a:p>
          <a:p>
            <a:pPr marL="0" indent="0">
              <a:buNone/>
            </a:pPr>
            <a:endParaRPr lang="en-GB" sz="1900" dirty="0" smtClean="0"/>
          </a:p>
          <a:p>
            <a:pPr marL="0" indent="0">
              <a:buNone/>
            </a:pPr>
            <a:r>
              <a:rPr lang="en-GB" sz="1900" dirty="0" smtClean="0"/>
              <a:t>NOTE: parallel </a:t>
            </a:r>
            <a:r>
              <a:rPr lang="en-GB" sz="1900" dirty="0"/>
              <a:t>&amp; loop are often placed together</a:t>
            </a:r>
            <a:endParaRPr lang="en-US" sz="1900" dirty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9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parallel loop</a:t>
            </a:r>
          </a:p>
          <a:p>
            <a:pPr marL="0" lvl="0" indent="0"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i=0; i&lt;N; i++)</a:t>
            </a:r>
          </a:p>
          <a:p>
            <a:pPr marL="0" lvl="0" indent="0"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y[i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a*x[i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+y[i];</a:t>
            </a: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13750" y="5721350"/>
            <a:ext cx="2559050" cy="328613"/>
          </a:xfrm>
          <a:prstGeom prst="rect">
            <a:avLst/>
          </a:prstGeom>
        </p:spPr>
        <p:txBody>
          <a:bodyPr/>
          <a:lstStyle/>
          <a:p>
            <a:fld id="{703736F2-0E06-46EF-A0EB-2112417E9093}" type="slidenum">
              <a:rPr lang="en-US" smtClean="0"/>
              <a:t>43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05458" y="3701092"/>
            <a:ext cx="1961884" cy="1824008"/>
            <a:chOff x="5726178" y="3460952"/>
            <a:chExt cx="1961884" cy="1824008"/>
          </a:xfrm>
        </p:grpSpPr>
        <p:sp>
          <p:nvSpPr>
            <p:cNvPr id="6" name="Right Brace 5"/>
            <p:cNvSpPr/>
            <p:nvPr/>
          </p:nvSpPr>
          <p:spPr>
            <a:xfrm>
              <a:off x="5726178" y="3460952"/>
              <a:ext cx="216024" cy="1824008"/>
            </a:xfrm>
            <a:prstGeom prst="rightBrace">
              <a:avLst>
                <a:gd name="adj1" fmla="val 27869"/>
                <a:gd name="adj2" fmla="val 50000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386" tIns="45690" rIns="91386" bIns="45690" rtlCol="0" anchor="ctr"/>
            <a:lstStyle/>
            <a:p>
              <a:pPr algn="ctr"/>
              <a:endParaRPr lang="en-GB">
                <a:solidFill>
                  <a:schemeClr val="accent5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38276" y="4019043"/>
              <a:ext cx="1649786" cy="9232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386" tIns="45690" rIns="91386" bIns="4569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Trebuchet MS" pitchFamily="34" charset="0"/>
                </a:rPr>
                <a:t>Generates a Parallel </a:t>
              </a:r>
              <a:r>
                <a:rPr lang="en-US" dirty="0">
                  <a:solidFill>
                    <a:schemeClr val="bg1"/>
                  </a:solidFill>
                  <a:latin typeface="Trebuchet MS" pitchFamily="34" charset="0"/>
                </a:rPr>
                <a:t>K</a:t>
              </a:r>
              <a:r>
                <a:rPr lang="en-US" dirty="0" smtClean="0">
                  <a:solidFill>
                    <a:schemeClr val="bg1"/>
                  </a:solidFill>
                  <a:latin typeface="Trebuchet MS" pitchFamily="34" charset="0"/>
                </a:rPr>
                <a:t>ernel</a:t>
              </a:r>
              <a:endParaRPr lang="en-GB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6467342" y="2596274"/>
            <a:ext cx="3107185" cy="1476883"/>
          </a:xfrm>
          <a:prstGeom prst="round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NOTE: The independent clause to loop is implied when used within a parallel region.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5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72026"/>
            <a:ext cx="9976104" cy="480131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OpenACC </a:t>
            </a:r>
            <a:r>
              <a:rPr lang="en-US" sz="2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loop</a:t>
            </a:r>
            <a:r>
              <a:rPr lang="en-US" sz="2800" dirty="0" smtClean="0">
                <a:solidFill>
                  <a:schemeClr val="bg1"/>
                </a:solidFill>
              </a:rPr>
              <a:t> directive: private &amp; reduction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and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reduction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clauses are not optimization clauses, they may be required for correctness.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dirty="0" smtClean="0">
                <a:solidFill>
                  <a:schemeClr val="bg1"/>
                </a:solidFill>
                <a:cs typeface="Courier New" panose="02070309020205020404" pitchFamily="49" charset="0"/>
              </a:rPr>
              <a:t>A copy of the variable is made for each loop iteration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reduction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dirty="0" smtClean="0">
                <a:solidFill>
                  <a:schemeClr val="bg1"/>
                </a:solidFill>
                <a:cs typeface="Courier New" panose="02070309020205020404" pitchFamily="49" charset="0"/>
              </a:rPr>
              <a:t>A reduction is performed on the listed variables. 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Supports +, *, max, min, and various logical operations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The kernels directive will generally handle these for you.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13750" y="5721350"/>
            <a:ext cx="2559050" cy="328613"/>
          </a:xfrm>
          <a:prstGeom prst="rect">
            <a:avLst/>
          </a:prstGeom>
        </p:spPr>
        <p:txBody>
          <a:bodyPr/>
          <a:lstStyle/>
          <a:p>
            <a:fld id="{D4805CE7-0A03-45C8-A1A3-4ABBAD2E805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5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</p:spPr>
        <p:txBody>
          <a:bodyPr/>
          <a:lstStyle/>
          <a:p>
            <a:r>
              <a:rPr lang="en-US" dirty="0" smtClean="0"/>
              <a:t>Using Parallel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48" y="1393795"/>
            <a:ext cx="5254382" cy="441138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parallel loop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num_rows;i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sum=0;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row_start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row_offsets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row_end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row_offsets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[i+1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reduction(+:sum)</a:t>
            </a:r>
            <a:endParaRPr lang="en-US" sz="18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row_start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j&lt;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row_end;j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=cols[j];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Acoefs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xcoefs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sum+=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ycoefs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]=sum;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52730" y="1393795"/>
            <a:ext cx="4721722" cy="44113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Instead of letting the compiler analyze the loops, let’s tell the compiler they’re parallel.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Adding a loop directive to inner loops will tell the compiler they’re also independent.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must specify the reduction on sum for correctness.</a:t>
            </a:r>
          </a:p>
        </p:txBody>
      </p:sp>
    </p:spTree>
    <p:extLst>
      <p:ext uri="{BB962C8B-B14F-4D97-AF65-F5344CB8AC3E}">
        <p14:creationId xmlns:p14="http://schemas.microsoft.com/office/powerpoint/2010/main" val="334915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Rebuilding with Parallel Loop -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1420427"/>
            <a:ext cx="9948672" cy="440153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 -fast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Minfo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accel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ta=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tesla:managed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main.cpp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challenge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matvec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matrix &amp;,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vector &amp;,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vector &amp;):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8, include 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matrix_functions.h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12, Accelerator kernel generated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Generating Tesla code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15, #pragma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 gang /*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20, #pragma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 vector(128) /*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reduction generated for sum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12, Generating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copyout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ycoefs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Generating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copyin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xcoefs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[:],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Acoefs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[:],cols[:],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row_offsets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[:num_rows+1])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20, Loop is parallelizable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554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</p:spPr>
        <p:txBody>
          <a:bodyPr/>
          <a:lstStyle/>
          <a:p>
            <a:r>
              <a:rPr lang="en-US" dirty="0"/>
              <a:t>OpenACC </a:t>
            </a:r>
            <a:r>
              <a:rPr lang="en-US" dirty="0">
                <a:cs typeface="Courier New" panose="02070309020205020404" pitchFamily="49" charset="0"/>
              </a:rPr>
              <a:t>parallel loop</a:t>
            </a:r>
            <a:r>
              <a:rPr lang="en-US" dirty="0"/>
              <a:t> vs. </a:t>
            </a:r>
            <a:r>
              <a:rPr lang="en-US" dirty="0">
                <a:cs typeface="Courier New" panose="02070309020205020404" pitchFamily="49" charset="0"/>
              </a:rPr>
              <a:t>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48" y="1420427"/>
            <a:ext cx="4945063" cy="3737499"/>
          </a:xfrm>
        </p:spPr>
        <p:txBody>
          <a:bodyPr/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b="1" u="sng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PARALLEL LOOP</a:t>
            </a:r>
          </a:p>
          <a:p>
            <a:r>
              <a:rPr lang="en-US" dirty="0" smtClean="0"/>
              <a:t>Programmer’s responsibility </a:t>
            </a:r>
            <a:r>
              <a:rPr lang="en-US" dirty="0"/>
              <a:t>to ensure safe parallelism</a:t>
            </a:r>
          </a:p>
          <a:p>
            <a:r>
              <a:rPr lang="en-US" dirty="0"/>
              <a:t>Will parallelize what a compiler may miss</a:t>
            </a:r>
          </a:p>
          <a:p>
            <a:r>
              <a:rPr lang="en-US" dirty="0"/>
              <a:t>Straightforward path from </a:t>
            </a:r>
            <a:r>
              <a:rPr lang="en-US" dirty="0" err="1"/>
              <a:t>OpenMP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9390" y="1420427"/>
            <a:ext cx="4945062" cy="373749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KERNELS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Compiler’s responsibility to analyze the code an parallelize what is safe.</a:t>
            </a:r>
            <a:endParaRPr lang="en-US" dirty="0"/>
          </a:p>
          <a:p>
            <a:r>
              <a:rPr lang="en-US" dirty="0"/>
              <a:t>Can cover larger area of code with single directive</a:t>
            </a:r>
          </a:p>
          <a:p>
            <a:r>
              <a:rPr lang="en-US" dirty="0"/>
              <a:t>Gives compiler additional leeway to optimize.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9077" y="5102237"/>
            <a:ext cx="8914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Both approaches are equally valid and can perform equally well.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12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 we discussed: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Tools that can be used to profile a code and identify important routines and loops where there is available parallelism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How to analyze the code for parallelism blockers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How to use the kernels and parallel loop directives to express the available parallelism to the compiler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How to build with PGI and OpenACC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How to re-profile the accelerated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&amp; 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68527" y="2701378"/>
            <a:ext cx="2242120" cy="2445934"/>
            <a:chOff x="2913547" y="2500538"/>
            <a:chExt cx="1688442" cy="2233981"/>
          </a:xfrm>
          <a:effectLst>
            <a:reflection blurRad="6350" stA="60000" endPos="50000" dist="101600" dir="5400000" sy="-100000" algn="bl" rotWithShape="0"/>
          </a:effectLst>
        </p:grpSpPr>
        <p:pic>
          <p:nvPicPr>
            <p:cNvPr id="5" name="Picture 4" descr="thinner_intel_chip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913547" y="2500538"/>
              <a:ext cx="1688442" cy="2233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 bwMode="auto">
            <a:xfrm rot="5400000">
              <a:off x="3332090" y="3461190"/>
              <a:ext cx="867310" cy="1400909"/>
            </a:xfrm>
            <a:prstGeom prst="rect">
              <a:avLst/>
            </a:prstGeom>
            <a:blipFill dpi="0" rotWithShape="1">
              <a:blip r:embed="rId4" cstate="print">
                <a:alphaModFix amt="32000"/>
                <a:lum bright="-59000" contrast="6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100000" sy="100000" flip="none" algn="ctr"/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 extrusionH="76200" prstMaterial="plastic"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 smtClean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98538" y="2782108"/>
              <a:ext cx="1309870" cy="359725"/>
              <a:chOff x="3098538" y="2782108"/>
              <a:chExt cx="1309870" cy="359725"/>
            </a:xfrm>
          </p:grpSpPr>
          <p:sp>
            <p:nvSpPr>
              <p:cNvPr id="12" name="Rounded Rectangle 11"/>
              <p:cNvSpPr/>
              <p:nvPr/>
            </p:nvSpPr>
            <p:spPr bwMode="auto">
              <a:xfrm rot="5400000">
                <a:off x="3577905" y="2777067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 bwMode="auto">
              <a:xfrm rot="5400000">
                <a:off x="4043641" y="2777067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 rot="5400000">
                <a:off x="3103579" y="2777067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098538" y="3261623"/>
              <a:ext cx="1309870" cy="359725"/>
              <a:chOff x="3106515" y="3261623"/>
              <a:chExt cx="1309870" cy="359725"/>
            </a:xfrm>
          </p:grpSpPr>
          <p:sp>
            <p:nvSpPr>
              <p:cNvPr id="9" name="Rounded Rectangle 8"/>
              <p:cNvSpPr/>
              <p:nvPr/>
            </p:nvSpPr>
            <p:spPr bwMode="auto">
              <a:xfrm rot="5400000">
                <a:off x="3585882" y="3256582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 bwMode="auto">
              <a:xfrm rot="5400000">
                <a:off x="4051618" y="3256582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 rot="5400000">
                <a:off x="3111556" y="3256582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15" name="Group 1306"/>
          <p:cNvGrpSpPr>
            <a:grpSpLocks/>
          </p:cNvGrpSpPr>
          <p:nvPr/>
        </p:nvGrpSpPr>
        <p:grpSpPr bwMode="auto">
          <a:xfrm>
            <a:off x="5836239" y="2296542"/>
            <a:ext cx="2547364" cy="2845777"/>
            <a:chOff x="588497" y="1591580"/>
            <a:chExt cx="2208463" cy="2349804"/>
          </a:xfrm>
          <a:effectLst>
            <a:reflection blurRad="6350" stA="50000" endA="275" endPos="40000" dist="101600" dir="5400000" sy="-100000" algn="bl" rotWithShape="0"/>
          </a:effectLst>
        </p:grpSpPr>
        <p:pic>
          <p:nvPicPr>
            <p:cNvPr id="16" name="Picture 627" descr="Thinner_block_chip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497" y="1591580"/>
              <a:ext cx="2208463" cy="2349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7" name="Group 1305"/>
            <p:cNvGrpSpPr/>
            <p:nvPr/>
          </p:nvGrpSpPr>
          <p:grpSpPr>
            <a:xfrm>
              <a:off x="707286" y="1693789"/>
              <a:ext cx="1969371" cy="2134126"/>
              <a:chOff x="707286" y="1693789"/>
              <a:chExt cx="1969371" cy="2134126"/>
            </a:xfrm>
            <a:gradFill>
              <a:gsLst>
                <a:gs pos="0">
                  <a:srgbClr val="69E515"/>
                </a:gs>
                <a:gs pos="68000">
                  <a:srgbClr val="3A761C"/>
                </a:gs>
                <a:gs pos="100000">
                  <a:srgbClr val="388A22"/>
                </a:gs>
              </a:gsLst>
              <a:lin ang="5400000" scaled="1"/>
            </a:gradFill>
          </p:grpSpPr>
          <p:grpSp>
            <p:nvGrpSpPr>
              <p:cNvPr id="18" name="Group 1043"/>
              <p:cNvGrpSpPr/>
              <p:nvPr/>
            </p:nvGrpSpPr>
            <p:grpSpPr>
              <a:xfrm>
                <a:off x="707286" y="1693789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80" name="Rounded Rectangle 279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1" name="Rounded Rectangle 280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2" name="Rounded Rectangle 281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3" name="Rounded Rectangle 282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4" name="Rounded Rectangle 283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5" name="Rounded Rectangle 284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6" name="Rounded Rectangle 285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7" name="Rounded Rectangle 286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9" name="Group 1044"/>
              <p:cNvGrpSpPr/>
              <p:nvPr/>
            </p:nvGrpSpPr>
            <p:grpSpPr>
              <a:xfrm>
                <a:off x="707286" y="1838820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72" name="Rounded Rectangle 271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3" name="Rounded Rectangle 272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4" name="Rounded Rectangle 273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5" name="Rounded Rectangle 274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6" name="Rounded Rectangle 275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7" name="Rounded Rectangle 276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8" name="Rounded Rectangle 277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9" name="Rounded Rectangle 278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0" name="Group 1053"/>
              <p:cNvGrpSpPr/>
              <p:nvPr/>
            </p:nvGrpSpPr>
            <p:grpSpPr>
              <a:xfrm>
                <a:off x="707286" y="1983851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64" name="Rounded Rectangle 263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5" name="Rounded Rectangle 264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6" name="Rounded Rectangle 265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7" name="Rounded Rectangle 266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8" name="Rounded Rectangle 267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9" name="Rounded Rectangle 268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0" name="Rounded Rectangle 269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1" name="Rounded Rectangle 270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1" name="Group 1062"/>
              <p:cNvGrpSpPr/>
              <p:nvPr/>
            </p:nvGrpSpPr>
            <p:grpSpPr>
              <a:xfrm>
                <a:off x="707286" y="2128882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56" name="Rounded Rectangle 255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7" name="Rounded Rectangle 256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8" name="Rounded Rectangle 257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9" name="Rounded Rectangle 258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0" name="Rounded Rectangle 259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1" name="Rounded Rectangle 260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2" name="Rounded Rectangle 261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3" name="Rounded Rectangle 262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2" name="Group 1071"/>
              <p:cNvGrpSpPr/>
              <p:nvPr/>
            </p:nvGrpSpPr>
            <p:grpSpPr>
              <a:xfrm>
                <a:off x="707286" y="2273913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48" name="Rounded Rectangle 247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9" name="Rounded Rectangle 248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0" name="Rounded Rectangle 249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1" name="Rounded Rectangle 250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2" name="Rounded Rectangle 251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3" name="Rounded Rectangle 252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4" name="Rounded Rectangle 253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5" name="Rounded Rectangle 254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3" name="Group 1080"/>
              <p:cNvGrpSpPr/>
              <p:nvPr/>
            </p:nvGrpSpPr>
            <p:grpSpPr>
              <a:xfrm>
                <a:off x="707286" y="2418944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40" name="Rounded Rectangle 239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1" name="Rounded Rectangle 240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2" name="Rounded Rectangle 241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4" name="Rounded Rectangle 243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5" name="Rounded Rectangle 244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6" name="Rounded Rectangle 245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7" name="Rounded Rectangle 246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4" name="Group 1089"/>
              <p:cNvGrpSpPr/>
              <p:nvPr/>
            </p:nvGrpSpPr>
            <p:grpSpPr>
              <a:xfrm>
                <a:off x="707286" y="2563975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32" name="Rounded Rectangle 231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3" name="Rounded Rectangle 232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4" name="Rounded Rectangle 233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5" name="Rounded Rectangle 234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6" name="Rounded Rectangle 235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7" name="Rounded Rectangle 236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8" name="Rounded Rectangle 237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9" name="Rounded Rectangle 238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5" name="Group 1098"/>
              <p:cNvGrpSpPr/>
              <p:nvPr/>
            </p:nvGrpSpPr>
            <p:grpSpPr>
              <a:xfrm>
                <a:off x="707286" y="2709006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24" name="Rounded Rectangle 223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5" name="Rounded Rectangle 224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6" name="Rounded Rectangle 225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7" name="Rounded Rectangle 226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8" name="Rounded Rectangle 227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9" name="Rounded Rectangle 228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0" name="Rounded Rectangle 229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1" name="Rounded Rectangle 230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6" name="Group 1107"/>
              <p:cNvGrpSpPr/>
              <p:nvPr/>
            </p:nvGrpSpPr>
            <p:grpSpPr>
              <a:xfrm>
                <a:off x="707286" y="2854037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16" name="Rounded Rectangle 215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7" name="Rounded Rectangle 216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8" name="Rounded Rectangle 217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9" name="Rounded Rectangle 218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0" name="Rounded Rectangle 219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1" name="Rounded Rectangle 220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2" name="Rounded Rectangle 221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3" name="Rounded Rectangle 222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7" name="Group 1116"/>
              <p:cNvGrpSpPr/>
              <p:nvPr/>
            </p:nvGrpSpPr>
            <p:grpSpPr>
              <a:xfrm>
                <a:off x="707286" y="2999068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08" name="Rounded Rectangle 207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9" name="Rounded Rectangle 208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0" name="Rounded Rectangle 209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1" name="Rounded Rectangle 210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2" name="Rounded Rectangle 211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3" name="Rounded Rectangle 212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4" name="Rounded Rectangle 213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5" name="Rounded Rectangle 214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8" name="Group 1125"/>
              <p:cNvGrpSpPr/>
              <p:nvPr/>
            </p:nvGrpSpPr>
            <p:grpSpPr>
              <a:xfrm>
                <a:off x="707286" y="3144099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00" name="Rounded Rectangle 199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1" name="Rounded Rectangle 200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3" name="Rounded Rectangle 202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4" name="Rounded Rectangle 203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6" name="Rounded Rectangle 205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7" name="Rounded Rectangle 206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9" name="Group 1134"/>
              <p:cNvGrpSpPr/>
              <p:nvPr/>
            </p:nvGrpSpPr>
            <p:grpSpPr>
              <a:xfrm>
                <a:off x="707286" y="3289130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92" name="Rounded Rectangle 191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3" name="Rounded Rectangle 192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4" name="Rounded Rectangle 193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5" name="Rounded Rectangle 194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6" name="Rounded Rectangle 195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7" name="Rounded Rectangle 196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8" name="Rounded Rectangle 197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9" name="Rounded Rectangle 198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0" name="Group 1143"/>
              <p:cNvGrpSpPr/>
              <p:nvPr/>
            </p:nvGrpSpPr>
            <p:grpSpPr>
              <a:xfrm>
                <a:off x="707286" y="3434161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84" name="Rounded Rectangle 183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5" name="Rounded Rectangle 184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6" name="Rounded Rectangle 185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8" name="Rounded Rectangle 187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9" name="Rounded Rectangle 188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0" name="Rounded Rectangle 189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1" name="Rounded Rectangle 190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1" name="Group 1152"/>
              <p:cNvGrpSpPr/>
              <p:nvPr/>
            </p:nvGrpSpPr>
            <p:grpSpPr>
              <a:xfrm>
                <a:off x="707286" y="3579192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76" name="Rounded Rectangle 175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7" name="Rounded Rectangle 176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8" name="Rounded Rectangle 177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9" name="Rounded Rectangle 178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1" name="Rounded Rectangle 180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3" name="Rounded Rectangle 182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2" name="Group 1161"/>
              <p:cNvGrpSpPr/>
              <p:nvPr/>
            </p:nvGrpSpPr>
            <p:grpSpPr>
              <a:xfrm>
                <a:off x="707286" y="3724226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68" name="Rounded Rectangle 167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0" name="Rounded Rectangle 169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1" name="Rounded Rectangle 170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2" name="Rounded Rectangle 171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3" name="Rounded Rectangle 172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4" name="Rounded Rectangle 173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3" name="Group 1170"/>
              <p:cNvGrpSpPr/>
              <p:nvPr/>
            </p:nvGrpSpPr>
            <p:grpSpPr>
              <a:xfrm>
                <a:off x="1736968" y="1693789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60" name="Rounded Rectangle 159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1" name="Rounded Rectangle 160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2" name="Rounded Rectangle 161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3" name="Rounded Rectangle 162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4" name="Rounded Rectangle 163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5" name="Rounded Rectangle 164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6" name="Rounded Rectangle 165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4" name="Group 1179"/>
              <p:cNvGrpSpPr/>
              <p:nvPr/>
            </p:nvGrpSpPr>
            <p:grpSpPr>
              <a:xfrm>
                <a:off x="1736968" y="1838820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52" name="Rounded Rectangle 151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3" name="Rounded Rectangle 152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4" name="Rounded Rectangle 153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5" name="Rounded Rectangle 154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6" name="Rounded Rectangle 155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7" name="Rounded Rectangle 156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8" name="Rounded Rectangle 157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9" name="Rounded Rectangle 158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5" name="Group 1188"/>
              <p:cNvGrpSpPr/>
              <p:nvPr/>
            </p:nvGrpSpPr>
            <p:grpSpPr>
              <a:xfrm>
                <a:off x="1736968" y="1983851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44" name="Rounded Rectangle 143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5" name="Rounded Rectangle 144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6" name="Rounded Rectangle 145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7" name="Rounded Rectangle 146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8" name="Rounded Rectangle 147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9" name="Rounded Rectangle 148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0" name="Rounded Rectangle 149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1" name="Rounded Rectangle 150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6" name="Group 1197"/>
              <p:cNvGrpSpPr/>
              <p:nvPr/>
            </p:nvGrpSpPr>
            <p:grpSpPr>
              <a:xfrm>
                <a:off x="1736968" y="2128882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36" name="Rounded Rectangle 135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7" name="Rounded Rectangle 136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8" name="Rounded Rectangle 137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9" name="Rounded Rectangle 138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0" name="Rounded Rectangle 139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1" name="Rounded Rectangle 140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2" name="Rounded Rectangle 141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3" name="Rounded Rectangle 142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7" name="Group 1206"/>
              <p:cNvGrpSpPr/>
              <p:nvPr/>
            </p:nvGrpSpPr>
            <p:grpSpPr>
              <a:xfrm>
                <a:off x="1736968" y="2273913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28" name="Rounded Rectangle 127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9" name="Rounded Rectangle 128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0" name="Rounded Rectangle 129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2" name="Rounded Rectangle 131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3" name="Rounded Rectangle 132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4" name="Rounded Rectangle 133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5" name="Rounded Rectangle 134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8" name="Group 1215"/>
              <p:cNvGrpSpPr/>
              <p:nvPr/>
            </p:nvGrpSpPr>
            <p:grpSpPr>
              <a:xfrm>
                <a:off x="1736968" y="2418944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20" name="Rounded Rectangle 119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1" name="Rounded Rectangle 120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2" name="Rounded Rectangle 121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3" name="Rounded Rectangle 122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4" name="Rounded Rectangle 123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5" name="Rounded Rectangle 124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6" name="Rounded Rectangle 125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7" name="Rounded Rectangle 126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9" name="Group 1224"/>
              <p:cNvGrpSpPr/>
              <p:nvPr/>
            </p:nvGrpSpPr>
            <p:grpSpPr>
              <a:xfrm>
                <a:off x="1736968" y="2563975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12" name="Rounded Rectangle 111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4" name="Rounded Rectangle 113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5" name="Rounded Rectangle 114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6" name="Rounded Rectangle 115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7" name="Rounded Rectangle 116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8" name="Rounded Rectangle 117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0" name="Group 1233"/>
              <p:cNvGrpSpPr/>
              <p:nvPr/>
            </p:nvGrpSpPr>
            <p:grpSpPr>
              <a:xfrm>
                <a:off x="1736968" y="2709006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04" name="Rounded Rectangle 103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6" name="Rounded Rectangle 105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7" name="Rounded Rectangle 106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8" name="Rounded Rectangle 107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9" name="Rounded Rectangle 108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0" name="Rounded Rectangle 109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1" name="Rounded Rectangle 110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1" name="Group 1242"/>
              <p:cNvGrpSpPr/>
              <p:nvPr/>
            </p:nvGrpSpPr>
            <p:grpSpPr>
              <a:xfrm>
                <a:off x="1736968" y="2854037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96" name="Rounded Rectangle 95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7" name="Rounded Rectangle 96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8" name="Rounded Rectangle 97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1" name="Rounded Rectangle 100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2" name="Rounded Rectangle 101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3" name="Rounded Rectangle 102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2" name="Group 1251"/>
              <p:cNvGrpSpPr/>
              <p:nvPr/>
            </p:nvGrpSpPr>
            <p:grpSpPr>
              <a:xfrm>
                <a:off x="1736968" y="2999068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88" name="Rounded Rectangle 87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2" name="Rounded Rectangle 91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3" name="Rounded Rectangle 92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4" name="Rounded Rectangle 93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5" name="Rounded Rectangle 94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3" name="Group 1260"/>
              <p:cNvGrpSpPr/>
              <p:nvPr/>
            </p:nvGrpSpPr>
            <p:grpSpPr>
              <a:xfrm>
                <a:off x="1736968" y="3144099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80" name="Rounded Rectangle 79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1" name="Rounded Rectangle 80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2" name="Rounded Rectangle 81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3" name="Rounded Rectangle 82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4" name="Rounded Rectangle 83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5" name="Rounded Rectangle 84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4" name="Group 1269"/>
              <p:cNvGrpSpPr/>
              <p:nvPr/>
            </p:nvGrpSpPr>
            <p:grpSpPr>
              <a:xfrm>
                <a:off x="1736968" y="3289130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72" name="Rounded Rectangle 71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9" name="Rounded Rectangle 78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5" name="Group 1278"/>
              <p:cNvGrpSpPr/>
              <p:nvPr/>
            </p:nvGrpSpPr>
            <p:grpSpPr>
              <a:xfrm>
                <a:off x="1736968" y="3434161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64" name="Rounded Rectangle 63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8" name="Rounded Rectangle 67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9" name="Rounded Rectangle 68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0" name="Rounded Rectangle 69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6" name="Group 1287"/>
              <p:cNvGrpSpPr/>
              <p:nvPr/>
            </p:nvGrpSpPr>
            <p:grpSpPr>
              <a:xfrm>
                <a:off x="1736968" y="3579192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56" name="Rounded Rectangle 55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7" name="Group 1296"/>
              <p:cNvGrpSpPr/>
              <p:nvPr/>
            </p:nvGrpSpPr>
            <p:grpSpPr>
              <a:xfrm>
                <a:off x="1736968" y="3724226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48" name="Rounded Rectangle 47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</p:grpSp>
      </p:grpSp>
      <p:sp>
        <p:nvSpPr>
          <p:cNvPr id="288" name="Rectangle 287"/>
          <p:cNvSpPr/>
          <p:nvPr/>
        </p:nvSpPr>
        <p:spPr>
          <a:xfrm>
            <a:off x="2361530" y="1615042"/>
            <a:ext cx="2656115" cy="1015642"/>
          </a:xfrm>
          <a:prstGeom prst="rect">
            <a:avLst/>
          </a:prstGeom>
        </p:spPr>
        <p:txBody>
          <a:bodyPr wrap="square" lIns="91422" tIns="45710" rIns="91422" bIns="4571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CPU</a:t>
            </a:r>
            <a:endParaRPr lang="en-US" sz="20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Optimized for </a:t>
            </a:r>
          </a:p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Serial Tasks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5719707" y="1218226"/>
            <a:ext cx="2780429" cy="1015642"/>
          </a:xfrm>
          <a:prstGeom prst="rect">
            <a:avLst/>
          </a:prstGeom>
        </p:spPr>
        <p:txBody>
          <a:bodyPr wrap="square" lIns="91422" tIns="45710" rIns="91422" bIns="4571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3B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GPU Accelerator</a:t>
            </a:r>
            <a:endParaRPr lang="en-US" sz="2400" b="1" dirty="0">
              <a:solidFill>
                <a:srgbClr val="73B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Optimized </a:t>
            </a:r>
            <a:r>
              <a:rPr lang="en-US" sz="20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for </a:t>
            </a:r>
          </a:p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Parallel Tasks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290" name="Cross 289"/>
          <p:cNvSpPr/>
          <p:nvPr/>
        </p:nvSpPr>
        <p:spPr>
          <a:xfrm>
            <a:off x="5158257" y="3745106"/>
            <a:ext cx="349982" cy="358478"/>
          </a:xfrm>
          <a:prstGeom prst="plus">
            <a:avLst>
              <a:gd name="adj" fmla="val 33404"/>
            </a:avLst>
          </a:prstGeom>
          <a:solidFill>
            <a:schemeClr val="bg1">
              <a:lumMod val="75000"/>
              <a:lumOff val="2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22" tIns="45710" rIns="91422" bIns="45710" rtlCol="0" anchor="ctr"/>
          <a:lstStyle/>
          <a:p>
            <a:pPr algn="ctr" defTabSz="9142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/>
            </a:endParaRPr>
          </a:p>
        </p:txBody>
      </p:sp>
      <p:sp>
        <p:nvSpPr>
          <p:cNvPr id="292" name="Title 1"/>
          <p:cNvSpPr>
            <a:spLocks noGrp="1"/>
          </p:cNvSpPr>
          <p:nvPr>
            <p:ph type="title"/>
          </p:nvPr>
        </p:nvSpPr>
        <p:spPr>
          <a:xfrm>
            <a:off x="1322708" y="183086"/>
            <a:ext cx="7865806" cy="923330"/>
          </a:xfrm>
        </p:spPr>
        <p:txBody>
          <a:bodyPr/>
          <a:lstStyle/>
          <a:p>
            <a:pPr algn="ctr"/>
            <a:r>
              <a:rPr lang="en-US" sz="3600" dirty="0" smtClean="0"/>
              <a:t>Accelerated Computing</a:t>
            </a:r>
            <a:r>
              <a:rPr lang="en-US" dirty="0"/>
              <a:t/>
            </a:r>
            <a:br>
              <a:rPr lang="en-US" dirty="0"/>
            </a:br>
            <a:r>
              <a:rPr lang="en-US" sz="2400" i="1" dirty="0">
                <a:latin typeface="Calibri" pitchFamily="34" charset="0"/>
                <a:cs typeface="Calibri" pitchFamily="34" charset="0"/>
              </a:rPr>
              <a:t>10x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Performance &amp; 5x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Energy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Efficiency for HPC</a:t>
            </a:r>
            <a:endParaRPr lang="en-US" sz="2400" i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1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5729987"/>
              </p:ext>
            </p:extLst>
          </p:nvPr>
        </p:nvGraphicFramePr>
        <p:xfrm>
          <a:off x="1828800" y="438150"/>
          <a:ext cx="7315200" cy="529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5725" y="4462966"/>
            <a:ext cx="2956264" cy="5909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The remaining steps will be covered on October 29.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72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1708797"/>
            <a:ext cx="9948672" cy="4113164"/>
          </a:xfrm>
        </p:spPr>
        <p:txBody>
          <a:bodyPr/>
          <a:lstStyle/>
          <a:p>
            <a:r>
              <a:rPr lang="en-US" sz="2400" dirty="0"/>
              <a:t>Go to </a:t>
            </a:r>
            <a:r>
              <a:rPr lang="en-US" sz="2400" dirty="0">
                <a:hlinkClick r:id="rId3"/>
              </a:rPr>
              <a:t>http</a:t>
            </a:r>
            <a:r>
              <a:rPr lang="en-US" sz="2400" dirty="0" smtClean="0">
                <a:hlinkClick r:id="rId3"/>
              </a:rPr>
              <a:t>://bit.ly/nvoacclab2</a:t>
            </a:r>
            <a:r>
              <a:rPr lang="en-US" sz="2400" dirty="0" smtClean="0"/>
              <a:t> 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 smtClean="0"/>
              <a:t>Build and profile the example code using the PGI compiler and </a:t>
            </a:r>
            <a:r>
              <a:rPr lang="en-US" sz="2400" dirty="0" err="1" smtClean="0"/>
              <a:t>gprof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Complete the acceleration of the example code by accelerating the </a:t>
            </a:r>
            <a:r>
              <a:rPr lang="en-US" sz="2400" dirty="0" err="1" smtClean="0"/>
              <a:t>matvec</a:t>
            </a:r>
            <a:r>
              <a:rPr lang="en-US" sz="2400" dirty="0" smtClean="0"/>
              <a:t>, </a:t>
            </a:r>
            <a:r>
              <a:rPr lang="en-US" sz="2400" dirty="0" err="1" smtClean="0"/>
              <a:t>waxpy</a:t>
            </a:r>
            <a:r>
              <a:rPr lang="en-US" sz="2400" dirty="0" smtClean="0"/>
              <a:t>, and dot functions using either kernels or parallel loop.</a:t>
            </a:r>
          </a:p>
          <a:p>
            <a:r>
              <a:rPr lang="en-US" sz="2400" dirty="0" smtClean="0"/>
              <a:t>Periodically use </a:t>
            </a:r>
            <a:r>
              <a:rPr lang="en-US" sz="2400" dirty="0" err="1" smtClean="0"/>
              <a:t>nvprof</a:t>
            </a:r>
            <a:r>
              <a:rPr lang="en-US" sz="2400" dirty="0" smtClean="0"/>
              <a:t> and/or Visual Profiler to obtain accelerated profiles and observed the results of your changes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Note: The GPUs provided via </a:t>
            </a:r>
            <a:r>
              <a:rPr lang="en-US" sz="2400" dirty="0" err="1" smtClean="0"/>
              <a:t>Qwiklabs</a:t>
            </a:r>
            <a:r>
              <a:rPr lang="en-US" sz="2400" dirty="0" smtClean="0"/>
              <a:t> will provide a much smaller speed-up than shown here (10-15%). This is expected. Lab 3 will improve upon this.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8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Office Hours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Next week’s session will be an office hours session.</a:t>
            </a:r>
          </a:p>
          <a:p>
            <a:r>
              <a:rPr lang="en-US" sz="2400" dirty="0" smtClean="0"/>
              <a:t>Bring your questions from this week’s lecture and homework to next week’s session.</a:t>
            </a:r>
          </a:p>
          <a:p>
            <a:r>
              <a:rPr lang="en-US" sz="2400" dirty="0" smtClean="0"/>
              <a:t>If you can’t wait until then, post a question on </a:t>
            </a:r>
            <a:r>
              <a:rPr lang="en-US" sz="2400" dirty="0" err="1" smtClean="0"/>
              <a:t>StackOverflow</a:t>
            </a:r>
            <a:r>
              <a:rPr lang="en-US" sz="2400" dirty="0" smtClean="0"/>
              <a:t> tagged with </a:t>
            </a:r>
            <a:r>
              <a:rPr lang="en-US" sz="2400" dirty="0" err="1" smtClean="0"/>
              <a:t>openacc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388885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790634"/>
            <a:ext cx="4388885" cy="5909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Course Syllabus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6464" y="861894"/>
            <a:ext cx="5751871" cy="447814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1: 	</a:t>
            </a:r>
            <a:r>
              <a:rPr lang="en-US" sz="2000" dirty="0" smtClean="0">
                <a:solidFill>
                  <a:schemeClr val="bg1"/>
                </a:solidFill>
              </a:rPr>
              <a:t>Introduction </a:t>
            </a:r>
            <a:r>
              <a:rPr lang="en-US" sz="2000" dirty="0">
                <a:solidFill>
                  <a:schemeClr val="bg1"/>
                </a:solidFill>
              </a:rPr>
              <a:t>to OpenACC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6: 	</a:t>
            </a:r>
            <a:r>
              <a:rPr lang="en-US" sz="2000" dirty="0" smtClean="0">
                <a:solidFill>
                  <a:schemeClr val="bg1"/>
                </a:solidFill>
              </a:rPr>
              <a:t>Office </a:t>
            </a:r>
            <a:r>
              <a:rPr lang="en-US" sz="2000" dirty="0">
                <a:solidFill>
                  <a:schemeClr val="bg1"/>
                </a:solidFill>
              </a:rPr>
              <a:t>Hours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15: </a:t>
            </a:r>
            <a:r>
              <a:rPr lang="en-US" sz="2000" dirty="0">
                <a:solidFill>
                  <a:schemeClr val="bg1"/>
                </a:solidFill>
              </a:rPr>
              <a:t>Profiling and Parallelizing with the </a:t>
            </a:r>
            <a:r>
              <a:rPr lang="en-US" sz="2000" dirty="0" smtClean="0">
                <a:solidFill>
                  <a:schemeClr val="bg1"/>
                </a:solidFill>
              </a:rPr>
              <a:t>				OpenACC </a:t>
            </a:r>
            <a:r>
              <a:rPr lang="en-US" sz="2000" dirty="0">
                <a:solidFill>
                  <a:schemeClr val="bg1"/>
                </a:solidFill>
              </a:rPr>
              <a:t>Toolkit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20: </a:t>
            </a:r>
            <a:r>
              <a:rPr lang="en-US" sz="2000" dirty="0">
                <a:solidFill>
                  <a:schemeClr val="bg1"/>
                </a:solidFill>
              </a:rPr>
              <a:t>Office Hours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29: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Expressing Data Locality </a:t>
            </a:r>
            <a:r>
              <a:rPr lang="en-US" sz="2000" dirty="0" smtClean="0">
                <a:solidFill>
                  <a:schemeClr val="bg1"/>
                </a:solidFill>
              </a:rPr>
              <a:t>and 					Optimizations with </a:t>
            </a:r>
            <a:r>
              <a:rPr lang="en-US" sz="2000" dirty="0">
                <a:solidFill>
                  <a:schemeClr val="bg1"/>
                </a:solidFill>
              </a:rPr>
              <a:t>OpenACC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Nov 3: 	</a:t>
            </a:r>
            <a:r>
              <a:rPr lang="en-US" sz="2000" dirty="0" smtClean="0">
                <a:solidFill>
                  <a:schemeClr val="bg1"/>
                </a:solidFill>
              </a:rPr>
              <a:t>Office </a:t>
            </a:r>
            <a:r>
              <a:rPr lang="en-US" sz="2000" dirty="0">
                <a:solidFill>
                  <a:schemeClr val="bg1"/>
                </a:solidFill>
              </a:rPr>
              <a:t>Hours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Nov 12: </a:t>
            </a:r>
            <a:r>
              <a:rPr lang="en-US" sz="2000" dirty="0" smtClean="0">
                <a:solidFill>
                  <a:schemeClr val="bg1"/>
                </a:solidFill>
              </a:rPr>
              <a:t>Advanced </a:t>
            </a:r>
            <a:r>
              <a:rPr lang="en-US" sz="2000" dirty="0">
                <a:solidFill>
                  <a:schemeClr val="bg1"/>
                </a:solidFill>
              </a:rPr>
              <a:t>OpenACC Techniques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Nov 24: </a:t>
            </a:r>
            <a:r>
              <a:rPr lang="en-US" sz="2000" dirty="0">
                <a:solidFill>
                  <a:schemeClr val="bg1"/>
                </a:solidFill>
              </a:rPr>
              <a:t>Office Hours</a:t>
            </a:r>
          </a:p>
        </p:txBody>
      </p:sp>
      <p:sp>
        <p:nvSpPr>
          <p:cNvPr id="5" name="Rectangle 4"/>
          <p:cNvSpPr/>
          <p:nvPr>
            <p:custDataLst>
              <p:tags r:id="rId1"/>
            </p:custDataLst>
          </p:nvPr>
        </p:nvSpPr>
        <p:spPr>
          <a:xfrm>
            <a:off x="4772025" y="1885764"/>
            <a:ext cx="5876310" cy="118590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5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68527" y="2701378"/>
            <a:ext cx="2242120" cy="2445934"/>
            <a:chOff x="2913547" y="2500538"/>
            <a:chExt cx="1688442" cy="2233981"/>
          </a:xfrm>
          <a:effectLst>
            <a:reflection blurRad="6350" stA="60000" endPos="50000" dist="101600" dir="5400000" sy="-100000" algn="bl" rotWithShape="0"/>
          </a:effectLst>
        </p:grpSpPr>
        <p:pic>
          <p:nvPicPr>
            <p:cNvPr id="5" name="Picture 4" descr="thinner_intel_chip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913547" y="2500538"/>
              <a:ext cx="1688442" cy="2233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 bwMode="auto">
            <a:xfrm rot="5400000">
              <a:off x="3332090" y="3461190"/>
              <a:ext cx="867310" cy="1400909"/>
            </a:xfrm>
            <a:prstGeom prst="rect">
              <a:avLst/>
            </a:prstGeom>
            <a:blipFill dpi="0" rotWithShape="1">
              <a:blip r:embed="rId4" cstate="print">
                <a:alphaModFix amt="32000"/>
                <a:lum bright="-59000" contrast="6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100000" sy="100000" flip="none" algn="ctr"/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 extrusionH="76200" prstMaterial="plastic"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 smtClean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98538" y="2782108"/>
              <a:ext cx="1309870" cy="359725"/>
              <a:chOff x="3098538" y="2782108"/>
              <a:chExt cx="1309870" cy="359725"/>
            </a:xfrm>
          </p:grpSpPr>
          <p:sp>
            <p:nvSpPr>
              <p:cNvPr id="12" name="Rounded Rectangle 11"/>
              <p:cNvSpPr/>
              <p:nvPr/>
            </p:nvSpPr>
            <p:spPr bwMode="auto">
              <a:xfrm rot="5400000">
                <a:off x="3577905" y="2777067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 bwMode="auto">
              <a:xfrm rot="5400000">
                <a:off x="4043641" y="2777067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 rot="5400000">
                <a:off x="3103579" y="2777067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098538" y="3261623"/>
              <a:ext cx="1309870" cy="359725"/>
              <a:chOff x="3106515" y="3261623"/>
              <a:chExt cx="1309870" cy="359725"/>
            </a:xfrm>
          </p:grpSpPr>
          <p:sp>
            <p:nvSpPr>
              <p:cNvPr id="9" name="Rounded Rectangle 8"/>
              <p:cNvSpPr/>
              <p:nvPr/>
            </p:nvSpPr>
            <p:spPr bwMode="auto">
              <a:xfrm rot="5400000">
                <a:off x="3585882" y="3256582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 bwMode="auto">
              <a:xfrm rot="5400000">
                <a:off x="4051618" y="3256582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 rot="5400000">
                <a:off x="3111556" y="3256582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15" name="Group 1306"/>
          <p:cNvGrpSpPr>
            <a:grpSpLocks/>
          </p:cNvGrpSpPr>
          <p:nvPr/>
        </p:nvGrpSpPr>
        <p:grpSpPr bwMode="auto">
          <a:xfrm>
            <a:off x="5836239" y="2296542"/>
            <a:ext cx="2547364" cy="2845777"/>
            <a:chOff x="588497" y="1591580"/>
            <a:chExt cx="2208463" cy="2349804"/>
          </a:xfrm>
          <a:effectLst>
            <a:reflection blurRad="6350" stA="50000" endA="275" endPos="40000" dist="101600" dir="5400000" sy="-100000" algn="bl" rotWithShape="0"/>
          </a:effectLst>
        </p:grpSpPr>
        <p:pic>
          <p:nvPicPr>
            <p:cNvPr id="16" name="Picture 627" descr="Thinner_block_chip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497" y="1591580"/>
              <a:ext cx="2208463" cy="2349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7" name="Group 1305"/>
            <p:cNvGrpSpPr/>
            <p:nvPr/>
          </p:nvGrpSpPr>
          <p:grpSpPr>
            <a:xfrm>
              <a:off x="707286" y="1693789"/>
              <a:ext cx="1969371" cy="2134126"/>
              <a:chOff x="707286" y="1693789"/>
              <a:chExt cx="1969371" cy="2134126"/>
            </a:xfrm>
            <a:gradFill>
              <a:gsLst>
                <a:gs pos="0">
                  <a:srgbClr val="69E515"/>
                </a:gs>
                <a:gs pos="68000">
                  <a:srgbClr val="3A761C"/>
                </a:gs>
                <a:gs pos="100000">
                  <a:srgbClr val="388A22"/>
                </a:gs>
              </a:gsLst>
              <a:lin ang="5400000" scaled="1"/>
            </a:gradFill>
          </p:grpSpPr>
          <p:grpSp>
            <p:nvGrpSpPr>
              <p:cNvPr id="18" name="Group 1043"/>
              <p:cNvGrpSpPr/>
              <p:nvPr/>
            </p:nvGrpSpPr>
            <p:grpSpPr>
              <a:xfrm>
                <a:off x="707286" y="1693789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80" name="Rounded Rectangle 279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1" name="Rounded Rectangle 280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2" name="Rounded Rectangle 281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3" name="Rounded Rectangle 282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4" name="Rounded Rectangle 283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5" name="Rounded Rectangle 284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6" name="Rounded Rectangle 285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7" name="Rounded Rectangle 286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9" name="Group 1044"/>
              <p:cNvGrpSpPr/>
              <p:nvPr/>
            </p:nvGrpSpPr>
            <p:grpSpPr>
              <a:xfrm>
                <a:off x="707286" y="1838820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72" name="Rounded Rectangle 271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3" name="Rounded Rectangle 272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4" name="Rounded Rectangle 273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5" name="Rounded Rectangle 274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6" name="Rounded Rectangle 275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7" name="Rounded Rectangle 276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8" name="Rounded Rectangle 277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9" name="Rounded Rectangle 278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0" name="Group 1053"/>
              <p:cNvGrpSpPr/>
              <p:nvPr/>
            </p:nvGrpSpPr>
            <p:grpSpPr>
              <a:xfrm>
                <a:off x="707286" y="1983851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64" name="Rounded Rectangle 263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5" name="Rounded Rectangle 264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6" name="Rounded Rectangle 265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7" name="Rounded Rectangle 266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8" name="Rounded Rectangle 267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9" name="Rounded Rectangle 268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0" name="Rounded Rectangle 269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1" name="Rounded Rectangle 270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1" name="Group 1062"/>
              <p:cNvGrpSpPr/>
              <p:nvPr/>
            </p:nvGrpSpPr>
            <p:grpSpPr>
              <a:xfrm>
                <a:off x="707286" y="2128882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56" name="Rounded Rectangle 255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7" name="Rounded Rectangle 256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8" name="Rounded Rectangle 257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9" name="Rounded Rectangle 258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0" name="Rounded Rectangle 259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1" name="Rounded Rectangle 260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2" name="Rounded Rectangle 261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3" name="Rounded Rectangle 262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2" name="Group 1071"/>
              <p:cNvGrpSpPr/>
              <p:nvPr/>
            </p:nvGrpSpPr>
            <p:grpSpPr>
              <a:xfrm>
                <a:off x="707286" y="2273913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48" name="Rounded Rectangle 247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9" name="Rounded Rectangle 248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0" name="Rounded Rectangle 249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1" name="Rounded Rectangle 250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2" name="Rounded Rectangle 251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3" name="Rounded Rectangle 252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4" name="Rounded Rectangle 253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5" name="Rounded Rectangle 254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3" name="Group 1080"/>
              <p:cNvGrpSpPr/>
              <p:nvPr/>
            </p:nvGrpSpPr>
            <p:grpSpPr>
              <a:xfrm>
                <a:off x="707286" y="2418944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40" name="Rounded Rectangle 239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1" name="Rounded Rectangle 240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2" name="Rounded Rectangle 241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4" name="Rounded Rectangle 243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5" name="Rounded Rectangle 244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6" name="Rounded Rectangle 245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7" name="Rounded Rectangle 246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4" name="Group 1089"/>
              <p:cNvGrpSpPr/>
              <p:nvPr/>
            </p:nvGrpSpPr>
            <p:grpSpPr>
              <a:xfrm>
                <a:off x="707286" y="2563975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32" name="Rounded Rectangle 231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3" name="Rounded Rectangle 232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4" name="Rounded Rectangle 233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5" name="Rounded Rectangle 234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6" name="Rounded Rectangle 235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7" name="Rounded Rectangle 236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8" name="Rounded Rectangle 237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9" name="Rounded Rectangle 238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5" name="Group 1098"/>
              <p:cNvGrpSpPr/>
              <p:nvPr/>
            </p:nvGrpSpPr>
            <p:grpSpPr>
              <a:xfrm>
                <a:off x="707286" y="2709006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24" name="Rounded Rectangle 223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5" name="Rounded Rectangle 224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6" name="Rounded Rectangle 225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7" name="Rounded Rectangle 226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8" name="Rounded Rectangle 227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9" name="Rounded Rectangle 228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0" name="Rounded Rectangle 229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1" name="Rounded Rectangle 230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6" name="Group 1107"/>
              <p:cNvGrpSpPr/>
              <p:nvPr/>
            </p:nvGrpSpPr>
            <p:grpSpPr>
              <a:xfrm>
                <a:off x="707286" y="2854037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16" name="Rounded Rectangle 215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7" name="Rounded Rectangle 216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8" name="Rounded Rectangle 217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9" name="Rounded Rectangle 218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0" name="Rounded Rectangle 219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1" name="Rounded Rectangle 220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2" name="Rounded Rectangle 221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3" name="Rounded Rectangle 222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7" name="Group 1116"/>
              <p:cNvGrpSpPr/>
              <p:nvPr/>
            </p:nvGrpSpPr>
            <p:grpSpPr>
              <a:xfrm>
                <a:off x="707286" y="2999068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08" name="Rounded Rectangle 207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9" name="Rounded Rectangle 208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0" name="Rounded Rectangle 209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1" name="Rounded Rectangle 210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2" name="Rounded Rectangle 211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3" name="Rounded Rectangle 212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4" name="Rounded Rectangle 213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5" name="Rounded Rectangle 214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8" name="Group 1125"/>
              <p:cNvGrpSpPr/>
              <p:nvPr/>
            </p:nvGrpSpPr>
            <p:grpSpPr>
              <a:xfrm>
                <a:off x="707286" y="3144099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00" name="Rounded Rectangle 199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1" name="Rounded Rectangle 200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3" name="Rounded Rectangle 202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4" name="Rounded Rectangle 203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6" name="Rounded Rectangle 205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7" name="Rounded Rectangle 206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9" name="Group 1134"/>
              <p:cNvGrpSpPr/>
              <p:nvPr/>
            </p:nvGrpSpPr>
            <p:grpSpPr>
              <a:xfrm>
                <a:off x="707286" y="3289130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92" name="Rounded Rectangle 191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3" name="Rounded Rectangle 192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4" name="Rounded Rectangle 193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5" name="Rounded Rectangle 194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6" name="Rounded Rectangle 195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7" name="Rounded Rectangle 196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8" name="Rounded Rectangle 197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9" name="Rounded Rectangle 198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0" name="Group 1143"/>
              <p:cNvGrpSpPr/>
              <p:nvPr/>
            </p:nvGrpSpPr>
            <p:grpSpPr>
              <a:xfrm>
                <a:off x="707286" y="3434161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84" name="Rounded Rectangle 183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5" name="Rounded Rectangle 184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6" name="Rounded Rectangle 185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8" name="Rounded Rectangle 187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9" name="Rounded Rectangle 188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0" name="Rounded Rectangle 189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1" name="Rounded Rectangle 190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1" name="Group 1152"/>
              <p:cNvGrpSpPr/>
              <p:nvPr/>
            </p:nvGrpSpPr>
            <p:grpSpPr>
              <a:xfrm>
                <a:off x="707286" y="3579192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76" name="Rounded Rectangle 175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7" name="Rounded Rectangle 176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8" name="Rounded Rectangle 177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9" name="Rounded Rectangle 178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1" name="Rounded Rectangle 180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3" name="Rounded Rectangle 182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2" name="Group 1161"/>
              <p:cNvGrpSpPr/>
              <p:nvPr/>
            </p:nvGrpSpPr>
            <p:grpSpPr>
              <a:xfrm>
                <a:off x="707286" y="3724226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68" name="Rounded Rectangle 167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0" name="Rounded Rectangle 169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1" name="Rounded Rectangle 170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2" name="Rounded Rectangle 171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3" name="Rounded Rectangle 172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4" name="Rounded Rectangle 173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3" name="Group 1170"/>
              <p:cNvGrpSpPr/>
              <p:nvPr/>
            </p:nvGrpSpPr>
            <p:grpSpPr>
              <a:xfrm>
                <a:off x="1736968" y="1693789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60" name="Rounded Rectangle 159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1" name="Rounded Rectangle 160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2" name="Rounded Rectangle 161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3" name="Rounded Rectangle 162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4" name="Rounded Rectangle 163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5" name="Rounded Rectangle 164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6" name="Rounded Rectangle 165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4" name="Group 1179"/>
              <p:cNvGrpSpPr/>
              <p:nvPr/>
            </p:nvGrpSpPr>
            <p:grpSpPr>
              <a:xfrm>
                <a:off x="1736968" y="1838820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52" name="Rounded Rectangle 151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3" name="Rounded Rectangle 152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4" name="Rounded Rectangle 153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5" name="Rounded Rectangle 154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6" name="Rounded Rectangle 155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7" name="Rounded Rectangle 156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8" name="Rounded Rectangle 157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9" name="Rounded Rectangle 158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5" name="Group 1188"/>
              <p:cNvGrpSpPr/>
              <p:nvPr/>
            </p:nvGrpSpPr>
            <p:grpSpPr>
              <a:xfrm>
                <a:off x="1736968" y="1983851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44" name="Rounded Rectangle 143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5" name="Rounded Rectangle 144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6" name="Rounded Rectangle 145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7" name="Rounded Rectangle 146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8" name="Rounded Rectangle 147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9" name="Rounded Rectangle 148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0" name="Rounded Rectangle 149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1" name="Rounded Rectangle 150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6" name="Group 1197"/>
              <p:cNvGrpSpPr/>
              <p:nvPr/>
            </p:nvGrpSpPr>
            <p:grpSpPr>
              <a:xfrm>
                <a:off x="1736968" y="2128882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36" name="Rounded Rectangle 135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7" name="Rounded Rectangle 136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8" name="Rounded Rectangle 137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9" name="Rounded Rectangle 138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0" name="Rounded Rectangle 139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1" name="Rounded Rectangle 140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2" name="Rounded Rectangle 141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3" name="Rounded Rectangle 142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7" name="Group 1206"/>
              <p:cNvGrpSpPr/>
              <p:nvPr/>
            </p:nvGrpSpPr>
            <p:grpSpPr>
              <a:xfrm>
                <a:off x="1736968" y="2273913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28" name="Rounded Rectangle 127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9" name="Rounded Rectangle 128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0" name="Rounded Rectangle 129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2" name="Rounded Rectangle 131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3" name="Rounded Rectangle 132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4" name="Rounded Rectangle 133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5" name="Rounded Rectangle 134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8" name="Group 1215"/>
              <p:cNvGrpSpPr/>
              <p:nvPr/>
            </p:nvGrpSpPr>
            <p:grpSpPr>
              <a:xfrm>
                <a:off x="1736968" y="2418944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20" name="Rounded Rectangle 119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1" name="Rounded Rectangle 120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2" name="Rounded Rectangle 121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3" name="Rounded Rectangle 122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4" name="Rounded Rectangle 123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5" name="Rounded Rectangle 124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6" name="Rounded Rectangle 125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7" name="Rounded Rectangle 126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9" name="Group 1224"/>
              <p:cNvGrpSpPr/>
              <p:nvPr/>
            </p:nvGrpSpPr>
            <p:grpSpPr>
              <a:xfrm>
                <a:off x="1736968" y="2563975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12" name="Rounded Rectangle 111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4" name="Rounded Rectangle 113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5" name="Rounded Rectangle 114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6" name="Rounded Rectangle 115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7" name="Rounded Rectangle 116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8" name="Rounded Rectangle 117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0" name="Group 1233"/>
              <p:cNvGrpSpPr/>
              <p:nvPr/>
            </p:nvGrpSpPr>
            <p:grpSpPr>
              <a:xfrm>
                <a:off x="1736968" y="2709006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04" name="Rounded Rectangle 103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6" name="Rounded Rectangle 105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7" name="Rounded Rectangle 106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8" name="Rounded Rectangle 107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9" name="Rounded Rectangle 108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0" name="Rounded Rectangle 109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1" name="Rounded Rectangle 110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1" name="Group 1242"/>
              <p:cNvGrpSpPr/>
              <p:nvPr/>
            </p:nvGrpSpPr>
            <p:grpSpPr>
              <a:xfrm>
                <a:off x="1736968" y="2854037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96" name="Rounded Rectangle 95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7" name="Rounded Rectangle 96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8" name="Rounded Rectangle 97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1" name="Rounded Rectangle 100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2" name="Rounded Rectangle 101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3" name="Rounded Rectangle 102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2" name="Group 1251"/>
              <p:cNvGrpSpPr/>
              <p:nvPr/>
            </p:nvGrpSpPr>
            <p:grpSpPr>
              <a:xfrm>
                <a:off x="1736968" y="2999068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88" name="Rounded Rectangle 87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2" name="Rounded Rectangle 91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3" name="Rounded Rectangle 92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4" name="Rounded Rectangle 93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5" name="Rounded Rectangle 94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3" name="Group 1260"/>
              <p:cNvGrpSpPr/>
              <p:nvPr/>
            </p:nvGrpSpPr>
            <p:grpSpPr>
              <a:xfrm>
                <a:off x="1736968" y="3144099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80" name="Rounded Rectangle 79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1" name="Rounded Rectangle 80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2" name="Rounded Rectangle 81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3" name="Rounded Rectangle 82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4" name="Rounded Rectangle 83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5" name="Rounded Rectangle 84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4" name="Group 1269"/>
              <p:cNvGrpSpPr/>
              <p:nvPr/>
            </p:nvGrpSpPr>
            <p:grpSpPr>
              <a:xfrm>
                <a:off x="1736968" y="3289130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72" name="Rounded Rectangle 71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9" name="Rounded Rectangle 78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5" name="Group 1278"/>
              <p:cNvGrpSpPr/>
              <p:nvPr/>
            </p:nvGrpSpPr>
            <p:grpSpPr>
              <a:xfrm>
                <a:off x="1736968" y="3434161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64" name="Rounded Rectangle 63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8" name="Rounded Rectangle 67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9" name="Rounded Rectangle 68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0" name="Rounded Rectangle 69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6" name="Group 1287"/>
              <p:cNvGrpSpPr/>
              <p:nvPr/>
            </p:nvGrpSpPr>
            <p:grpSpPr>
              <a:xfrm>
                <a:off x="1736968" y="3579192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56" name="Rounded Rectangle 55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7" name="Group 1296"/>
              <p:cNvGrpSpPr/>
              <p:nvPr/>
            </p:nvGrpSpPr>
            <p:grpSpPr>
              <a:xfrm>
                <a:off x="1736968" y="3724226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48" name="Rounded Rectangle 47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</p:grpSp>
      </p:grpSp>
      <p:sp>
        <p:nvSpPr>
          <p:cNvPr id="288" name="Rectangle 287"/>
          <p:cNvSpPr/>
          <p:nvPr/>
        </p:nvSpPr>
        <p:spPr>
          <a:xfrm>
            <a:off x="2361530" y="1615042"/>
            <a:ext cx="2656115" cy="1015642"/>
          </a:xfrm>
          <a:prstGeom prst="rect">
            <a:avLst/>
          </a:prstGeom>
        </p:spPr>
        <p:txBody>
          <a:bodyPr wrap="square" lIns="91422" tIns="45710" rIns="91422" bIns="4571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CPU</a:t>
            </a:r>
            <a:endParaRPr lang="en-US" sz="20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Optimized for </a:t>
            </a:r>
          </a:p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Serial Tasks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5719707" y="1218226"/>
            <a:ext cx="2780429" cy="1015642"/>
          </a:xfrm>
          <a:prstGeom prst="rect">
            <a:avLst/>
          </a:prstGeom>
        </p:spPr>
        <p:txBody>
          <a:bodyPr wrap="square" lIns="91422" tIns="45710" rIns="91422" bIns="4571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3B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GPU Accelerator</a:t>
            </a:r>
            <a:endParaRPr lang="en-US" sz="2400" b="1" dirty="0">
              <a:solidFill>
                <a:srgbClr val="73B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Optimized </a:t>
            </a:r>
            <a:r>
              <a:rPr lang="en-US" sz="20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for </a:t>
            </a:r>
          </a:p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Parallel Tasks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290" name="Cross 289"/>
          <p:cNvSpPr/>
          <p:nvPr/>
        </p:nvSpPr>
        <p:spPr>
          <a:xfrm>
            <a:off x="5158257" y="3745106"/>
            <a:ext cx="349982" cy="358478"/>
          </a:xfrm>
          <a:prstGeom prst="plus">
            <a:avLst>
              <a:gd name="adj" fmla="val 33404"/>
            </a:avLst>
          </a:prstGeom>
          <a:solidFill>
            <a:schemeClr val="bg1">
              <a:lumMod val="75000"/>
              <a:lumOff val="2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22" tIns="45710" rIns="91422" bIns="45710" rtlCol="0" anchor="ctr"/>
          <a:lstStyle/>
          <a:p>
            <a:pPr algn="ctr" defTabSz="9142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/>
            </a:endParaRPr>
          </a:p>
        </p:txBody>
      </p:sp>
      <p:sp>
        <p:nvSpPr>
          <p:cNvPr id="292" name="Title 1"/>
          <p:cNvSpPr>
            <a:spLocks noGrp="1"/>
          </p:cNvSpPr>
          <p:nvPr>
            <p:ph type="title"/>
          </p:nvPr>
        </p:nvSpPr>
        <p:spPr>
          <a:xfrm>
            <a:off x="1322708" y="183086"/>
            <a:ext cx="7865806" cy="923330"/>
          </a:xfrm>
        </p:spPr>
        <p:txBody>
          <a:bodyPr/>
          <a:lstStyle/>
          <a:p>
            <a:pPr algn="ctr"/>
            <a:r>
              <a:rPr lang="en-US" sz="3600" dirty="0" smtClean="0"/>
              <a:t>Accelerated Computing</a:t>
            </a:r>
            <a:r>
              <a:rPr lang="en-US" dirty="0"/>
              <a:t/>
            </a:r>
            <a:br>
              <a:rPr lang="en-US" dirty="0"/>
            </a:br>
            <a:r>
              <a:rPr lang="en-US" sz="2400" i="1" dirty="0">
                <a:latin typeface="Calibri" pitchFamily="34" charset="0"/>
                <a:cs typeface="Calibri" pitchFamily="34" charset="0"/>
              </a:rPr>
              <a:t>10x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Performance &amp; 5x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Energy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Efficiency for HPC</a:t>
            </a:r>
            <a:endParaRPr lang="en-US" sz="24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44862" y="1218226"/>
            <a:ext cx="4243652" cy="3924093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CPU Strengths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Very large main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Very fast clock speeds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Latency optimized via large caches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Small number of threads can run very quickly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CPU Weaknesses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Relatively low memory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Cache misses very costly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Low performance/watt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87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68527" y="2701378"/>
            <a:ext cx="2242120" cy="2445934"/>
            <a:chOff x="2913547" y="2500538"/>
            <a:chExt cx="1688442" cy="2233981"/>
          </a:xfrm>
          <a:effectLst>
            <a:reflection blurRad="6350" stA="60000" endPos="50000" dist="101600" dir="5400000" sy="-100000" algn="bl" rotWithShape="0"/>
          </a:effectLst>
        </p:grpSpPr>
        <p:pic>
          <p:nvPicPr>
            <p:cNvPr id="5" name="Picture 4" descr="thinner_intel_chip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913547" y="2500538"/>
              <a:ext cx="1688442" cy="2233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 bwMode="auto">
            <a:xfrm rot="5400000">
              <a:off x="3332090" y="3461190"/>
              <a:ext cx="867310" cy="1400909"/>
            </a:xfrm>
            <a:prstGeom prst="rect">
              <a:avLst/>
            </a:prstGeom>
            <a:blipFill dpi="0" rotWithShape="1">
              <a:blip r:embed="rId4" cstate="print">
                <a:alphaModFix amt="32000"/>
                <a:lum bright="-59000" contrast="6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100000" sy="100000" flip="none" algn="ctr"/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 extrusionH="76200" prstMaterial="plastic"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 smtClean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98538" y="2782108"/>
              <a:ext cx="1309870" cy="359725"/>
              <a:chOff x="3098538" y="2782108"/>
              <a:chExt cx="1309870" cy="359725"/>
            </a:xfrm>
          </p:grpSpPr>
          <p:sp>
            <p:nvSpPr>
              <p:cNvPr id="12" name="Rounded Rectangle 11"/>
              <p:cNvSpPr/>
              <p:nvPr/>
            </p:nvSpPr>
            <p:spPr bwMode="auto">
              <a:xfrm rot="5400000">
                <a:off x="3577905" y="2777067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 bwMode="auto">
              <a:xfrm rot="5400000">
                <a:off x="4043641" y="2777067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 rot="5400000">
                <a:off x="3103579" y="2777067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098538" y="3261623"/>
              <a:ext cx="1309870" cy="359725"/>
              <a:chOff x="3106515" y="3261623"/>
              <a:chExt cx="1309870" cy="359725"/>
            </a:xfrm>
          </p:grpSpPr>
          <p:sp>
            <p:nvSpPr>
              <p:cNvPr id="9" name="Rounded Rectangle 8"/>
              <p:cNvSpPr/>
              <p:nvPr/>
            </p:nvSpPr>
            <p:spPr bwMode="auto">
              <a:xfrm rot="5400000">
                <a:off x="3585882" y="3256582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 bwMode="auto">
              <a:xfrm rot="5400000">
                <a:off x="4051618" y="3256582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 rot="5400000">
                <a:off x="3111556" y="3256582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15" name="Group 1306"/>
          <p:cNvGrpSpPr>
            <a:grpSpLocks/>
          </p:cNvGrpSpPr>
          <p:nvPr/>
        </p:nvGrpSpPr>
        <p:grpSpPr bwMode="auto">
          <a:xfrm>
            <a:off x="5836239" y="2296542"/>
            <a:ext cx="2547364" cy="2845777"/>
            <a:chOff x="588497" y="1591580"/>
            <a:chExt cx="2208463" cy="2349804"/>
          </a:xfrm>
          <a:effectLst>
            <a:reflection blurRad="6350" stA="50000" endA="275" endPos="40000" dist="101600" dir="5400000" sy="-100000" algn="bl" rotWithShape="0"/>
          </a:effectLst>
        </p:grpSpPr>
        <p:pic>
          <p:nvPicPr>
            <p:cNvPr id="16" name="Picture 627" descr="Thinner_block_chip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497" y="1591580"/>
              <a:ext cx="2208463" cy="2349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7" name="Group 1305"/>
            <p:cNvGrpSpPr/>
            <p:nvPr/>
          </p:nvGrpSpPr>
          <p:grpSpPr>
            <a:xfrm>
              <a:off x="707286" y="1693789"/>
              <a:ext cx="1969371" cy="2134126"/>
              <a:chOff x="707286" y="1693789"/>
              <a:chExt cx="1969371" cy="2134126"/>
            </a:xfrm>
            <a:gradFill>
              <a:gsLst>
                <a:gs pos="0">
                  <a:srgbClr val="69E515"/>
                </a:gs>
                <a:gs pos="68000">
                  <a:srgbClr val="3A761C"/>
                </a:gs>
                <a:gs pos="100000">
                  <a:srgbClr val="388A22"/>
                </a:gs>
              </a:gsLst>
              <a:lin ang="5400000" scaled="1"/>
            </a:gradFill>
          </p:grpSpPr>
          <p:grpSp>
            <p:nvGrpSpPr>
              <p:cNvPr id="18" name="Group 1043"/>
              <p:cNvGrpSpPr/>
              <p:nvPr/>
            </p:nvGrpSpPr>
            <p:grpSpPr>
              <a:xfrm>
                <a:off x="707286" y="1693789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80" name="Rounded Rectangle 279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1" name="Rounded Rectangle 280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2" name="Rounded Rectangle 281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3" name="Rounded Rectangle 282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4" name="Rounded Rectangle 283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5" name="Rounded Rectangle 284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6" name="Rounded Rectangle 285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7" name="Rounded Rectangle 286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9" name="Group 1044"/>
              <p:cNvGrpSpPr/>
              <p:nvPr/>
            </p:nvGrpSpPr>
            <p:grpSpPr>
              <a:xfrm>
                <a:off x="707286" y="1838820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72" name="Rounded Rectangle 271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3" name="Rounded Rectangle 272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4" name="Rounded Rectangle 273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5" name="Rounded Rectangle 274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6" name="Rounded Rectangle 275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7" name="Rounded Rectangle 276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8" name="Rounded Rectangle 277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9" name="Rounded Rectangle 278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0" name="Group 1053"/>
              <p:cNvGrpSpPr/>
              <p:nvPr/>
            </p:nvGrpSpPr>
            <p:grpSpPr>
              <a:xfrm>
                <a:off x="707286" y="1983851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64" name="Rounded Rectangle 263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5" name="Rounded Rectangle 264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6" name="Rounded Rectangle 265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7" name="Rounded Rectangle 266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8" name="Rounded Rectangle 267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9" name="Rounded Rectangle 268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0" name="Rounded Rectangle 269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1" name="Rounded Rectangle 270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1" name="Group 1062"/>
              <p:cNvGrpSpPr/>
              <p:nvPr/>
            </p:nvGrpSpPr>
            <p:grpSpPr>
              <a:xfrm>
                <a:off x="707286" y="2128882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56" name="Rounded Rectangle 255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7" name="Rounded Rectangle 256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8" name="Rounded Rectangle 257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9" name="Rounded Rectangle 258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0" name="Rounded Rectangle 259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1" name="Rounded Rectangle 260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2" name="Rounded Rectangle 261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3" name="Rounded Rectangle 262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2" name="Group 1071"/>
              <p:cNvGrpSpPr/>
              <p:nvPr/>
            </p:nvGrpSpPr>
            <p:grpSpPr>
              <a:xfrm>
                <a:off x="707286" y="2273913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48" name="Rounded Rectangle 247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9" name="Rounded Rectangle 248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0" name="Rounded Rectangle 249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1" name="Rounded Rectangle 250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2" name="Rounded Rectangle 251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3" name="Rounded Rectangle 252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4" name="Rounded Rectangle 253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5" name="Rounded Rectangle 254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3" name="Group 1080"/>
              <p:cNvGrpSpPr/>
              <p:nvPr/>
            </p:nvGrpSpPr>
            <p:grpSpPr>
              <a:xfrm>
                <a:off x="707286" y="2418944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40" name="Rounded Rectangle 239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1" name="Rounded Rectangle 240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2" name="Rounded Rectangle 241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4" name="Rounded Rectangle 243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5" name="Rounded Rectangle 244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6" name="Rounded Rectangle 245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7" name="Rounded Rectangle 246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4" name="Group 1089"/>
              <p:cNvGrpSpPr/>
              <p:nvPr/>
            </p:nvGrpSpPr>
            <p:grpSpPr>
              <a:xfrm>
                <a:off x="707286" y="2563975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32" name="Rounded Rectangle 231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3" name="Rounded Rectangle 232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4" name="Rounded Rectangle 233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5" name="Rounded Rectangle 234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6" name="Rounded Rectangle 235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7" name="Rounded Rectangle 236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8" name="Rounded Rectangle 237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9" name="Rounded Rectangle 238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5" name="Group 1098"/>
              <p:cNvGrpSpPr/>
              <p:nvPr/>
            </p:nvGrpSpPr>
            <p:grpSpPr>
              <a:xfrm>
                <a:off x="707286" y="2709006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24" name="Rounded Rectangle 223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5" name="Rounded Rectangle 224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6" name="Rounded Rectangle 225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7" name="Rounded Rectangle 226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8" name="Rounded Rectangle 227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9" name="Rounded Rectangle 228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0" name="Rounded Rectangle 229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1" name="Rounded Rectangle 230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6" name="Group 1107"/>
              <p:cNvGrpSpPr/>
              <p:nvPr/>
            </p:nvGrpSpPr>
            <p:grpSpPr>
              <a:xfrm>
                <a:off x="707286" y="2854037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16" name="Rounded Rectangle 215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7" name="Rounded Rectangle 216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8" name="Rounded Rectangle 217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9" name="Rounded Rectangle 218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0" name="Rounded Rectangle 219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1" name="Rounded Rectangle 220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2" name="Rounded Rectangle 221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3" name="Rounded Rectangle 222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7" name="Group 1116"/>
              <p:cNvGrpSpPr/>
              <p:nvPr/>
            </p:nvGrpSpPr>
            <p:grpSpPr>
              <a:xfrm>
                <a:off x="707286" y="2999068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08" name="Rounded Rectangle 207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9" name="Rounded Rectangle 208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0" name="Rounded Rectangle 209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1" name="Rounded Rectangle 210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2" name="Rounded Rectangle 211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3" name="Rounded Rectangle 212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4" name="Rounded Rectangle 213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5" name="Rounded Rectangle 214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8" name="Group 1125"/>
              <p:cNvGrpSpPr/>
              <p:nvPr/>
            </p:nvGrpSpPr>
            <p:grpSpPr>
              <a:xfrm>
                <a:off x="707286" y="3144099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00" name="Rounded Rectangle 199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1" name="Rounded Rectangle 200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3" name="Rounded Rectangle 202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4" name="Rounded Rectangle 203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6" name="Rounded Rectangle 205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7" name="Rounded Rectangle 206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9" name="Group 1134"/>
              <p:cNvGrpSpPr/>
              <p:nvPr/>
            </p:nvGrpSpPr>
            <p:grpSpPr>
              <a:xfrm>
                <a:off x="707286" y="3289130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92" name="Rounded Rectangle 191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3" name="Rounded Rectangle 192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4" name="Rounded Rectangle 193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5" name="Rounded Rectangle 194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6" name="Rounded Rectangle 195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7" name="Rounded Rectangle 196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8" name="Rounded Rectangle 197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9" name="Rounded Rectangle 198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0" name="Group 1143"/>
              <p:cNvGrpSpPr/>
              <p:nvPr/>
            </p:nvGrpSpPr>
            <p:grpSpPr>
              <a:xfrm>
                <a:off x="707286" y="3434161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84" name="Rounded Rectangle 183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5" name="Rounded Rectangle 184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6" name="Rounded Rectangle 185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8" name="Rounded Rectangle 187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9" name="Rounded Rectangle 188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0" name="Rounded Rectangle 189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1" name="Rounded Rectangle 190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1" name="Group 1152"/>
              <p:cNvGrpSpPr/>
              <p:nvPr/>
            </p:nvGrpSpPr>
            <p:grpSpPr>
              <a:xfrm>
                <a:off x="707286" y="3579192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76" name="Rounded Rectangle 175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7" name="Rounded Rectangle 176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8" name="Rounded Rectangle 177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9" name="Rounded Rectangle 178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1" name="Rounded Rectangle 180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3" name="Rounded Rectangle 182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2" name="Group 1161"/>
              <p:cNvGrpSpPr/>
              <p:nvPr/>
            </p:nvGrpSpPr>
            <p:grpSpPr>
              <a:xfrm>
                <a:off x="707286" y="3724226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68" name="Rounded Rectangle 167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0" name="Rounded Rectangle 169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1" name="Rounded Rectangle 170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2" name="Rounded Rectangle 171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3" name="Rounded Rectangle 172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4" name="Rounded Rectangle 173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3" name="Group 1170"/>
              <p:cNvGrpSpPr/>
              <p:nvPr/>
            </p:nvGrpSpPr>
            <p:grpSpPr>
              <a:xfrm>
                <a:off x="1736968" y="1693789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60" name="Rounded Rectangle 159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1" name="Rounded Rectangle 160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2" name="Rounded Rectangle 161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3" name="Rounded Rectangle 162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4" name="Rounded Rectangle 163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5" name="Rounded Rectangle 164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6" name="Rounded Rectangle 165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4" name="Group 1179"/>
              <p:cNvGrpSpPr/>
              <p:nvPr/>
            </p:nvGrpSpPr>
            <p:grpSpPr>
              <a:xfrm>
                <a:off x="1736968" y="1838820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52" name="Rounded Rectangle 151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3" name="Rounded Rectangle 152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4" name="Rounded Rectangle 153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5" name="Rounded Rectangle 154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6" name="Rounded Rectangle 155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7" name="Rounded Rectangle 156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8" name="Rounded Rectangle 157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9" name="Rounded Rectangle 158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5" name="Group 1188"/>
              <p:cNvGrpSpPr/>
              <p:nvPr/>
            </p:nvGrpSpPr>
            <p:grpSpPr>
              <a:xfrm>
                <a:off x="1736968" y="1983851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44" name="Rounded Rectangle 143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5" name="Rounded Rectangle 144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6" name="Rounded Rectangle 145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7" name="Rounded Rectangle 146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8" name="Rounded Rectangle 147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9" name="Rounded Rectangle 148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0" name="Rounded Rectangle 149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1" name="Rounded Rectangle 150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6" name="Group 1197"/>
              <p:cNvGrpSpPr/>
              <p:nvPr/>
            </p:nvGrpSpPr>
            <p:grpSpPr>
              <a:xfrm>
                <a:off x="1736968" y="2128882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36" name="Rounded Rectangle 135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7" name="Rounded Rectangle 136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8" name="Rounded Rectangle 137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9" name="Rounded Rectangle 138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0" name="Rounded Rectangle 139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1" name="Rounded Rectangle 140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2" name="Rounded Rectangle 141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3" name="Rounded Rectangle 142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7" name="Group 1206"/>
              <p:cNvGrpSpPr/>
              <p:nvPr/>
            </p:nvGrpSpPr>
            <p:grpSpPr>
              <a:xfrm>
                <a:off x="1736968" y="2273913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28" name="Rounded Rectangle 127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9" name="Rounded Rectangle 128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0" name="Rounded Rectangle 129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2" name="Rounded Rectangle 131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3" name="Rounded Rectangle 132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4" name="Rounded Rectangle 133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5" name="Rounded Rectangle 134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8" name="Group 1215"/>
              <p:cNvGrpSpPr/>
              <p:nvPr/>
            </p:nvGrpSpPr>
            <p:grpSpPr>
              <a:xfrm>
                <a:off x="1736968" y="2418944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20" name="Rounded Rectangle 119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1" name="Rounded Rectangle 120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2" name="Rounded Rectangle 121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3" name="Rounded Rectangle 122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4" name="Rounded Rectangle 123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5" name="Rounded Rectangle 124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6" name="Rounded Rectangle 125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7" name="Rounded Rectangle 126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9" name="Group 1224"/>
              <p:cNvGrpSpPr/>
              <p:nvPr/>
            </p:nvGrpSpPr>
            <p:grpSpPr>
              <a:xfrm>
                <a:off x="1736968" y="2563975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12" name="Rounded Rectangle 111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4" name="Rounded Rectangle 113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5" name="Rounded Rectangle 114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6" name="Rounded Rectangle 115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7" name="Rounded Rectangle 116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8" name="Rounded Rectangle 117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0" name="Group 1233"/>
              <p:cNvGrpSpPr/>
              <p:nvPr/>
            </p:nvGrpSpPr>
            <p:grpSpPr>
              <a:xfrm>
                <a:off x="1736968" y="2709006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04" name="Rounded Rectangle 103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6" name="Rounded Rectangle 105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7" name="Rounded Rectangle 106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8" name="Rounded Rectangle 107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9" name="Rounded Rectangle 108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0" name="Rounded Rectangle 109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1" name="Rounded Rectangle 110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1" name="Group 1242"/>
              <p:cNvGrpSpPr/>
              <p:nvPr/>
            </p:nvGrpSpPr>
            <p:grpSpPr>
              <a:xfrm>
                <a:off x="1736968" y="2854037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96" name="Rounded Rectangle 95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7" name="Rounded Rectangle 96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8" name="Rounded Rectangle 97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1" name="Rounded Rectangle 100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2" name="Rounded Rectangle 101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3" name="Rounded Rectangle 102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2" name="Group 1251"/>
              <p:cNvGrpSpPr/>
              <p:nvPr/>
            </p:nvGrpSpPr>
            <p:grpSpPr>
              <a:xfrm>
                <a:off x="1736968" y="2999068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88" name="Rounded Rectangle 87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2" name="Rounded Rectangle 91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3" name="Rounded Rectangle 92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4" name="Rounded Rectangle 93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5" name="Rounded Rectangle 94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3" name="Group 1260"/>
              <p:cNvGrpSpPr/>
              <p:nvPr/>
            </p:nvGrpSpPr>
            <p:grpSpPr>
              <a:xfrm>
                <a:off x="1736968" y="3144099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80" name="Rounded Rectangle 79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1" name="Rounded Rectangle 80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2" name="Rounded Rectangle 81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3" name="Rounded Rectangle 82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4" name="Rounded Rectangle 83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5" name="Rounded Rectangle 84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4" name="Group 1269"/>
              <p:cNvGrpSpPr/>
              <p:nvPr/>
            </p:nvGrpSpPr>
            <p:grpSpPr>
              <a:xfrm>
                <a:off x="1736968" y="3289130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72" name="Rounded Rectangle 71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9" name="Rounded Rectangle 78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5" name="Group 1278"/>
              <p:cNvGrpSpPr/>
              <p:nvPr/>
            </p:nvGrpSpPr>
            <p:grpSpPr>
              <a:xfrm>
                <a:off x="1736968" y="3434161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64" name="Rounded Rectangle 63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8" name="Rounded Rectangle 67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9" name="Rounded Rectangle 68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0" name="Rounded Rectangle 69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6" name="Group 1287"/>
              <p:cNvGrpSpPr/>
              <p:nvPr/>
            </p:nvGrpSpPr>
            <p:grpSpPr>
              <a:xfrm>
                <a:off x="1736968" y="3579192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56" name="Rounded Rectangle 55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7" name="Group 1296"/>
              <p:cNvGrpSpPr/>
              <p:nvPr/>
            </p:nvGrpSpPr>
            <p:grpSpPr>
              <a:xfrm>
                <a:off x="1736968" y="3724226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48" name="Rounded Rectangle 47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</p:grpSp>
      </p:grpSp>
      <p:sp>
        <p:nvSpPr>
          <p:cNvPr id="288" name="Rectangle 287"/>
          <p:cNvSpPr/>
          <p:nvPr/>
        </p:nvSpPr>
        <p:spPr>
          <a:xfrm>
            <a:off x="2361530" y="1615042"/>
            <a:ext cx="2656115" cy="1015642"/>
          </a:xfrm>
          <a:prstGeom prst="rect">
            <a:avLst/>
          </a:prstGeom>
        </p:spPr>
        <p:txBody>
          <a:bodyPr wrap="square" lIns="91422" tIns="45710" rIns="91422" bIns="4571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CPU</a:t>
            </a:r>
            <a:endParaRPr lang="en-US" sz="20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Optimized for </a:t>
            </a:r>
          </a:p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Serial Tasks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5719707" y="1218226"/>
            <a:ext cx="2780429" cy="1015642"/>
          </a:xfrm>
          <a:prstGeom prst="rect">
            <a:avLst/>
          </a:prstGeom>
        </p:spPr>
        <p:txBody>
          <a:bodyPr wrap="square" lIns="91422" tIns="45710" rIns="91422" bIns="4571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3B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GPU Accelerator</a:t>
            </a:r>
            <a:endParaRPr lang="en-US" sz="2400" b="1" dirty="0">
              <a:solidFill>
                <a:srgbClr val="73B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Optimized </a:t>
            </a:r>
            <a:r>
              <a:rPr lang="en-US" sz="20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for </a:t>
            </a:r>
          </a:p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Parallel Tasks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290" name="Cross 289"/>
          <p:cNvSpPr/>
          <p:nvPr/>
        </p:nvSpPr>
        <p:spPr>
          <a:xfrm>
            <a:off x="5158257" y="3745106"/>
            <a:ext cx="349982" cy="358478"/>
          </a:xfrm>
          <a:prstGeom prst="plus">
            <a:avLst>
              <a:gd name="adj" fmla="val 33404"/>
            </a:avLst>
          </a:prstGeom>
          <a:solidFill>
            <a:schemeClr val="bg1">
              <a:lumMod val="75000"/>
              <a:lumOff val="2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22" tIns="45710" rIns="91422" bIns="45710" rtlCol="0" anchor="ctr"/>
          <a:lstStyle/>
          <a:p>
            <a:pPr algn="ctr" defTabSz="9142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/>
            </a:endParaRPr>
          </a:p>
        </p:txBody>
      </p:sp>
      <p:sp>
        <p:nvSpPr>
          <p:cNvPr id="292" name="Title 1"/>
          <p:cNvSpPr>
            <a:spLocks noGrp="1"/>
          </p:cNvSpPr>
          <p:nvPr>
            <p:ph type="title"/>
          </p:nvPr>
        </p:nvSpPr>
        <p:spPr>
          <a:xfrm>
            <a:off x="1322708" y="183086"/>
            <a:ext cx="7865806" cy="923330"/>
          </a:xfrm>
        </p:spPr>
        <p:txBody>
          <a:bodyPr/>
          <a:lstStyle/>
          <a:p>
            <a:pPr algn="ctr"/>
            <a:r>
              <a:rPr lang="en-US" sz="3600" dirty="0" smtClean="0"/>
              <a:t>Accelerated Computing</a:t>
            </a:r>
            <a:r>
              <a:rPr lang="en-US" dirty="0"/>
              <a:t/>
            </a:r>
            <a:br>
              <a:rPr lang="en-US" dirty="0"/>
            </a:br>
            <a:r>
              <a:rPr lang="en-US" sz="2400" i="1" dirty="0">
                <a:latin typeface="Calibri" pitchFamily="34" charset="0"/>
                <a:cs typeface="Calibri" pitchFamily="34" charset="0"/>
              </a:rPr>
              <a:t>10x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Performance &amp; 5x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Energy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Efficiency for HPC</a:t>
            </a:r>
            <a:endParaRPr lang="en-US" sz="24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1464235" y="1218226"/>
            <a:ext cx="4243652" cy="3924093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GPU Strengths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High bandwidth main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Significantly more compute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Latency tolerant via parallelism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High throughput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High performance/watt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GPU Weaknesses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Relatively low memory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Low per-thread performance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3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</p:spPr>
        <p:txBody>
          <a:bodyPr/>
          <a:lstStyle/>
          <a:p>
            <a:pPr algn="ctr"/>
            <a:r>
              <a:rPr lang="en-US" dirty="0" smtClean="0"/>
              <a:t>Speed v. Throughput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3" y="1886308"/>
            <a:ext cx="4944367" cy="2750304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55" y="1941202"/>
            <a:ext cx="4721639" cy="354122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415740"/>
            <a:ext cx="4945063" cy="525463"/>
          </a:xfrm>
        </p:spPr>
        <p:txBody>
          <a:bodyPr/>
          <a:lstStyle/>
          <a:p>
            <a:pPr algn="ctr"/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 bwMode="auto">
          <a:xfrm>
            <a:off x="5529390" y="1415739"/>
            <a:ext cx="4945063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571500" indent="0" algn="ctr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800" b="0" i="0" u="none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800" b="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algn="ctr" defTabSz="914400"/>
            <a:r>
              <a:rPr lang="en-US" kern="0" dirty="0" smtClean="0"/>
              <a:t>Throughput</a:t>
            </a:r>
            <a:endParaRPr lang="en-US" kern="0" dirty="0"/>
          </a:p>
        </p:txBody>
      </p:sp>
      <p:sp>
        <p:nvSpPr>
          <p:cNvPr id="8" name="TextBox 7"/>
          <p:cNvSpPr txBox="1"/>
          <p:nvPr/>
        </p:nvSpPr>
        <p:spPr>
          <a:xfrm>
            <a:off x="159798" y="5803097"/>
            <a:ext cx="4234649" cy="24468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*Images from Wikimedia Commons via Creative Commons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086252" y="4712265"/>
            <a:ext cx="6800296" cy="845819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Which is better depends on your needs…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1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ight Bracket 293"/>
          <p:cNvSpPr/>
          <p:nvPr/>
        </p:nvSpPr>
        <p:spPr>
          <a:xfrm rot="5400000">
            <a:off x="2924661" y="3656210"/>
            <a:ext cx="864380" cy="3467838"/>
          </a:xfrm>
          <a:prstGeom prst="rightBracket">
            <a:avLst/>
          </a:prstGeom>
          <a:ln w="203200" cap="flat">
            <a:solidFill>
              <a:schemeClr val="accent4"/>
            </a:solidFill>
            <a:bevel/>
          </a:ln>
          <a:scene3d>
            <a:camera prst="orthographicFront"/>
            <a:lightRig rig="threePt" dir="t"/>
          </a:scene3d>
          <a:sp3d prstMaterial="metal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98348" y="2701378"/>
            <a:ext cx="2242120" cy="2445934"/>
            <a:chOff x="2913547" y="2500538"/>
            <a:chExt cx="1688442" cy="2233981"/>
          </a:xfrm>
          <a:effectLst/>
        </p:grpSpPr>
        <p:pic>
          <p:nvPicPr>
            <p:cNvPr id="5" name="Picture 4" descr="thinner_intel_chip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913547" y="2500538"/>
              <a:ext cx="1688442" cy="2233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 bwMode="auto">
            <a:xfrm rot="5400000">
              <a:off x="3332090" y="3461190"/>
              <a:ext cx="867310" cy="1400909"/>
            </a:xfrm>
            <a:prstGeom prst="rect">
              <a:avLst/>
            </a:prstGeom>
            <a:blipFill dpi="0" rotWithShape="1">
              <a:blip r:embed="rId4" cstate="print">
                <a:alphaModFix amt="32000"/>
                <a:lum bright="-59000" contrast="6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100000" sy="100000" flip="none" algn="ctr"/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 extrusionH="76200" prstMaterial="plastic"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 smtClean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98538" y="2782108"/>
              <a:ext cx="1309870" cy="359725"/>
              <a:chOff x="3098538" y="2782108"/>
              <a:chExt cx="1309870" cy="359725"/>
            </a:xfrm>
          </p:grpSpPr>
          <p:sp>
            <p:nvSpPr>
              <p:cNvPr id="12" name="Rounded Rectangle 11"/>
              <p:cNvSpPr/>
              <p:nvPr/>
            </p:nvSpPr>
            <p:spPr bwMode="auto">
              <a:xfrm rot="5400000">
                <a:off x="3577905" y="2777067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 bwMode="auto">
              <a:xfrm rot="5400000">
                <a:off x="4043641" y="2777067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 rot="5400000">
                <a:off x="3103579" y="2777067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098538" y="3261623"/>
              <a:ext cx="1309870" cy="359725"/>
              <a:chOff x="3106515" y="3261623"/>
              <a:chExt cx="1309870" cy="359725"/>
            </a:xfrm>
          </p:grpSpPr>
          <p:sp>
            <p:nvSpPr>
              <p:cNvPr id="9" name="Rounded Rectangle 8"/>
              <p:cNvSpPr/>
              <p:nvPr/>
            </p:nvSpPr>
            <p:spPr bwMode="auto">
              <a:xfrm rot="5400000">
                <a:off x="3585882" y="3256582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 bwMode="auto">
              <a:xfrm rot="5400000">
                <a:off x="4051618" y="3256582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 rot="5400000">
                <a:off x="3111556" y="3256582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15" name="Group 1306"/>
          <p:cNvGrpSpPr>
            <a:grpSpLocks/>
          </p:cNvGrpSpPr>
          <p:nvPr/>
        </p:nvGrpSpPr>
        <p:grpSpPr bwMode="auto">
          <a:xfrm>
            <a:off x="3766060" y="2296542"/>
            <a:ext cx="2547364" cy="2845777"/>
            <a:chOff x="588497" y="1591580"/>
            <a:chExt cx="2208463" cy="2349804"/>
          </a:xfrm>
          <a:effectLst/>
        </p:grpSpPr>
        <p:pic>
          <p:nvPicPr>
            <p:cNvPr id="16" name="Picture 627" descr="Thinner_block_chip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497" y="1591580"/>
              <a:ext cx="2208463" cy="2349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7" name="Group 1305"/>
            <p:cNvGrpSpPr/>
            <p:nvPr/>
          </p:nvGrpSpPr>
          <p:grpSpPr>
            <a:xfrm>
              <a:off x="707286" y="1693789"/>
              <a:ext cx="1969371" cy="2134126"/>
              <a:chOff x="707286" y="1693789"/>
              <a:chExt cx="1969371" cy="2134126"/>
            </a:xfrm>
            <a:gradFill>
              <a:gsLst>
                <a:gs pos="0">
                  <a:srgbClr val="69E515"/>
                </a:gs>
                <a:gs pos="68000">
                  <a:srgbClr val="3A761C"/>
                </a:gs>
                <a:gs pos="100000">
                  <a:srgbClr val="388A22"/>
                </a:gs>
              </a:gsLst>
              <a:lin ang="5400000" scaled="1"/>
            </a:gradFill>
          </p:grpSpPr>
          <p:grpSp>
            <p:nvGrpSpPr>
              <p:cNvPr id="18" name="Group 1043"/>
              <p:cNvGrpSpPr/>
              <p:nvPr/>
            </p:nvGrpSpPr>
            <p:grpSpPr>
              <a:xfrm>
                <a:off x="707286" y="1693789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80" name="Rounded Rectangle 279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1" name="Rounded Rectangle 280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2" name="Rounded Rectangle 281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3" name="Rounded Rectangle 282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4" name="Rounded Rectangle 283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5" name="Rounded Rectangle 284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6" name="Rounded Rectangle 285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7" name="Rounded Rectangle 286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9" name="Group 1044"/>
              <p:cNvGrpSpPr/>
              <p:nvPr/>
            </p:nvGrpSpPr>
            <p:grpSpPr>
              <a:xfrm>
                <a:off x="707286" y="1838820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72" name="Rounded Rectangle 271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3" name="Rounded Rectangle 272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4" name="Rounded Rectangle 273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5" name="Rounded Rectangle 274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6" name="Rounded Rectangle 275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7" name="Rounded Rectangle 276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8" name="Rounded Rectangle 277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9" name="Rounded Rectangle 278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0" name="Group 1053"/>
              <p:cNvGrpSpPr/>
              <p:nvPr/>
            </p:nvGrpSpPr>
            <p:grpSpPr>
              <a:xfrm>
                <a:off x="707286" y="1983851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64" name="Rounded Rectangle 263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5" name="Rounded Rectangle 264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6" name="Rounded Rectangle 265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7" name="Rounded Rectangle 266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8" name="Rounded Rectangle 267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9" name="Rounded Rectangle 268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0" name="Rounded Rectangle 269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1" name="Rounded Rectangle 270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1" name="Group 1062"/>
              <p:cNvGrpSpPr/>
              <p:nvPr/>
            </p:nvGrpSpPr>
            <p:grpSpPr>
              <a:xfrm>
                <a:off x="707286" y="2128882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56" name="Rounded Rectangle 255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7" name="Rounded Rectangle 256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8" name="Rounded Rectangle 257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9" name="Rounded Rectangle 258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0" name="Rounded Rectangle 259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1" name="Rounded Rectangle 260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2" name="Rounded Rectangle 261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3" name="Rounded Rectangle 262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2" name="Group 1071"/>
              <p:cNvGrpSpPr/>
              <p:nvPr/>
            </p:nvGrpSpPr>
            <p:grpSpPr>
              <a:xfrm>
                <a:off x="707286" y="2273913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48" name="Rounded Rectangle 247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9" name="Rounded Rectangle 248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0" name="Rounded Rectangle 249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1" name="Rounded Rectangle 250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2" name="Rounded Rectangle 251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3" name="Rounded Rectangle 252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4" name="Rounded Rectangle 253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5" name="Rounded Rectangle 254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3" name="Group 1080"/>
              <p:cNvGrpSpPr/>
              <p:nvPr/>
            </p:nvGrpSpPr>
            <p:grpSpPr>
              <a:xfrm>
                <a:off x="707286" y="2418944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40" name="Rounded Rectangle 239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1" name="Rounded Rectangle 240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2" name="Rounded Rectangle 241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4" name="Rounded Rectangle 243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5" name="Rounded Rectangle 244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6" name="Rounded Rectangle 245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7" name="Rounded Rectangle 246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4" name="Group 1089"/>
              <p:cNvGrpSpPr/>
              <p:nvPr/>
            </p:nvGrpSpPr>
            <p:grpSpPr>
              <a:xfrm>
                <a:off x="707286" y="2563975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32" name="Rounded Rectangle 231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3" name="Rounded Rectangle 232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4" name="Rounded Rectangle 233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5" name="Rounded Rectangle 234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6" name="Rounded Rectangle 235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7" name="Rounded Rectangle 236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8" name="Rounded Rectangle 237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9" name="Rounded Rectangle 238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5" name="Group 1098"/>
              <p:cNvGrpSpPr/>
              <p:nvPr/>
            </p:nvGrpSpPr>
            <p:grpSpPr>
              <a:xfrm>
                <a:off x="707286" y="2709006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24" name="Rounded Rectangle 223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5" name="Rounded Rectangle 224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6" name="Rounded Rectangle 225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7" name="Rounded Rectangle 226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8" name="Rounded Rectangle 227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9" name="Rounded Rectangle 228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0" name="Rounded Rectangle 229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1" name="Rounded Rectangle 230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6" name="Group 1107"/>
              <p:cNvGrpSpPr/>
              <p:nvPr/>
            </p:nvGrpSpPr>
            <p:grpSpPr>
              <a:xfrm>
                <a:off x="707286" y="2854037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16" name="Rounded Rectangle 215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7" name="Rounded Rectangle 216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8" name="Rounded Rectangle 217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9" name="Rounded Rectangle 218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0" name="Rounded Rectangle 219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1" name="Rounded Rectangle 220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2" name="Rounded Rectangle 221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3" name="Rounded Rectangle 222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7" name="Group 1116"/>
              <p:cNvGrpSpPr/>
              <p:nvPr/>
            </p:nvGrpSpPr>
            <p:grpSpPr>
              <a:xfrm>
                <a:off x="707286" y="2999068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08" name="Rounded Rectangle 207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9" name="Rounded Rectangle 208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0" name="Rounded Rectangle 209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1" name="Rounded Rectangle 210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2" name="Rounded Rectangle 211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3" name="Rounded Rectangle 212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4" name="Rounded Rectangle 213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5" name="Rounded Rectangle 214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8" name="Group 1125"/>
              <p:cNvGrpSpPr/>
              <p:nvPr/>
            </p:nvGrpSpPr>
            <p:grpSpPr>
              <a:xfrm>
                <a:off x="707286" y="3144099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200" name="Rounded Rectangle 199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1" name="Rounded Rectangle 200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3" name="Rounded Rectangle 202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4" name="Rounded Rectangle 203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6" name="Rounded Rectangle 205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7" name="Rounded Rectangle 206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9" name="Group 1134"/>
              <p:cNvGrpSpPr/>
              <p:nvPr/>
            </p:nvGrpSpPr>
            <p:grpSpPr>
              <a:xfrm>
                <a:off x="707286" y="3289130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92" name="Rounded Rectangle 191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3" name="Rounded Rectangle 192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4" name="Rounded Rectangle 193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5" name="Rounded Rectangle 194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6" name="Rounded Rectangle 195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7" name="Rounded Rectangle 196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8" name="Rounded Rectangle 197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9" name="Rounded Rectangle 198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0" name="Group 1143"/>
              <p:cNvGrpSpPr/>
              <p:nvPr/>
            </p:nvGrpSpPr>
            <p:grpSpPr>
              <a:xfrm>
                <a:off x="707286" y="3434161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84" name="Rounded Rectangle 183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5" name="Rounded Rectangle 184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6" name="Rounded Rectangle 185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8" name="Rounded Rectangle 187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9" name="Rounded Rectangle 188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0" name="Rounded Rectangle 189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1" name="Rounded Rectangle 190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1" name="Group 1152"/>
              <p:cNvGrpSpPr/>
              <p:nvPr/>
            </p:nvGrpSpPr>
            <p:grpSpPr>
              <a:xfrm>
                <a:off x="707286" y="3579192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76" name="Rounded Rectangle 175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7" name="Rounded Rectangle 176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8" name="Rounded Rectangle 177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9" name="Rounded Rectangle 178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1" name="Rounded Rectangle 180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3" name="Rounded Rectangle 182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2" name="Group 1161"/>
              <p:cNvGrpSpPr/>
              <p:nvPr/>
            </p:nvGrpSpPr>
            <p:grpSpPr>
              <a:xfrm>
                <a:off x="707286" y="3724226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68" name="Rounded Rectangle 167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0" name="Rounded Rectangle 169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1" name="Rounded Rectangle 170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2" name="Rounded Rectangle 171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3" name="Rounded Rectangle 172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4" name="Rounded Rectangle 173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3" name="Group 1170"/>
              <p:cNvGrpSpPr/>
              <p:nvPr/>
            </p:nvGrpSpPr>
            <p:grpSpPr>
              <a:xfrm>
                <a:off x="1736968" y="1693789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60" name="Rounded Rectangle 159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1" name="Rounded Rectangle 160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2" name="Rounded Rectangle 161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3" name="Rounded Rectangle 162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4" name="Rounded Rectangle 163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5" name="Rounded Rectangle 164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6" name="Rounded Rectangle 165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4" name="Group 1179"/>
              <p:cNvGrpSpPr/>
              <p:nvPr/>
            </p:nvGrpSpPr>
            <p:grpSpPr>
              <a:xfrm>
                <a:off x="1736968" y="1838820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52" name="Rounded Rectangle 151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3" name="Rounded Rectangle 152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4" name="Rounded Rectangle 153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5" name="Rounded Rectangle 154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6" name="Rounded Rectangle 155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7" name="Rounded Rectangle 156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8" name="Rounded Rectangle 157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9" name="Rounded Rectangle 158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5" name="Group 1188"/>
              <p:cNvGrpSpPr/>
              <p:nvPr/>
            </p:nvGrpSpPr>
            <p:grpSpPr>
              <a:xfrm>
                <a:off x="1736968" y="1983851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44" name="Rounded Rectangle 143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5" name="Rounded Rectangle 144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6" name="Rounded Rectangle 145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7" name="Rounded Rectangle 146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8" name="Rounded Rectangle 147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9" name="Rounded Rectangle 148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0" name="Rounded Rectangle 149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1" name="Rounded Rectangle 150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6" name="Group 1197"/>
              <p:cNvGrpSpPr/>
              <p:nvPr/>
            </p:nvGrpSpPr>
            <p:grpSpPr>
              <a:xfrm>
                <a:off x="1736968" y="2128882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36" name="Rounded Rectangle 135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7" name="Rounded Rectangle 136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8" name="Rounded Rectangle 137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9" name="Rounded Rectangle 138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0" name="Rounded Rectangle 139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1" name="Rounded Rectangle 140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2" name="Rounded Rectangle 141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3" name="Rounded Rectangle 142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7" name="Group 1206"/>
              <p:cNvGrpSpPr/>
              <p:nvPr/>
            </p:nvGrpSpPr>
            <p:grpSpPr>
              <a:xfrm>
                <a:off x="1736968" y="2273913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28" name="Rounded Rectangle 127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9" name="Rounded Rectangle 128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0" name="Rounded Rectangle 129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2" name="Rounded Rectangle 131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3" name="Rounded Rectangle 132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4" name="Rounded Rectangle 133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5" name="Rounded Rectangle 134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8" name="Group 1215"/>
              <p:cNvGrpSpPr/>
              <p:nvPr/>
            </p:nvGrpSpPr>
            <p:grpSpPr>
              <a:xfrm>
                <a:off x="1736968" y="2418944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20" name="Rounded Rectangle 119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1" name="Rounded Rectangle 120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2" name="Rounded Rectangle 121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3" name="Rounded Rectangle 122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4" name="Rounded Rectangle 123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5" name="Rounded Rectangle 124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6" name="Rounded Rectangle 125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7" name="Rounded Rectangle 126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9" name="Group 1224"/>
              <p:cNvGrpSpPr/>
              <p:nvPr/>
            </p:nvGrpSpPr>
            <p:grpSpPr>
              <a:xfrm>
                <a:off x="1736968" y="2563975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12" name="Rounded Rectangle 111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4" name="Rounded Rectangle 113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5" name="Rounded Rectangle 114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6" name="Rounded Rectangle 115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7" name="Rounded Rectangle 116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8" name="Rounded Rectangle 117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0" name="Group 1233"/>
              <p:cNvGrpSpPr/>
              <p:nvPr/>
            </p:nvGrpSpPr>
            <p:grpSpPr>
              <a:xfrm>
                <a:off x="1736968" y="2709006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104" name="Rounded Rectangle 103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6" name="Rounded Rectangle 105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7" name="Rounded Rectangle 106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8" name="Rounded Rectangle 107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9" name="Rounded Rectangle 108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0" name="Rounded Rectangle 109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1" name="Rounded Rectangle 110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1" name="Group 1242"/>
              <p:cNvGrpSpPr/>
              <p:nvPr/>
            </p:nvGrpSpPr>
            <p:grpSpPr>
              <a:xfrm>
                <a:off x="1736968" y="2854037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96" name="Rounded Rectangle 95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7" name="Rounded Rectangle 96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8" name="Rounded Rectangle 97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1" name="Rounded Rectangle 100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2" name="Rounded Rectangle 101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3" name="Rounded Rectangle 102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2" name="Group 1251"/>
              <p:cNvGrpSpPr/>
              <p:nvPr/>
            </p:nvGrpSpPr>
            <p:grpSpPr>
              <a:xfrm>
                <a:off x="1736968" y="2999068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88" name="Rounded Rectangle 87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2" name="Rounded Rectangle 91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3" name="Rounded Rectangle 92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4" name="Rounded Rectangle 93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5" name="Rounded Rectangle 94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3" name="Group 1260"/>
              <p:cNvGrpSpPr/>
              <p:nvPr/>
            </p:nvGrpSpPr>
            <p:grpSpPr>
              <a:xfrm>
                <a:off x="1736968" y="3144099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80" name="Rounded Rectangle 79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1" name="Rounded Rectangle 80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2" name="Rounded Rectangle 81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3" name="Rounded Rectangle 82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4" name="Rounded Rectangle 83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5" name="Rounded Rectangle 84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4" name="Group 1269"/>
              <p:cNvGrpSpPr/>
              <p:nvPr/>
            </p:nvGrpSpPr>
            <p:grpSpPr>
              <a:xfrm>
                <a:off x="1736968" y="3289130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72" name="Rounded Rectangle 71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9" name="Rounded Rectangle 78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5" name="Group 1278"/>
              <p:cNvGrpSpPr/>
              <p:nvPr/>
            </p:nvGrpSpPr>
            <p:grpSpPr>
              <a:xfrm>
                <a:off x="1736968" y="3434161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64" name="Rounded Rectangle 63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8" name="Rounded Rectangle 67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9" name="Rounded Rectangle 68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0" name="Rounded Rectangle 69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6" name="Group 1287"/>
              <p:cNvGrpSpPr/>
              <p:nvPr/>
            </p:nvGrpSpPr>
            <p:grpSpPr>
              <a:xfrm>
                <a:off x="1736968" y="3579192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56" name="Rounded Rectangle 55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7" name="Group 1296"/>
              <p:cNvGrpSpPr/>
              <p:nvPr/>
            </p:nvGrpSpPr>
            <p:grpSpPr>
              <a:xfrm>
                <a:off x="1736968" y="3724226"/>
                <a:ext cx="939689" cy="103689"/>
                <a:chOff x="703378" y="1693789"/>
                <a:chExt cx="939689" cy="103689"/>
              </a:xfrm>
              <a:grpFill/>
            </p:grpSpPr>
            <p:sp>
              <p:nvSpPr>
                <p:cNvPr id="48" name="Rounded Rectangle 47"/>
                <p:cNvSpPr/>
                <p:nvPr/>
              </p:nvSpPr>
              <p:spPr bwMode="auto">
                <a:xfrm rot="5400000">
                  <a:off x="699788" y="1697379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 bwMode="auto">
                <a:xfrm rot="5400000">
                  <a:off x="820243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 bwMode="auto">
                <a:xfrm rot="5400000">
                  <a:off x="940698" y="1697380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 bwMode="auto">
                <a:xfrm rot="5400000">
                  <a:off x="118160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 bwMode="auto">
                <a:xfrm rot="5400000">
                  <a:off x="1302063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 bwMode="auto">
                <a:xfrm rot="5400000">
                  <a:off x="1422518" y="1697381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 bwMode="auto">
                <a:xfrm rot="5400000">
                  <a:off x="1061153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 bwMode="auto">
                <a:xfrm rot="5400000">
                  <a:off x="1542971" y="1697382"/>
                  <a:ext cx="103686" cy="96506"/>
                </a:xfrm>
                <a:prstGeom prst="roundRect">
                  <a:avLst>
                    <a:gd name="adj" fmla="val 5203"/>
                  </a:avLst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rightRoom" dir="t"/>
                </a:scene3d>
                <a:sp3d extrusionH="76200" prstMaterial="powder">
                  <a:bevelT w="12700" h="6350" prst="coolSlant"/>
                </a:sp3d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 baseline="-25000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</p:grpSp>
      </p:grpSp>
      <p:sp>
        <p:nvSpPr>
          <p:cNvPr id="290" name="Cross 289"/>
          <p:cNvSpPr/>
          <p:nvPr/>
        </p:nvSpPr>
        <p:spPr>
          <a:xfrm>
            <a:off x="3088078" y="3745106"/>
            <a:ext cx="349982" cy="358478"/>
          </a:xfrm>
          <a:prstGeom prst="plus">
            <a:avLst>
              <a:gd name="adj" fmla="val 33404"/>
            </a:avLst>
          </a:prstGeom>
          <a:solidFill>
            <a:schemeClr val="bg1">
              <a:lumMod val="75000"/>
              <a:lumOff val="2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22" tIns="45710" rIns="91422" bIns="45710" rtlCol="0" anchor="ctr"/>
          <a:lstStyle/>
          <a:p>
            <a:pPr algn="ctr" defTabSz="9142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/>
            </a:endParaRPr>
          </a:p>
        </p:txBody>
      </p:sp>
      <p:sp>
        <p:nvSpPr>
          <p:cNvPr id="2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Accelerator Nodes</a:t>
            </a:r>
            <a:endParaRPr lang="en-US" sz="24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275476" y="5341863"/>
            <a:ext cx="2099058" cy="3416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PCIe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96" name="Rounded Rectangle 295"/>
          <p:cNvSpPr/>
          <p:nvPr/>
        </p:nvSpPr>
        <p:spPr>
          <a:xfrm>
            <a:off x="498348" y="1252157"/>
            <a:ext cx="2242120" cy="129373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628633" y="1356943"/>
            <a:ext cx="360906" cy="1080443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bevelT w="635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1022962" y="1358439"/>
            <a:ext cx="360906" cy="1080443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bevelT w="635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1419936" y="1357692"/>
            <a:ext cx="360906" cy="1080443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bevelT w="635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1819185" y="1356943"/>
            <a:ext cx="360906" cy="1080443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bevelT w="635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2210559" y="1358211"/>
            <a:ext cx="360906" cy="1080443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bevelT w="635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1"/>
          <p:cNvSpPr txBox="1"/>
          <p:nvPr/>
        </p:nvSpPr>
        <p:spPr>
          <a:xfrm>
            <a:off x="699852" y="1697933"/>
            <a:ext cx="1783556" cy="3416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</a:t>
            </a:r>
          </a:p>
        </p:txBody>
      </p:sp>
      <p:sp>
        <p:nvSpPr>
          <p:cNvPr id="303" name="Rounded Rectangle 302"/>
          <p:cNvSpPr/>
          <p:nvPr/>
        </p:nvSpPr>
        <p:spPr>
          <a:xfrm>
            <a:off x="3898324" y="1457188"/>
            <a:ext cx="2242120" cy="78207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4013628" y="1515162"/>
            <a:ext cx="360906" cy="653139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bevelT w="635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4407957" y="1516658"/>
            <a:ext cx="360906" cy="653139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bevelT w="635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4804931" y="1515911"/>
            <a:ext cx="360906" cy="653139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bevelT w="635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5204180" y="1515162"/>
            <a:ext cx="360906" cy="653139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bevelT w="635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5595554" y="1516430"/>
            <a:ext cx="360906" cy="653139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bevelT w="635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/>
          <p:cNvSpPr txBox="1"/>
          <p:nvPr/>
        </p:nvSpPr>
        <p:spPr>
          <a:xfrm>
            <a:off x="4127606" y="1671237"/>
            <a:ext cx="1783556" cy="3416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6667130" y="1457188"/>
            <a:ext cx="3959441" cy="32778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90000"/>
              </a:lnSpc>
              <a:spcAft>
                <a:spcPts val="900"/>
              </a:spcAft>
            </a:pPr>
            <a:r>
              <a:rPr lang="en-US" dirty="0" smtClean="0">
                <a:solidFill>
                  <a:schemeClr val="bg1"/>
                </a:solidFill>
              </a:rPr>
              <a:t>CPU and GPU have distinct memories</a:t>
            </a:r>
          </a:p>
          <a:p>
            <a:pPr marL="285750" indent="-285750">
              <a:lnSpc>
                <a:spcPct val="9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CPU generally larger and slower</a:t>
            </a:r>
          </a:p>
          <a:p>
            <a:pPr marL="285750" indent="-285750">
              <a:lnSpc>
                <a:spcPct val="9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GPU generally smaller and faster</a:t>
            </a:r>
          </a:p>
          <a:p>
            <a:pPr>
              <a:lnSpc>
                <a:spcPct val="90000"/>
              </a:lnSpc>
              <a:spcAft>
                <a:spcPts val="9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900"/>
              </a:spcAft>
            </a:pPr>
            <a:r>
              <a:rPr lang="en-US" dirty="0" smtClean="0">
                <a:solidFill>
                  <a:schemeClr val="bg1"/>
                </a:solidFill>
              </a:rPr>
              <a:t>CPU and GPU communicate via </a:t>
            </a:r>
            <a:r>
              <a:rPr lang="en-US" dirty="0" err="1" smtClean="0">
                <a:solidFill>
                  <a:schemeClr val="bg1"/>
                </a:solidFill>
              </a:rPr>
              <a:t>PCIe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Data must be copied between these memories over </a:t>
            </a:r>
            <a:r>
              <a:rPr lang="en-US" dirty="0" err="1" smtClean="0">
                <a:solidFill>
                  <a:schemeClr val="bg1"/>
                </a:solidFill>
              </a:rPr>
              <a:t>PCIe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PCIe</a:t>
            </a:r>
            <a:r>
              <a:rPr lang="en-US" dirty="0" smtClean="0">
                <a:solidFill>
                  <a:schemeClr val="bg1"/>
                </a:solidFill>
              </a:rPr>
              <a:t> Bandwidth is much lower than either memories</a:t>
            </a:r>
          </a:p>
        </p:txBody>
      </p:sp>
    </p:spTree>
    <p:extLst>
      <p:ext uri="{BB962C8B-B14F-4D97-AF65-F5344CB8AC3E}">
        <p14:creationId xmlns:p14="http://schemas.microsoft.com/office/powerpoint/2010/main" val="18771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5743&quot;&gt;&lt;object type=&quot;3&quot; unique_id=&quot;16575&quot;&gt;&lt;property id=&quot;20148&quot; value=&quot;5&quot;/&gt;&lt;property id=&quot;20300&quot; value=&quot;Slide 1 - &amp;quot;Profiling and Parallelizing with the OpenACC Toolkit&amp;quot;&quot;/&gt;&lt;property id=&quot;20307&quot; value=&quot;754&quot;/&gt;&lt;/object&gt;&lt;object type=&quot;3&quot; unique_id=&quot;16576&quot;&gt;&lt;property id=&quot;20148&quot; value=&quot;5&quot;/&gt;&lt;property id=&quot;20300&quot; value=&quot;Slide 3&quot;/&gt;&lt;property id=&quot;20307&quot; value=&quot;756&quot;/&gt;&lt;/object&gt;&lt;object type=&quot;3&quot; unique_id=&quot;16577&quot;&gt;&lt;property id=&quot;20148&quot; value=&quot;5&quot;/&gt;&lt;property id=&quot;20300&quot; value=&quot;Slide 4 - &amp;quot;Introduction to Accelerated Computing&amp;quot;&quot;/&gt;&lt;property id=&quot;20307&quot; value=&quot;757&quot;/&gt;&lt;/object&gt;&lt;object type=&quot;3&quot; unique_id=&quot;16578&quot;&gt;&lt;property id=&quot;20148&quot; value=&quot;5&quot;/&gt;&lt;property id=&quot;20300&quot; value=&quot;Slide 5 - &amp;quot;Accelerated Computing 10x Performance &amp;amp; 5x Energy Efficiency for HPC&amp;quot;&quot;/&gt;&lt;property id=&quot;20307&quot; value=&quot;793&quot;/&gt;&lt;/object&gt;&lt;object type=&quot;3&quot; unique_id=&quot;16579&quot;&gt;&lt;property id=&quot;20148&quot; value=&quot;5&quot;/&gt;&lt;property id=&quot;20300&quot; value=&quot;Slide 6 - &amp;quot;Accelerated Computing 10x Performance &amp;amp; 5x Energy Efficiency for HPC&amp;quot;&quot;/&gt;&lt;property id=&quot;20307&quot; value=&quot;794&quot;/&gt;&lt;/object&gt;&lt;object type=&quot;3&quot; unique_id=&quot;16580&quot;&gt;&lt;property id=&quot;20148&quot; value=&quot;5&quot;/&gt;&lt;property id=&quot;20300&quot; value=&quot;Slide 7 - &amp;quot;Accelerated Computing 10x Performance &amp;amp; 5x Energy Efficiency for HPC&amp;quot;&quot;/&gt;&lt;property id=&quot;20307&quot; value=&quot;795&quot;/&gt;&lt;/object&gt;&lt;object type=&quot;3&quot; unique_id=&quot;16581&quot;&gt;&lt;property id=&quot;20148&quot; value=&quot;5&quot;/&gt;&lt;property id=&quot;20300&quot; value=&quot;Slide 8 - &amp;quot;Speed v. Throughput&amp;quot;&quot;/&gt;&lt;property id=&quot;20307&quot; value=&quot;796&quot;/&gt;&lt;/object&gt;&lt;object type=&quot;3&quot; unique_id=&quot;16582&quot;&gt;&lt;property id=&quot;20148&quot; value=&quot;5&quot;/&gt;&lt;property id=&quot;20300&quot; value=&quot;Slide 9 - &amp;quot;Accelerator Nodes&amp;quot;&quot;/&gt;&lt;property id=&quot;20307&quot; value=&quot;797&quot;/&gt;&lt;/object&gt;&lt;object type=&quot;3&quot; unique_id=&quot;16583&quot;&gt;&lt;property id=&quot;20148&quot; value=&quot;5&quot;/&gt;&lt;property id=&quot;20300&quot; value=&quot;Slide 10 - &amp;quot;CUDA Unified Memory&amp;quot;&quot;/&gt;&lt;property id=&quot;20307&quot; value=&quot;798&quot;/&gt;&lt;/object&gt;&lt;object type=&quot;3&quot; unique_id=&quot;16585&quot;&gt;&lt;property id=&quot;20148&quot; value=&quot;5&quot;/&gt;&lt;property id=&quot;20300&quot; value=&quot;Slide 11&quot;/&gt;&lt;property id=&quot;20307&quot; value=&quot;758&quot;/&gt;&lt;/object&gt;&lt;object type=&quot;3&quot; unique_id=&quot;16586&quot;&gt;&lt;property id=&quot;20148&quot; value=&quot;5&quot;/&gt;&lt;property id=&quot;20300&quot; value=&quot;Slide 12&quot;/&gt;&lt;property id=&quot;20307&quot; value=&quot;772&quot;/&gt;&lt;/object&gt;&lt;object type=&quot;3&quot; unique_id=&quot;16587&quot;&gt;&lt;property id=&quot;20148&quot; value=&quot;5&quot;/&gt;&lt;property id=&quot;20300&quot; value=&quot;Slide 14 - &amp;quot;Identifying Available Parallelism&amp;quot;&quot;/&gt;&lt;property id=&quot;20307&quot; value=&quot;759&quot;/&gt;&lt;/object&gt;&lt;object type=&quot;3&quot; unique_id=&quot;16588&quot;&gt;&lt;property id=&quot;20148&quot; value=&quot;5&quot;/&gt;&lt;property id=&quot;20300&quot; value=&quot;Slide 15 - &amp;quot;NVIDIA NVPROF Profiler&amp;quot;&quot;/&gt;&lt;property id=&quot;20307&quot; value=&quot;760&quot;/&gt;&lt;/object&gt;&lt;object type=&quot;3&quot; unique_id=&quot;16589&quot;&gt;&lt;property id=&quot;20148&quot; value=&quot;5&quot;/&gt;&lt;property id=&quot;20300&quot; value=&quot;Slide 17 - &amp;quot;GPROF Profiler&amp;quot;&quot;/&gt;&lt;property id=&quot;20307&quot; value=&quot;761&quot;/&gt;&lt;/object&gt;&lt;object type=&quot;3&quot; unique_id=&quot;16590&quot;&gt;&lt;property id=&quot;20148&quot; value=&quot;5&quot;/&gt;&lt;property id=&quot;20300&quot; value=&quot;Slide 18 - &amp;quot;GPROF Output for Case Study&amp;quot;&quot;/&gt;&lt;property id=&quot;20307&quot; value=&quot;762&quot;/&gt;&lt;/object&gt;&lt;object type=&quot;3&quot; unique_id=&quot;16591&quot;&gt;&lt;property id=&quot;20148&quot; value=&quot;5&quot;/&gt;&lt;property id=&quot;20300&quot; value=&quot;Slide 19 - &amp;quot;PGI Compiler Feedback&amp;quot;&quot;/&gt;&lt;property id=&quot;20307&quot; value=&quot;763&quot;/&gt;&lt;/object&gt;&lt;object type=&quot;3&quot; unique_id=&quot;16592&quot;&gt;&lt;property id=&quot;20148&quot; value=&quot;5&quot;/&gt;&lt;property id=&quot;20300&quot; value=&quot;Slide 20 - &amp;quot;Compiler Feedback for Case Study&amp;quot;&quot;/&gt;&lt;property id=&quot;20307&quot; value=&quot;764&quot;/&gt;&lt;/object&gt;&lt;object type=&quot;3&quot; unique_id=&quot;16593&quot;&gt;&lt;property id=&quot;20148&quot; value=&quot;5&quot;/&gt;&lt;property id=&quot;20300&quot; value=&quot;Slide 21 - &amp;quot;Computational Intensity&amp;quot;&quot;/&gt;&lt;property id=&quot;20307&quot; value=&quot;765&quot;/&gt;&lt;/object&gt;&lt;object type=&quot;3&quot; unique_id=&quot;16594&quot;&gt;&lt;property id=&quot;20148&quot; value=&quot;5&quot;/&gt;&lt;property id=&quot;20300&quot; value=&quot;Slide 22 - &amp;quot;Analyzing the Code: Matvec&amp;quot;&quot;/&gt;&lt;property id=&quot;20307&quot; value=&quot;766&quot;/&gt;&lt;/object&gt;&lt;object type=&quot;3&quot; unique_id=&quot;16595&quot;&gt;&lt;property id=&quot;20148&quot; value=&quot;5&quot;/&gt;&lt;property id=&quot;20300&quot; value=&quot;Slide 23 - &amp;quot;Analyzing the Code: Waxpy and Dot&amp;quot;&quot;/&gt;&lt;property id=&quot;20307&quot; value=&quot;767&quot;/&gt;&lt;/object&gt;&lt;object type=&quot;3&quot; unique_id=&quot;16596&quot;&gt;&lt;property id=&quot;20148&quot; value=&quot;5&quot;/&gt;&lt;property id=&quot;20300&quot; value=&quot;Slide 24 - &amp;quot;Expressing Parallelism&amp;quot;&quot;/&gt;&lt;property id=&quot;20307&quot; value=&quot;768&quot;/&gt;&lt;/object&gt;&lt;object type=&quot;3&quot; unique_id=&quot;16597&quot;&gt;&lt;property id=&quot;20148&quot; value=&quot;5&quot;/&gt;&lt;property id=&quot;20300&quot; value=&quot;Slide 25 - &amp;quot;OpenACC kernels Directive&amp;quot;&quot;/&gt;&lt;property id=&quot;20307&quot; value=&quot;771&quot;/&gt;&lt;/object&gt;&lt;object type=&quot;3&quot; unique_id=&quot;16598&quot;&gt;&lt;property id=&quot;20148&quot; value=&quot;5&quot;/&gt;&lt;property id=&quot;20300&quot; value=&quot;Slide 27 - &amp;quot;Loops vs. Kernels&amp;quot;&quot;/&gt;&lt;property id=&quot;20307&quot; value=&quot;770&quot;/&gt;&lt;/object&gt;&lt;object type=&quot;3&quot; unique_id=&quot;16599&quot;&gt;&lt;property id=&quot;20148&quot; value=&quot;5&quot;/&gt;&lt;property id=&quot;20300&quot; value=&quot;Slide 31 - &amp;quot;The Kernels Directive&amp;quot;&quot;/&gt;&lt;property id=&quot;20307&quot; value=&quot;769&quot;/&gt;&lt;/object&gt;&lt;object type=&quot;3&quot; unique_id=&quot;16600&quot;&gt;&lt;property id=&quot;20148&quot; value=&quot;5&quot;/&gt;&lt;property id=&quot;20300&quot; value=&quot;Slide 32 - &amp;quot;Parallelizing the Code: Matvec&amp;quot;&quot;/&gt;&lt;property id=&quot;20307&quot; value=&quot;775&quot;/&gt;&lt;/object&gt;&lt;object type=&quot;3&quot; unique_id=&quot;16601&quot;&gt;&lt;property id=&quot;20148&quot; value=&quot;5&quot;/&gt;&lt;property id=&quot;20300&quot; value=&quot;Slide 33 - &amp;quot;Building with OpenACC&amp;quot;&quot;/&gt;&lt;property id=&quot;20307&quot; value=&quot;776&quot;/&gt;&lt;/object&gt;&lt;object type=&quot;3&quot; unique_id=&quot;16602&quot;&gt;&lt;property id=&quot;20148&quot; value=&quot;5&quot;/&gt;&lt;property id=&quot;20300&quot; value=&quot;Slide 34 - &amp;quot;Building with OpenACC - Feedback&amp;quot;&quot;/&gt;&lt;property id=&quot;20307&quot; value=&quot;777&quot;/&gt;&lt;/object&gt;&lt;object type=&quot;3&quot; unique_id=&quot;16603&quot;&gt;&lt;property id=&quot;20148&quot; value=&quot;5&quot;/&gt;&lt;property id=&quot;20300&quot; value=&quot;Slide 35 - &amp;quot;False Loop Dependencies&amp;quot;&quot;/&gt;&lt;property id=&quot;20307&quot; value=&quot;778&quot;/&gt;&lt;/object&gt;&lt;object type=&quot;3&quot; unique_id=&quot;16604&quot;&gt;&lt;property id=&quot;20148&quot; value=&quot;5&quot;/&gt;&lt;property id=&quot;20300&quot; value=&quot;Slide 36 - &amp;quot;C99: restrict Keyword&amp;quot;&quot;/&gt;&lt;property id=&quot;20307&quot; value=&quot;780&quot;/&gt;&lt;/object&gt;&lt;object type=&quot;3&quot; unique_id=&quot;16605&quot;&gt;&lt;property id=&quot;20148&quot; value=&quot;5&quot;/&gt;&lt;property id=&quot;20300&quot; value=&quot;Slide 37 - &amp;quot;Loop independent clause&amp;quot;&quot;/&gt;&lt;property id=&quot;20307&quot; value=&quot;781&quot;/&gt;&lt;/object&gt;&lt;object type=&quot;3&quot; unique_id=&quot;16606&quot;&gt;&lt;property id=&quot;20148&quot; value=&quot;5&quot;/&gt;&lt;property id=&quot;20300&quot; value=&quot;Slide 38 - &amp;quot;Fixing False Aliasing&amp;quot;&quot;/&gt;&lt;property id=&quot;20307&quot; value=&quot;779&quot;/&gt;&lt;/object&gt;&lt;object type=&quot;3&quot; unique_id=&quot;16607&quot;&gt;&lt;property id=&quot;20148&quot; value=&quot;5&quot;/&gt;&lt;property id=&quot;20300&quot; value=&quot;Slide 39 - &amp;quot;Rebuilding with OpenACC - Feedback&amp;quot;&quot;/&gt;&lt;property id=&quot;20307&quot; value=&quot;782&quot;/&gt;&lt;/object&gt;&lt;object type=&quot;3&quot; unique_id=&quot;16609&quot;&gt;&lt;property id=&quot;20148&quot; value=&quot;5&quot;/&gt;&lt;property id=&quot;20300&quot; value=&quot;Slide 43 - &amp;quot;OpenACC parallel loop Directive&amp;quot;&quot;/&gt;&lt;property id=&quot;20307&quot; value=&quot;786&quot;/&gt;&lt;/object&gt;&lt;object type=&quot;3&quot; unique_id=&quot;16610&quot;&gt;&lt;property id=&quot;20148&quot; value=&quot;5&quot;/&gt;&lt;property id=&quot;20300&quot; value=&quot;Slide 44 - &amp;quot;OpenACC loop directive: private &amp;amp; reduction&amp;quot;&quot;/&gt;&lt;property id=&quot;20307&quot; value=&quot;789&quot;/&gt;&lt;/object&gt;&lt;object type=&quot;3&quot; unique_id=&quot;16611&quot;&gt;&lt;property id=&quot;20148&quot; value=&quot;5&quot;/&gt;&lt;property id=&quot;20300&quot; value=&quot;Slide 45 - &amp;quot;Using Parallel Loop&amp;quot;&quot;/&gt;&lt;property id=&quot;20307&quot; value=&quot;787&quot;/&gt;&lt;/object&gt;&lt;object type=&quot;3&quot; unique_id=&quot;16612&quot;&gt;&lt;property id=&quot;20148&quot; value=&quot;5&quot;/&gt;&lt;property id=&quot;20300&quot; value=&quot;Slide 46 - &amp;quot;Rebuilding with Parallel Loop - Feedback&amp;quot;&quot;/&gt;&lt;property id=&quot;20307&quot; value=&quot;788&quot;/&gt;&lt;/object&gt;&lt;object type=&quot;3&quot; unique_id=&quot;16613&quot;&gt;&lt;property id=&quot;20148&quot; value=&quot;5&quot;/&gt;&lt;property id=&quot;20300&quot; value=&quot;Slide 47 - &amp;quot;OpenACC parallel loop vs. kernels&amp;quot;&quot;/&gt;&lt;property id=&quot;20307&quot; value=&quot;790&quot;/&gt;&lt;/object&gt;&lt;object type=&quot;3&quot; unique_id=&quot;16614&quot;&gt;&lt;property id=&quot;20148&quot; value=&quot;5&quot;/&gt;&lt;property id=&quot;20300&quot; value=&quot;Slide 48 - &amp;quot;Review&amp;quot;&quot;/&gt;&lt;property id=&quot;20307&quot; value=&quot;792&quot;/&gt;&lt;/object&gt;&lt;object type=&quot;3&quot; unique_id=&quot;16615&quot;&gt;&lt;property id=&quot;20148&quot; value=&quot;5&quot;/&gt;&lt;property id=&quot;20300&quot; value=&quot;Slide 49 - &amp;quot;Next Steps &amp;amp; Homework&amp;quot;&quot;/&gt;&lt;property id=&quot;20307&quot; value=&quot;773&quot;/&gt;&lt;/object&gt;&lt;object type=&quot;3&quot; unique_id=&quot;16616&quot;&gt;&lt;property id=&quot;20148&quot; value=&quot;5&quot;/&gt;&lt;property id=&quot;20300&quot; value=&quot;Slide 50&quot;/&gt;&lt;property id=&quot;20307&quot; value=&quot;774&quot;/&gt;&lt;/object&gt;&lt;object type=&quot;3&quot; unique_id=&quot;16617&quot;&gt;&lt;property id=&quot;20148&quot; value=&quot;5&quot;/&gt;&lt;property id=&quot;20300&quot; value=&quot;Slide 51 - &amp;quot;Homework&amp;quot;&quot;/&gt;&lt;property id=&quot;20307&quot; value=&quot;784&quot;/&gt;&lt;/object&gt;&lt;object type=&quot;3&quot; unique_id=&quot;16618&quot;&gt;&lt;property id=&quot;20148&quot; value=&quot;5&quot;/&gt;&lt;property id=&quot;20300&quot; value=&quot;Slide 52 - &amp;quot;Office Hours Next Week&amp;quot;&quot;/&gt;&lt;property id=&quot;20307&quot; value=&quot;785&quot;/&gt;&lt;/object&gt;&lt;object type=&quot;3&quot; unique_id=&quot;18973&quot;&gt;&lt;property id=&quot;20148&quot; value=&quot;5&quot;/&gt;&lt;property id=&quot;20300&quot; value=&quot;Slide 26 - &amp;quot;OpenACC kernels Directive (Fortran)&amp;quot;&quot;/&gt;&lt;property id=&quot;20307&quot; value=&quot;799&quot;/&gt;&lt;/object&gt;&lt;object type=&quot;3&quot; unique_id=&quot;19658&quot;&gt;&lt;property id=&quot;20148&quot; value=&quot;5&quot;/&gt;&lt;property id=&quot;20300&quot; value=&quot;Slide 13 - &amp;quot;Case Study&amp;quot;&quot;/&gt;&lt;property id=&quot;20307&quot; value=&quot;800&quot;/&gt;&lt;/object&gt;&lt;object type=&quot;3&quot; unique_id=&quot;22965&quot;&gt;&lt;property id=&quot;20148&quot; value=&quot;5&quot;/&gt;&lt;property id=&quot;20300&quot; value=&quot;Slide 53&quot;/&gt;&lt;property id=&quot;20307&quot; value=&quot;801&quot;/&gt;&lt;/object&gt;&lt;object type=&quot;3&quot; unique_id=&quot;23650&quot;&gt;&lt;property id=&quot;20148&quot; value=&quot;5&quot;/&gt;&lt;property id=&quot;20300&quot; value=&quot;Slide 40 - &amp;quot;Performance Now&amp;quot;&quot;/&gt;&lt;property id=&quot;20307&quot; value=&quot;804&quot;/&gt;&lt;/object&gt;&lt;object type=&quot;3&quot; unique_id=&quot;23651&quot;&gt;&lt;property id=&quot;20148&quot; value=&quot;5&quot;/&gt;&lt;property id=&quot;20300&quot; value=&quot;Slide 41 - &amp;quot;Re-profiling the code&amp;quot;&quot;/&gt;&lt;property id=&quot;20307&quot; value=&quot;802&quot;/&gt;&lt;/object&gt;&lt;object type=&quot;3&quot; unique_id=&quot;24144&quot;&gt;&lt;property id=&quot;20148&quot; value=&quot;5&quot;/&gt;&lt;property id=&quot;20300&quot; value=&quot;Slide 16 - &amp;quot;NVPROF CPU Profiling&amp;quot;&quot;/&gt;&lt;property id=&quot;20307&quot; value=&quot;806&quot;/&gt;&lt;/object&gt;&lt;object type=&quot;3&quot; unique_id=&quot;24477&quot;&gt;&lt;property id=&quot;20148&quot; value=&quot;5&quot;/&gt;&lt;property id=&quot;20300&quot; value=&quot;Slide 42 - &amp;quot;Performance After Lab 2&amp;quot;&quot;/&gt;&lt;property id=&quot;20307&quot; value=&quot;807&quot;/&gt;&lt;/object&gt;&lt;object type=&quot;3&quot; unique_id=&quot;24971&quot;&gt;&lt;property id=&quot;20148&quot; value=&quot;5&quot;/&gt;&lt;property id=&quot;20300&quot; value=&quot;Slide 30 - &amp;quot;Loops vs. Kernels&amp;quot;&quot;/&gt;&lt;property id=&quot;20307&quot; value=&quot;808&quot;/&gt;&lt;/object&gt;&lt;object type=&quot;3&quot; unique_id=&quot;25921&quot;&gt;&lt;property id=&quot;20148&quot; value=&quot;5&quot;/&gt;&lt;property id=&quot;20300&quot; value=&quot;Slide 28 - &amp;quot;Loops vs. Kernels&amp;quot;&quot;/&gt;&lt;property id=&quot;20307&quot; value=&quot;809&quot;/&gt;&lt;/object&gt;&lt;object type=&quot;3&quot; unique_id=&quot;25922&quot;&gt;&lt;property id=&quot;20148&quot; value=&quot;5&quot;/&gt;&lt;property id=&quot;20300&quot; value=&quot;Slide 29 - &amp;quot;Loops vs. Kernels&amp;quot;&quot;/&gt;&lt;property id=&quot;20307&quot; value=&quot;810&quot;/&gt;&lt;/object&gt;&lt;object type=&quot;3&quot; unique_id=&quot;26234&quot;&gt;&lt;property id=&quot;20148&quot; value=&quot;5&quot;/&gt;&lt;property id=&quot;20300&quot; value=&quot;Slide 2&quot;/&gt;&lt;property id=&quot;20307&quot; value=&quot;811&quot;/&gt;&lt;/object&gt;&lt;/object&gt;&lt;object type=&quot;8&quot; unique_id=&quot;15813&quot;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26.PNG&quot;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373EF75-6238-478B-9F53-8083893763D1}&quot;/&gt;&lt;isInvalidForFieldText val=&quot;0&quot;/&gt;&lt;Image&gt;&lt;filename val=&quot;C:\Users\jlarkin\AppData\Local\Temp\~CaE456\data\asimages\{3373EF75-6238-478B-9F53-8083893763D1}_26.png&quot;/&gt;&lt;left val=&quot;143&quot;/&gt;&lt;top val=&quot;23&quot;/&gt;&lt;width val=&quot;576&quot;/&gt;&lt;height val=&quot;440&quot;/&gt;&lt;hasText val=&quot;1&quot;/&gt;&lt;/Image&gt;&lt;/ThreeDShape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26.PNG&quot;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373EF75-6238-478B-9F53-8083893763D1}&quot;/&gt;&lt;isInvalidForFieldText val=&quot;0&quot;/&gt;&lt;Image&gt;&lt;filename val=&quot;C:\Users\jlarkin\AppData\Local\Temp\~CaE456\data\asimages\{3373EF75-6238-478B-9F53-8083893763D1}_26.png&quot;/&gt;&lt;left val=&quot;143&quot;/&gt;&lt;top val=&quot;23&quot;/&gt;&lt;width val=&quot;576&quot;/&gt;&lt;height val=&quot;440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26.PNG&quot;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373EF75-6238-478B-9F53-8083893763D1}&quot;/&gt;&lt;isInvalidForFieldText val=&quot;0&quot;/&gt;&lt;Image&gt;&lt;filename val=&quot;C:\Users\jlarkin\AppData\Local\Temp\~CaE456\data\asimages\{3373EF75-6238-478B-9F53-8083893763D1}_26.png&quot;/&gt;&lt;left val=&quot;143&quot;/&gt;&lt;top val=&quot;23&quot;/&gt;&lt;width val=&quot;576&quot;/&gt;&lt;height val=&quot;440&quot;/&gt;&lt;hasText val=&quot;1&quot;/&gt;&lt;/Image&gt;&lt;/ThreeDShape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Title &amp; Bullet">
  <a:themeElements>
    <a:clrScheme name="Custom 1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2014 NVIDIA Color Palette">
    <a:dk1>
      <a:srgbClr val="B3B3B3"/>
    </a:dk1>
    <a:lt1>
      <a:srgbClr val="FFFFFF"/>
    </a:lt1>
    <a:dk2>
      <a:srgbClr val="000000"/>
    </a:dk2>
    <a:lt2>
      <a:srgbClr val="76B900"/>
    </a:lt2>
    <a:accent1>
      <a:srgbClr val="11669F"/>
    </a:accent1>
    <a:accent2>
      <a:srgbClr val="A0116A"/>
    </a:accent2>
    <a:accent3>
      <a:srgbClr val="D65D1E"/>
    </a:accent3>
    <a:accent4>
      <a:srgbClr val="505050"/>
    </a:accent4>
    <a:accent5>
      <a:srgbClr val="9E1212"/>
    </a:accent5>
    <a:accent6>
      <a:srgbClr val="0D3481"/>
    </a:accent6>
    <a:hlink>
      <a:srgbClr val="76B900"/>
    </a:hlink>
    <a:folHlink>
      <a:srgbClr val="004827"/>
    </a:folHlink>
  </a:clrScheme>
  <a:fontScheme name="Opulent">
    <a:majorFont>
      <a:latin typeface="Trebuchet MS"/>
      <a:ea typeface=""/>
      <a:cs typeface=""/>
      <a:font script="Jpan" typeface="HG丸ｺﾞｼｯｸM-PRO"/>
      <a:font script="Hang" typeface="HY그래픽M"/>
      <a:font script="Hans" typeface="黑体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Trebuchet MS"/>
      <a:ea typeface=""/>
      <a:cs typeface=""/>
      <a:font script="Jpan" typeface="HG丸ｺﾞｼｯｸM-PRO"/>
      <a:font script="Hang" typeface="HY그래픽M"/>
      <a:font script="Hans" typeface="华文新魏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2014 NVIDIA Color Palette">
    <a:dk1>
      <a:srgbClr val="B3B3B3"/>
    </a:dk1>
    <a:lt1>
      <a:srgbClr val="FFFFFF"/>
    </a:lt1>
    <a:dk2>
      <a:srgbClr val="000000"/>
    </a:dk2>
    <a:lt2>
      <a:srgbClr val="76B900"/>
    </a:lt2>
    <a:accent1>
      <a:srgbClr val="11669F"/>
    </a:accent1>
    <a:accent2>
      <a:srgbClr val="A0116A"/>
    </a:accent2>
    <a:accent3>
      <a:srgbClr val="D65D1E"/>
    </a:accent3>
    <a:accent4>
      <a:srgbClr val="505050"/>
    </a:accent4>
    <a:accent5>
      <a:srgbClr val="9E1212"/>
    </a:accent5>
    <a:accent6>
      <a:srgbClr val="0D3481"/>
    </a:accent6>
    <a:hlink>
      <a:srgbClr val="76B900"/>
    </a:hlink>
    <a:folHlink>
      <a:srgbClr val="004827"/>
    </a:folHlink>
  </a:clrScheme>
  <a:fontScheme name="Opulent">
    <a:majorFont>
      <a:latin typeface="Trebuchet MS"/>
      <a:ea typeface=""/>
      <a:cs typeface=""/>
      <a:font script="Jpan" typeface="HG丸ｺﾞｼｯｸM-PRO"/>
      <a:font script="Hang" typeface="HY그래픽M"/>
      <a:font script="Hans" typeface="黑体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Trebuchet MS"/>
      <a:ea typeface=""/>
      <a:cs typeface=""/>
      <a:font script="Jpan" typeface="HG丸ｺﾞｼｯｸM-PRO"/>
      <a:font script="Hang" typeface="HY그래픽M"/>
      <a:font script="Hans" typeface="华文新魏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E8B2F2D50A34B8956FD0A46C10A97" ma:contentTypeVersion="0" ma:contentTypeDescription="Create a new document." ma:contentTypeScope="" ma:versionID="2d22a1089f8aa3be74aa23dc2e82a28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A82F4F-F3EA-4E98-BEE2-3C70B6315C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F88E22E-2A4B-4FB1-9848-BF16E7DBE74B}">
  <ds:schemaRefs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</ds:schemaRefs>
</ds:datastoreItem>
</file>

<file path=customXml/itemProps3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92931</TotalTime>
  <Words>3086</Words>
  <Application>Microsoft Office PowerPoint</Application>
  <PresentationFormat>Custom</PresentationFormat>
  <Paragraphs>571</Paragraphs>
  <Slides>53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ＭＳ Ｐゴシック</vt:lpstr>
      <vt:lpstr>ＭＳ Ｐゴシック</vt:lpstr>
      <vt:lpstr>Arial</vt:lpstr>
      <vt:lpstr>Calibri</vt:lpstr>
      <vt:lpstr>Century Gothic</vt:lpstr>
      <vt:lpstr>Consolas</vt:lpstr>
      <vt:lpstr>Courier New</vt:lpstr>
      <vt:lpstr>Lucida Console</vt:lpstr>
      <vt:lpstr>Trebuchet MS</vt:lpstr>
      <vt:lpstr>Wingdings</vt:lpstr>
      <vt:lpstr>Title &amp; Bullet</vt:lpstr>
      <vt:lpstr>Profiling and Parallelizing with the OpenACC Toolkit</vt:lpstr>
      <vt:lpstr>PowerPoint Presentation</vt:lpstr>
      <vt:lpstr>PowerPoint Presentation</vt:lpstr>
      <vt:lpstr>Introduction to Accelerated Computing</vt:lpstr>
      <vt:lpstr>Accelerated Computing 10x Performance &amp; 5x Energy Efficiency for HPC</vt:lpstr>
      <vt:lpstr>Accelerated Computing 10x Performance &amp; 5x Energy Efficiency for HPC</vt:lpstr>
      <vt:lpstr>Accelerated Computing 10x Performance &amp; 5x Energy Efficiency for HPC</vt:lpstr>
      <vt:lpstr>Speed v. Throughput</vt:lpstr>
      <vt:lpstr>Accelerator Nodes</vt:lpstr>
      <vt:lpstr>CUDA Unified Memory</vt:lpstr>
      <vt:lpstr>PowerPoint Presentation</vt:lpstr>
      <vt:lpstr>PowerPoint Presentation</vt:lpstr>
      <vt:lpstr>Case Study</vt:lpstr>
      <vt:lpstr>Identifying Available Parallelism</vt:lpstr>
      <vt:lpstr>NVIDIA NVPROF Profiler</vt:lpstr>
      <vt:lpstr>NVPROF CPU Profiling</vt:lpstr>
      <vt:lpstr>GPROF Profiler</vt:lpstr>
      <vt:lpstr>GPROF Output for Case Study</vt:lpstr>
      <vt:lpstr>PGI Compiler Feedback</vt:lpstr>
      <vt:lpstr>Compiler Feedback for Case Study</vt:lpstr>
      <vt:lpstr>Computational Intensity</vt:lpstr>
      <vt:lpstr>Analyzing the Code: Matvec</vt:lpstr>
      <vt:lpstr>Analyzing the Code: Waxpy and Dot</vt:lpstr>
      <vt:lpstr>Expressing Parallelism</vt:lpstr>
      <vt:lpstr>OpenACC kernels Directive</vt:lpstr>
      <vt:lpstr>OpenACC kernels Directive (Fortran)</vt:lpstr>
      <vt:lpstr>Loops vs. Kernels</vt:lpstr>
      <vt:lpstr>Loops vs. Kernels</vt:lpstr>
      <vt:lpstr>Loops vs. Kernels</vt:lpstr>
      <vt:lpstr>Loops vs. Kernels</vt:lpstr>
      <vt:lpstr>The Kernels Directive</vt:lpstr>
      <vt:lpstr>Parallelizing the Code: Matvec</vt:lpstr>
      <vt:lpstr>Building with OpenACC</vt:lpstr>
      <vt:lpstr>Building with OpenACC - Feedback</vt:lpstr>
      <vt:lpstr>False Loop Dependencies</vt:lpstr>
      <vt:lpstr>C99: restrict Keyword</vt:lpstr>
      <vt:lpstr>Loop independent clause</vt:lpstr>
      <vt:lpstr>Fixing False Aliasing</vt:lpstr>
      <vt:lpstr>Rebuilding with OpenACC - Feedback</vt:lpstr>
      <vt:lpstr>Performance Now</vt:lpstr>
      <vt:lpstr>Re-profiling the code</vt:lpstr>
      <vt:lpstr>Performance After Lab 2</vt:lpstr>
      <vt:lpstr>OpenACC parallel loop Directive</vt:lpstr>
      <vt:lpstr>OpenACC loop directive: private &amp; reduction</vt:lpstr>
      <vt:lpstr>Using Parallel Loop</vt:lpstr>
      <vt:lpstr>Rebuilding with Parallel Loop - Feedback</vt:lpstr>
      <vt:lpstr>OpenACC parallel loop vs. kernels</vt:lpstr>
      <vt:lpstr>Review</vt:lpstr>
      <vt:lpstr>Next Steps &amp; Homework</vt:lpstr>
      <vt:lpstr>PowerPoint Presentation</vt:lpstr>
      <vt:lpstr>Homework</vt:lpstr>
      <vt:lpstr>Office Hours Next Week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Jeff Larkin</cp:lastModifiedBy>
  <cp:revision>3453</cp:revision>
  <dcterms:created xsi:type="dcterms:W3CDTF">2008-01-24T03:11:41Z</dcterms:created>
  <dcterms:modified xsi:type="dcterms:W3CDTF">2015-10-15T19:03:59Z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0x010100F59E8B2F2D50A34B8956FD0A46C10A97</vt:lpwstr>
  </property>
</Properties>
</file>