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</p:sldMasterIdLst>
  <p:notesMasterIdLst>
    <p:notesMasterId r:id="rId56"/>
  </p:notesMasterIdLst>
  <p:handoutMasterIdLst>
    <p:handoutMasterId r:id="rId57"/>
  </p:handoutMasterIdLst>
  <p:sldIdLst>
    <p:sldId id="754" r:id="rId5"/>
    <p:sldId id="798" r:id="rId6"/>
    <p:sldId id="756" r:id="rId7"/>
    <p:sldId id="811" r:id="rId8"/>
    <p:sldId id="837" r:id="rId9"/>
    <p:sldId id="797" r:id="rId10"/>
    <p:sldId id="786" r:id="rId11"/>
    <p:sldId id="787" r:id="rId12"/>
    <p:sldId id="788" r:id="rId13"/>
    <p:sldId id="789" r:id="rId14"/>
    <p:sldId id="794" r:id="rId15"/>
    <p:sldId id="803" r:id="rId16"/>
    <p:sldId id="793" r:id="rId17"/>
    <p:sldId id="792" r:id="rId18"/>
    <p:sldId id="810" r:id="rId19"/>
    <p:sldId id="800" r:id="rId20"/>
    <p:sldId id="801" r:id="rId21"/>
    <p:sldId id="795" r:id="rId22"/>
    <p:sldId id="802" r:id="rId23"/>
    <p:sldId id="807" r:id="rId24"/>
    <p:sldId id="804" r:id="rId25"/>
    <p:sldId id="805" r:id="rId26"/>
    <p:sldId id="806" r:id="rId27"/>
    <p:sldId id="808" r:id="rId28"/>
    <p:sldId id="813" r:id="rId29"/>
    <p:sldId id="815" r:id="rId30"/>
    <p:sldId id="814" r:id="rId31"/>
    <p:sldId id="816" r:id="rId32"/>
    <p:sldId id="817" r:id="rId33"/>
    <p:sldId id="819" r:id="rId34"/>
    <p:sldId id="820" r:id="rId35"/>
    <p:sldId id="821" r:id="rId36"/>
    <p:sldId id="822" r:id="rId37"/>
    <p:sldId id="823" r:id="rId38"/>
    <p:sldId id="824" r:id="rId39"/>
    <p:sldId id="825" r:id="rId40"/>
    <p:sldId id="826" r:id="rId41"/>
    <p:sldId id="827" r:id="rId42"/>
    <p:sldId id="828" r:id="rId43"/>
    <p:sldId id="829" r:id="rId44"/>
    <p:sldId id="830" r:id="rId45"/>
    <p:sldId id="831" r:id="rId46"/>
    <p:sldId id="832" r:id="rId47"/>
    <p:sldId id="834" r:id="rId48"/>
    <p:sldId id="833" r:id="rId49"/>
    <p:sldId id="835" r:id="rId50"/>
    <p:sldId id="836" r:id="rId51"/>
    <p:sldId id="773" r:id="rId52"/>
    <p:sldId id="784" r:id="rId53"/>
    <p:sldId id="785" r:id="rId54"/>
    <p:sldId id="799" r:id="rId55"/>
  </p:sldIdLst>
  <p:sldSz cx="10972800" cy="6172200"/>
  <p:notesSz cx="7010400" cy="9296400"/>
  <p:custDataLst>
    <p:tags r:id="rId5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" id="{815CD611-517B-47F3-9E53-BEA4BDBE77C9}">
          <p14:sldIdLst>
            <p14:sldId id="754"/>
            <p14:sldId id="798"/>
            <p14:sldId id="756"/>
            <p14:sldId id="811"/>
            <p14:sldId id="837"/>
            <p14:sldId id="797"/>
          </p14:sldIdLst>
        </p14:section>
        <p14:section name="Expressing Data Management" id="{1C8168FA-0887-44FF-A71F-3C1987CA98C6}">
          <p14:sldIdLst>
            <p14:sldId id="786"/>
            <p14:sldId id="787"/>
            <p14:sldId id="788"/>
            <p14:sldId id="789"/>
            <p14:sldId id="794"/>
            <p14:sldId id="803"/>
            <p14:sldId id="793"/>
            <p14:sldId id="792"/>
            <p14:sldId id="810"/>
            <p14:sldId id="800"/>
            <p14:sldId id="801"/>
            <p14:sldId id="795"/>
            <p14:sldId id="802"/>
            <p14:sldId id="807"/>
            <p14:sldId id="804"/>
            <p14:sldId id="805"/>
            <p14:sldId id="806"/>
          </p14:sldIdLst>
        </p14:section>
        <p14:section name="Optimize Loops" id="{12E6EF35-DF90-462C-A556-D7707A9D794A}">
          <p14:sldIdLst>
            <p14:sldId id="808"/>
            <p14:sldId id="813"/>
            <p14:sldId id="815"/>
            <p14:sldId id="814"/>
            <p14:sldId id="816"/>
            <p14:sldId id="817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4"/>
            <p14:sldId id="833"/>
            <p14:sldId id="835"/>
            <p14:sldId id="836"/>
          </p14:sldIdLst>
        </p14:section>
        <p14:section name="Next Steps &amp; Homework" id="{0D6DCED5-925F-475B-B8A9-890B0071B5D8}">
          <p14:sldIdLst>
            <p14:sldId id="773"/>
            <p14:sldId id="784"/>
            <p14:sldId id="785"/>
            <p14:sldId id="7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A00"/>
    <a:srgbClr val="5A5A5A"/>
    <a:srgbClr val="E26D32"/>
    <a:srgbClr val="F2F2F2"/>
    <a:srgbClr val="868686"/>
    <a:srgbClr val="0071C5"/>
    <a:srgbClr val="9A4216"/>
    <a:srgbClr val="4E2D00"/>
    <a:srgbClr val="0D3481"/>
    <a:srgbClr val="007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82390" autoAdjust="0"/>
  </p:normalViewPr>
  <p:slideViewPr>
    <p:cSldViewPr snapToGrid="0">
      <p:cViewPr varScale="1">
        <p:scale>
          <a:sx n="107" d="100"/>
          <a:sy n="107" d="100"/>
        </p:scale>
        <p:origin x="1068" y="90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28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198557449943742E-2"/>
          <c:y val="0.15113261491093027"/>
          <c:w val="0.86127203230606519"/>
          <c:h val="0.750083962107089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rgbClr val="76B9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0000">
                  <a:lumMod val="65000"/>
                  <a:lumOff val="35000"/>
                </a:srgbClr>
              </a:solidFill>
            </c:spPr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  <c:spPr>
              <a:solidFill>
                <a:srgbClr val="000000">
                  <a:lumMod val="65000"/>
                  <a:lumOff val="35000"/>
                </a:srgbClr>
              </a:solidFill>
            </c:spPr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cat>
            <c:strRef>
              <c:f>Sheet1!$B$3:$B$6</c:f>
              <c:strCache>
                <c:ptCount val="4"/>
                <c:pt idx="0">
                  <c:v>Original Haswell</c:v>
                </c:pt>
                <c:pt idx="1">
                  <c:v>Lab 2 K40</c:v>
                </c:pt>
                <c:pt idx="2">
                  <c:v>Original Qwiklab</c:v>
                </c:pt>
                <c:pt idx="3">
                  <c:v>Lab 2 Qwiklab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30.519176000000002</c:v>
                </c:pt>
                <c:pt idx="1">
                  <c:v>8.4604590000000002</c:v>
                </c:pt>
                <c:pt idx="2">
                  <c:v>36.647187000000002</c:v>
                </c:pt>
                <c:pt idx="3">
                  <c:v>32.084088999999999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467958592"/>
        <c:axId val="467958984"/>
      </c:barChart>
      <c:catAx>
        <c:axId val="4679585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9050">
            <a:solidFill>
              <a:srgbClr val="868686"/>
            </a:solidFill>
          </a:ln>
        </c:spPr>
        <c:txPr>
          <a:bodyPr/>
          <a:lstStyle/>
          <a:p>
            <a:pPr>
              <a:defRPr sz="1400" b="1">
                <a:solidFill>
                  <a:schemeClr val="bg1"/>
                </a:solidFill>
              </a:defRPr>
            </a:pPr>
            <a:endParaRPr lang="en-US"/>
          </a:p>
        </c:txPr>
        <c:crossAx val="467958984"/>
        <c:crosses val="autoZero"/>
        <c:auto val="1"/>
        <c:lblAlgn val="ctr"/>
        <c:lblOffset val="100"/>
        <c:noMultiLvlLbl val="0"/>
      </c:catAx>
      <c:valAx>
        <c:axId val="467958984"/>
        <c:scaling>
          <c:orientation val="minMax"/>
        </c:scaling>
        <c:delete val="0"/>
        <c:axPos val="l"/>
        <c:majorGridlines>
          <c:spPr>
            <a:ln w="3175">
              <a:solidFill>
                <a:srgbClr val="3F3F3F">
                  <a:alpha val="25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 b="0">
                <a:solidFill>
                  <a:schemeClr val="bg1"/>
                </a:solidFill>
              </a:defRPr>
            </a:pPr>
            <a:endParaRPr lang="en-US"/>
          </a:p>
        </c:txPr>
        <c:crossAx val="467958592"/>
        <c:crosses val="autoZero"/>
        <c:crossBetween val="between"/>
        <c:majorUnit val="5"/>
      </c:valAx>
      <c:spPr>
        <a:solidFill>
          <a:srgbClr val="F2F2F2"/>
        </a:solidFill>
      </c:spPr>
    </c:plotArea>
    <c:legend>
      <c:legendPos val="t"/>
      <c:layout>
        <c:manualLayout>
          <c:xMode val="edge"/>
          <c:yMode val="edge"/>
          <c:x val="0.21471143235024051"/>
          <c:y val="9.1361460467926883E-2"/>
          <c:w val="0.53746228709583865"/>
          <c:h val="4.5664698301642867E-2"/>
        </c:manualLayout>
      </c:layout>
      <c:overlay val="0"/>
      <c:txPr>
        <a:bodyPr/>
        <a:lstStyle/>
        <a:p>
          <a:pPr>
            <a:defRPr sz="12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321493082492124E-2"/>
          <c:y val="0.13991029303215796"/>
          <c:w val="0.86127203230606519"/>
          <c:h val="0.750083962107089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Time(s)</c:v>
                </c:pt>
              </c:strCache>
            </c:strRef>
          </c:tx>
          <c:spPr>
            <a:solidFill>
              <a:srgbClr val="B3B3B3">
                <a:lumMod val="50000"/>
              </a:srgb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505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76B9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505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76B900"/>
              </a:solidFill>
            </c:spPr>
          </c:dPt>
          <c:dPt>
            <c:idx val="4"/>
            <c:invertIfNegative val="0"/>
            <c:bubble3D val="0"/>
            <c:spPr>
              <a:solidFill>
                <a:srgbClr val="76B900"/>
              </a:solidFill>
            </c:spPr>
          </c:dPt>
          <c:cat>
            <c:strRef>
              <c:f>Sheet1!$B$3:$B$6</c:f>
              <c:strCache>
                <c:ptCount val="4"/>
                <c:pt idx="0">
                  <c:v>K40 Managed</c:v>
                </c:pt>
                <c:pt idx="1">
                  <c:v>K40 Explicit</c:v>
                </c:pt>
                <c:pt idx="2">
                  <c:v>QwikLab Managed</c:v>
                </c:pt>
                <c:pt idx="3">
                  <c:v>QwikLab Explicit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8.4581719999999994</c:v>
                </c:pt>
                <c:pt idx="1">
                  <c:v>8.4597540000000002</c:v>
                </c:pt>
                <c:pt idx="2">
                  <c:v>32.084347000000001</c:v>
                </c:pt>
                <c:pt idx="3">
                  <c:v>33.251877999999998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468568064"/>
        <c:axId val="468568848"/>
      </c:barChart>
      <c:catAx>
        <c:axId val="468568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9050">
            <a:solidFill>
              <a:srgbClr val="868686"/>
            </a:solidFill>
          </a:ln>
        </c:spPr>
        <c:txPr>
          <a:bodyPr/>
          <a:lstStyle/>
          <a:p>
            <a:pPr>
              <a:defRPr sz="1400" b="1">
                <a:solidFill>
                  <a:schemeClr val="bg1"/>
                </a:solidFill>
              </a:defRPr>
            </a:pPr>
            <a:endParaRPr lang="en-US"/>
          </a:p>
        </c:txPr>
        <c:crossAx val="468568848"/>
        <c:crosses val="autoZero"/>
        <c:auto val="1"/>
        <c:lblAlgn val="ctr"/>
        <c:lblOffset val="100"/>
        <c:noMultiLvlLbl val="0"/>
      </c:catAx>
      <c:valAx>
        <c:axId val="468568848"/>
        <c:scaling>
          <c:orientation val="minMax"/>
          <c:max val="35"/>
        </c:scaling>
        <c:delete val="0"/>
        <c:axPos val="l"/>
        <c:majorGridlines>
          <c:spPr>
            <a:ln w="3175">
              <a:solidFill>
                <a:srgbClr val="3F3F3F">
                  <a:alpha val="25000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</a:rPr>
                  <a:t>Time (s)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 b="0">
                <a:solidFill>
                  <a:schemeClr val="bg1"/>
                </a:solidFill>
              </a:defRPr>
            </a:pPr>
            <a:endParaRPr lang="en-US"/>
          </a:p>
        </c:txPr>
        <c:crossAx val="468568064"/>
        <c:crosses val="autoZero"/>
        <c:crossBetween val="between"/>
        <c:majorUnit val="5"/>
      </c:valAx>
      <c:spPr>
        <a:solidFill>
          <a:srgbClr val="F2F2F2"/>
        </a:solidFill>
      </c:spPr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198557449943742E-2"/>
          <c:y val="0.15113261491093027"/>
          <c:w val="0.86127203230606519"/>
          <c:h val="0.750083962107089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rgbClr val="76B9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0000">
                  <a:lumMod val="65000"/>
                  <a:lumOff val="35000"/>
                </a:srgbClr>
              </a:solidFill>
            </c:spPr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  <c:spPr>
              <a:solidFill>
                <a:srgbClr val="000000">
                  <a:lumMod val="65000"/>
                  <a:lumOff val="35000"/>
                </a:srgbClr>
              </a:solidFill>
            </c:spPr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cat>
            <c:strRef>
              <c:f>Sheet1!$B$3:$B$6</c:f>
              <c:strCache>
                <c:ptCount val="4"/>
                <c:pt idx="0">
                  <c:v>K40 Default</c:v>
                </c:pt>
                <c:pt idx="1">
                  <c:v>K40 VL32</c:v>
                </c:pt>
                <c:pt idx="2">
                  <c:v>QwikLab Default</c:v>
                </c:pt>
                <c:pt idx="3">
                  <c:v>QwikLab VL32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8.4597540000000002</c:v>
                </c:pt>
                <c:pt idx="1">
                  <c:v>12.22348</c:v>
                </c:pt>
                <c:pt idx="2">
                  <c:v>33.251877999999998</c:v>
                </c:pt>
                <c:pt idx="3">
                  <c:v>23.818328000000001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468569632"/>
        <c:axId val="468570024"/>
      </c:barChart>
      <c:catAx>
        <c:axId val="4685696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9050">
            <a:solidFill>
              <a:srgbClr val="868686"/>
            </a:solidFill>
          </a:ln>
        </c:spPr>
        <c:txPr>
          <a:bodyPr/>
          <a:lstStyle/>
          <a:p>
            <a:pPr>
              <a:defRPr sz="1400" b="1">
                <a:solidFill>
                  <a:schemeClr val="bg1"/>
                </a:solidFill>
              </a:defRPr>
            </a:pPr>
            <a:endParaRPr lang="en-US"/>
          </a:p>
        </c:txPr>
        <c:crossAx val="468570024"/>
        <c:crosses val="autoZero"/>
        <c:auto val="1"/>
        <c:lblAlgn val="ctr"/>
        <c:lblOffset val="100"/>
        <c:noMultiLvlLbl val="0"/>
      </c:catAx>
      <c:valAx>
        <c:axId val="468570024"/>
        <c:scaling>
          <c:orientation val="minMax"/>
          <c:max val="35"/>
        </c:scaling>
        <c:delete val="0"/>
        <c:axPos val="l"/>
        <c:majorGridlines>
          <c:spPr>
            <a:ln w="3175">
              <a:solidFill>
                <a:srgbClr val="3F3F3F">
                  <a:alpha val="25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 b="0">
                <a:solidFill>
                  <a:schemeClr val="bg1"/>
                </a:solidFill>
              </a:defRPr>
            </a:pPr>
            <a:endParaRPr lang="en-US"/>
          </a:p>
        </c:txPr>
        <c:crossAx val="468569632"/>
        <c:crosses val="autoZero"/>
        <c:crossBetween val="between"/>
        <c:majorUnit val="5"/>
      </c:valAx>
      <c:spPr>
        <a:solidFill>
          <a:srgbClr val="F2F2F2"/>
        </a:solidFill>
      </c:spPr>
    </c:plotArea>
    <c:legend>
      <c:legendPos val="t"/>
      <c:layout>
        <c:manualLayout>
          <c:xMode val="edge"/>
          <c:yMode val="edge"/>
          <c:x val="0.21471143235024051"/>
          <c:y val="9.1361460467926883E-2"/>
          <c:w val="0.53746228709583865"/>
          <c:h val="4.5664698301642867E-2"/>
        </c:manualLayout>
      </c:layout>
      <c:overlay val="0"/>
      <c:txPr>
        <a:bodyPr/>
        <a:lstStyle/>
        <a:p>
          <a:pPr>
            <a:defRPr sz="12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198557449943742E-2"/>
          <c:y val="0.15113261491093027"/>
          <c:w val="0.86127203230606519"/>
          <c:h val="0.750083962107089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rgbClr val="76B9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0000">
                  <a:lumMod val="65000"/>
                  <a:lumOff val="35000"/>
                </a:srgbClr>
              </a:solidFill>
            </c:spPr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  <c:spPr>
              <a:solidFill>
                <a:srgbClr val="000000">
                  <a:lumMod val="65000"/>
                  <a:lumOff val="35000"/>
                </a:srgbClr>
              </a:solidFill>
            </c:spPr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cat>
            <c:strRef>
              <c:f>Sheet1!$B$3:$B$6</c:f>
              <c:strCache>
                <c:ptCount val="4"/>
                <c:pt idx="0">
                  <c:v>K40 Default</c:v>
                </c:pt>
                <c:pt idx="1">
                  <c:v>K40 VL32</c:v>
                </c:pt>
                <c:pt idx="2">
                  <c:v>QwikLab Default</c:v>
                </c:pt>
                <c:pt idx="3">
                  <c:v>QwikLab VL32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8.4597540000000002</c:v>
                </c:pt>
                <c:pt idx="1">
                  <c:v>12.22348</c:v>
                </c:pt>
                <c:pt idx="2">
                  <c:v>33.251877999999998</c:v>
                </c:pt>
                <c:pt idx="3">
                  <c:v>23.818328000000001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468707536"/>
        <c:axId val="470571208"/>
      </c:barChart>
      <c:catAx>
        <c:axId val="468707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9050">
            <a:solidFill>
              <a:srgbClr val="868686"/>
            </a:solidFill>
          </a:ln>
        </c:spPr>
        <c:txPr>
          <a:bodyPr/>
          <a:lstStyle/>
          <a:p>
            <a:pPr>
              <a:defRPr sz="1400" b="1">
                <a:solidFill>
                  <a:schemeClr val="bg1"/>
                </a:solidFill>
              </a:defRPr>
            </a:pPr>
            <a:endParaRPr lang="en-US"/>
          </a:p>
        </c:txPr>
        <c:crossAx val="470571208"/>
        <c:crosses val="autoZero"/>
        <c:auto val="1"/>
        <c:lblAlgn val="ctr"/>
        <c:lblOffset val="100"/>
        <c:noMultiLvlLbl val="0"/>
      </c:catAx>
      <c:valAx>
        <c:axId val="470571208"/>
        <c:scaling>
          <c:orientation val="minMax"/>
          <c:max val="35"/>
        </c:scaling>
        <c:delete val="0"/>
        <c:axPos val="l"/>
        <c:majorGridlines>
          <c:spPr>
            <a:ln w="3175">
              <a:solidFill>
                <a:srgbClr val="3F3F3F">
                  <a:alpha val="25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 b="0">
                <a:solidFill>
                  <a:schemeClr val="bg1"/>
                </a:solidFill>
              </a:defRPr>
            </a:pPr>
            <a:endParaRPr lang="en-US"/>
          </a:p>
        </c:txPr>
        <c:crossAx val="468707536"/>
        <c:crosses val="autoZero"/>
        <c:crossBetween val="between"/>
        <c:majorUnit val="5"/>
      </c:valAx>
      <c:spPr>
        <a:solidFill>
          <a:srgbClr val="F2F2F2"/>
        </a:solidFill>
      </c:spPr>
    </c:plotArea>
    <c:legend>
      <c:legendPos val="t"/>
      <c:layout>
        <c:manualLayout>
          <c:xMode val="edge"/>
          <c:yMode val="edge"/>
          <c:x val="0.21471143235024051"/>
          <c:y val="9.1361460467926883E-2"/>
          <c:w val="0.53746228709583865"/>
          <c:h val="4.5664698301642867E-2"/>
        </c:manualLayout>
      </c:layout>
      <c:overlay val="0"/>
      <c:txPr>
        <a:bodyPr/>
        <a:lstStyle/>
        <a:p>
          <a:pPr>
            <a:defRPr sz="12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198557449943742E-2"/>
          <c:y val="0.15113261491093027"/>
          <c:w val="0.86127203230606519"/>
          <c:h val="0.750083962107089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rgbClr val="76B9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0000">
                  <a:lumMod val="65000"/>
                  <a:lumOff val="35000"/>
                </a:srgbClr>
              </a:solidFill>
            </c:spPr>
          </c:dPt>
          <c:dPt>
            <c:idx val="1"/>
            <c:invertIfNegative val="0"/>
            <c:bubble3D val="0"/>
            <c:spPr>
              <a:solidFill>
                <a:srgbClr val="000000">
                  <a:lumMod val="65000"/>
                  <a:lumOff val="35000"/>
                </a:srgbClr>
              </a:solidFill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  <c:spPr>
              <a:solidFill>
                <a:srgbClr val="000000">
                  <a:lumMod val="65000"/>
                  <a:lumOff val="35000"/>
                </a:srgbClr>
              </a:solidFill>
            </c:spPr>
          </c:dPt>
          <c:dPt>
            <c:idx val="4"/>
            <c:invertIfNegative val="0"/>
            <c:bubble3D val="0"/>
            <c:spPr>
              <a:solidFill>
                <a:srgbClr val="000000">
                  <a:lumMod val="65000"/>
                  <a:lumOff val="35000"/>
                </a:srgbClr>
              </a:solidFill>
            </c:spPr>
          </c:dPt>
          <c:cat>
            <c:strRef>
              <c:f>Sheet1!$B$3:$B$8</c:f>
              <c:strCache>
                <c:ptCount val="6"/>
                <c:pt idx="0">
                  <c:v>K40 Default</c:v>
                </c:pt>
                <c:pt idx="1">
                  <c:v>K40 VL32</c:v>
                </c:pt>
                <c:pt idx="2">
                  <c:v>K40 Final</c:v>
                </c:pt>
                <c:pt idx="3">
                  <c:v>QwikLab Default</c:v>
                </c:pt>
                <c:pt idx="4">
                  <c:v>QwikLab VL32</c:v>
                </c:pt>
                <c:pt idx="5">
                  <c:v>QwikLab Final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8.4597540000000002</c:v>
                </c:pt>
                <c:pt idx="1">
                  <c:v>12.22348</c:v>
                </c:pt>
                <c:pt idx="2">
                  <c:v>4.802727</c:v>
                </c:pt>
                <c:pt idx="3">
                  <c:v>33.251877999999998</c:v>
                </c:pt>
                <c:pt idx="4">
                  <c:v>23.818328000000001</c:v>
                </c:pt>
                <c:pt idx="5">
                  <c:v>8.8347350000000002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470571992"/>
        <c:axId val="470572384"/>
      </c:barChart>
      <c:catAx>
        <c:axId val="4705719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9050">
            <a:solidFill>
              <a:srgbClr val="868686"/>
            </a:solidFill>
          </a:ln>
        </c:spPr>
        <c:txPr>
          <a:bodyPr/>
          <a:lstStyle/>
          <a:p>
            <a:pPr>
              <a:defRPr sz="1400" b="1">
                <a:solidFill>
                  <a:schemeClr val="bg1"/>
                </a:solidFill>
              </a:defRPr>
            </a:pPr>
            <a:endParaRPr lang="en-US"/>
          </a:p>
        </c:txPr>
        <c:crossAx val="470572384"/>
        <c:crosses val="autoZero"/>
        <c:auto val="1"/>
        <c:lblAlgn val="ctr"/>
        <c:lblOffset val="100"/>
        <c:noMultiLvlLbl val="0"/>
      </c:catAx>
      <c:valAx>
        <c:axId val="470572384"/>
        <c:scaling>
          <c:orientation val="minMax"/>
          <c:max val="35"/>
        </c:scaling>
        <c:delete val="0"/>
        <c:axPos val="l"/>
        <c:majorGridlines>
          <c:spPr>
            <a:ln w="3175">
              <a:solidFill>
                <a:srgbClr val="3F3F3F">
                  <a:alpha val="25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 b="0">
                <a:solidFill>
                  <a:schemeClr val="bg1"/>
                </a:solidFill>
              </a:defRPr>
            </a:pPr>
            <a:endParaRPr lang="en-US"/>
          </a:p>
        </c:txPr>
        <c:crossAx val="470571992"/>
        <c:crosses val="autoZero"/>
        <c:crossBetween val="between"/>
        <c:majorUnit val="5"/>
      </c:valAx>
      <c:spPr>
        <a:solidFill>
          <a:srgbClr val="F2F2F2"/>
        </a:solidFill>
      </c:spPr>
    </c:plotArea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16F5F-787E-4FE0-B5AC-ECA7678D9D5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AA10C8-1957-4264-B64D-0D2AE856C077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600" dirty="0" smtClean="0"/>
            <a:t>Identify Available Parallelism</a:t>
          </a:r>
          <a:endParaRPr lang="en-US" sz="2600" dirty="0"/>
        </a:p>
      </dgm:t>
    </dgm:pt>
    <dgm:pt modelId="{8181FAAD-CC65-4BB7-95C2-10C01153A591}" type="parTrans" cxnId="{5E59CA8C-883D-45A8-B03D-27CAEFF8119A}">
      <dgm:prSet/>
      <dgm:spPr/>
      <dgm:t>
        <a:bodyPr/>
        <a:lstStyle/>
        <a:p>
          <a:endParaRPr lang="en-US"/>
        </a:p>
      </dgm:t>
    </dgm:pt>
    <dgm:pt modelId="{43B4AE02-D65A-4AE3-ACC6-C4E324E66E16}" type="sibTrans" cxnId="{5E59CA8C-883D-45A8-B03D-27CAEFF8119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2D489D7-4B48-4F59-A023-C757EB6DE577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600" dirty="0" smtClean="0"/>
            <a:t>Express Parallelism</a:t>
          </a:r>
          <a:endParaRPr lang="en-US" sz="2600" dirty="0"/>
        </a:p>
      </dgm:t>
    </dgm:pt>
    <dgm:pt modelId="{44212718-181A-4428-A416-171021AF7864}" type="parTrans" cxnId="{B7D2A696-72B6-4430-8913-C58537D43F3A}">
      <dgm:prSet/>
      <dgm:spPr/>
      <dgm:t>
        <a:bodyPr/>
        <a:lstStyle/>
        <a:p>
          <a:endParaRPr lang="en-US"/>
        </a:p>
      </dgm:t>
    </dgm:pt>
    <dgm:pt modelId="{C7015982-D1C2-4B45-B35F-2A48737C6574}" type="sibTrans" cxnId="{B7D2A696-72B6-4430-8913-C58537D43F3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AF231B7E-93EB-419F-A73A-6D724AA32A15}">
      <dgm:prSet phldrT="[Text]"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2600" dirty="0" smtClean="0">
              <a:solidFill>
                <a:schemeClr val="bg2"/>
              </a:solidFill>
            </a:rPr>
            <a:t>Express Data Movement</a:t>
          </a:r>
          <a:endParaRPr lang="en-US" sz="2600" dirty="0">
            <a:solidFill>
              <a:schemeClr val="bg2"/>
            </a:solidFill>
          </a:endParaRPr>
        </a:p>
      </dgm:t>
    </dgm:pt>
    <dgm:pt modelId="{52DBD05D-016F-44CD-A79D-F477F83E4536}" type="parTrans" cxnId="{8146D625-0017-4FAB-9C7E-31DF98268BF2}">
      <dgm:prSet/>
      <dgm:spPr/>
      <dgm:t>
        <a:bodyPr/>
        <a:lstStyle/>
        <a:p>
          <a:endParaRPr lang="en-US"/>
        </a:p>
      </dgm:t>
    </dgm:pt>
    <dgm:pt modelId="{934807ED-C65A-4C98-A95B-0BA6ED38A4CE}" type="sibTrans" cxnId="{8146D625-0017-4FAB-9C7E-31DF98268BF2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5AED579A-060B-45FC-B4CA-C93BA6C1C720}">
      <dgm:prSet phldrT="[Text]"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2600" dirty="0" smtClean="0">
              <a:solidFill>
                <a:schemeClr val="bg2"/>
              </a:solidFill>
            </a:rPr>
            <a:t>Optimize Loop Performance</a:t>
          </a:r>
          <a:endParaRPr lang="en-US" sz="2600" dirty="0">
            <a:solidFill>
              <a:schemeClr val="bg2"/>
            </a:solidFill>
          </a:endParaRPr>
        </a:p>
      </dgm:t>
    </dgm:pt>
    <dgm:pt modelId="{467A3CB6-F7A6-4658-B5FC-6CB04051BFF6}" type="parTrans" cxnId="{666E3A95-2B97-4E1C-9243-72013893291A}">
      <dgm:prSet/>
      <dgm:spPr/>
      <dgm:t>
        <a:bodyPr/>
        <a:lstStyle/>
        <a:p>
          <a:endParaRPr lang="en-US"/>
        </a:p>
      </dgm:t>
    </dgm:pt>
    <dgm:pt modelId="{D33D14EB-8419-43F3-A069-1C75F686B1F7}" type="sibTrans" cxnId="{666E3A95-2B97-4E1C-9243-72013893291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0A9FE3E-2F26-4F79-834A-63FD25EA02AF}" type="pres">
      <dgm:prSet presAssocID="{F8C16F5F-787E-4FE0-B5AC-ECA7678D9D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19130C-35EF-4CDB-97AF-B506AC4F3920}" type="pres">
      <dgm:prSet presAssocID="{FCAA10C8-1957-4264-B64D-0D2AE856C077}" presName="node" presStyleLbl="node1" presStyleIdx="0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2A7DF-5991-4589-BED6-32750685C162}" type="pres">
      <dgm:prSet presAssocID="{FCAA10C8-1957-4264-B64D-0D2AE856C077}" presName="spNode" presStyleCnt="0"/>
      <dgm:spPr/>
    </dgm:pt>
    <dgm:pt modelId="{41E5E428-3B60-4AC3-A61F-B577B467451C}" type="pres">
      <dgm:prSet presAssocID="{43B4AE02-D65A-4AE3-ACC6-C4E324E66E16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460A66B-6BD6-4CF5-8268-04D7B6BD5BA0}" type="pres">
      <dgm:prSet presAssocID="{22D489D7-4B48-4F59-A023-C757EB6DE577}" presName="node" presStyleLbl="node1" presStyleIdx="1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ECE88-315E-48B6-ABF9-A3ED94D027F0}" type="pres">
      <dgm:prSet presAssocID="{22D489D7-4B48-4F59-A023-C757EB6DE577}" presName="spNode" presStyleCnt="0"/>
      <dgm:spPr/>
    </dgm:pt>
    <dgm:pt modelId="{13ED9F32-7233-48AE-9F8F-BAB4E93BF43C}" type="pres">
      <dgm:prSet presAssocID="{C7015982-D1C2-4B45-B35F-2A48737C657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CC06734-987A-4754-B488-8CB0BFB32AD8}" type="pres">
      <dgm:prSet presAssocID="{AF231B7E-93EB-419F-A73A-6D724AA32A15}" presName="node" presStyleLbl="node1" presStyleIdx="2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744A0-85BE-4947-B18C-11C2C4AD89FA}" type="pres">
      <dgm:prSet presAssocID="{AF231B7E-93EB-419F-A73A-6D724AA32A15}" presName="spNode" presStyleCnt="0"/>
      <dgm:spPr/>
    </dgm:pt>
    <dgm:pt modelId="{1C6BED4D-52EF-46DB-A7ED-CA4CAAE0B1BF}" type="pres">
      <dgm:prSet presAssocID="{934807ED-C65A-4C98-A95B-0BA6ED38A4CE}" presName="sibTrans" presStyleLbl="sibTrans1D1" presStyleIdx="2" presStyleCnt="4"/>
      <dgm:spPr/>
      <dgm:t>
        <a:bodyPr/>
        <a:lstStyle/>
        <a:p>
          <a:endParaRPr lang="en-US"/>
        </a:p>
      </dgm:t>
    </dgm:pt>
    <dgm:pt modelId="{0481C168-2465-453A-A490-8EFD3C02ABF1}" type="pres">
      <dgm:prSet presAssocID="{5AED579A-060B-45FC-B4CA-C93BA6C1C720}" presName="node" presStyleLbl="node1" presStyleIdx="3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141C3-5A51-4C9A-9266-4D3C02BC2271}" type="pres">
      <dgm:prSet presAssocID="{5AED579A-060B-45FC-B4CA-C93BA6C1C720}" presName="spNode" presStyleCnt="0"/>
      <dgm:spPr/>
    </dgm:pt>
    <dgm:pt modelId="{3E1EA17A-5B98-4693-8B2E-A164BE3EDFCA}" type="pres">
      <dgm:prSet presAssocID="{D33D14EB-8419-43F3-A069-1C75F686B1F7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666E3A95-2B97-4E1C-9243-72013893291A}" srcId="{F8C16F5F-787E-4FE0-B5AC-ECA7678D9D5B}" destId="{5AED579A-060B-45FC-B4CA-C93BA6C1C720}" srcOrd="3" destOrd="0" parTransId="{467A3CB6-F7A6-4658-B5FC-6CB04051BFF6}" sibTransId="{D33D14EB-8419-43F3-A069-1C75F686B1F7}"/>
    <dgm:cxn modelId="{001C9C48-D02B-4EDF-94EA-A0340824346A}" type="presOf" srcId="{D33D14EB-8419-43F3-A069-1C75F686B1F7}" destId="{3E1EA17A-5B98-4693-8B2E-A164BE3EDFCA}" srcOrd="0" destOrd="0" presId="urn:microsoft.com/office/officeart/2005/8/layout/cycle5"/>
    <dgm:cxn modelId="{88AD7345-090D-4A4D-9A71-0997A8060857}" type="presOf" srcId="{22D489D7-4B48-4F59-A023-C757EB6DE577}" destId="{1460A66B-6BD6-4CF5-8268-04D7B6BD5BA0}" srcOrd="0" destOrd="0" presId="urn:microsoft.com/office/officeart/2005/8/layout/cycle5"/>
    <dgm:cxn modelId="{7996923D-E3A0-4E23-A85D-39D661EBE525}" type="presOf" srcId="{934807ED-C65A-4C98-A95B-0BA6ED38A4CE}" destId="{1C6BED4D-52EF-46DB-A7ED-CA4CAAE0B1BF}" srcOrd="0" destOrd="0" presId="urn:microsoft.com/office/officeart/2005/8/layout/cycle5"/>
    <dgm:cxn modelId="{36D4A68E-EE5C-4E22-AF69-EE95480665E2}" type="presOf" srcId="{C7015982-D1C2-4B45-B35F-2A48737C6574}" destId="{13ED9F32-7233-48AE-9F8F-BAB4E93BF43C}" srcOrd="0" destOrd="0" presId="urn:microsoft.com/office/officeart/2005/8/layout/cycle5"/>
    <dgm:cxn modelId="{F4282068-6F44-4312-8419-F0B09794041A}" type="presOf" srcId="{F8C16F5F-787E-4FE0-B5AC-ECA7678D9D5B}" destId="{80A9FE3E-2F26-4F79-834A-63FD25EA02AF}" srcOrd="0" destOrd="0" presId="urn:microsoft.com/office/officeart/2005/8/layout/cycle5"/>
    <dgm:cxn modelId="{B7D2A696-72B6-4430-8913-C58537D43F3A}" srcId="{F8C16F5F-787E-4FE0-B5AC-ECA7678D9D5B}" destId="{22D489D7-4B48-4F59-A023-C757EB6DE577}" srcOrd="1" destOrd="0" parTransId="{44212718-181A-4428-A416-171021AF7864}" sibTransId="{C7015982-D1C2-4B45-B35F-2A48737C6574}"/>
    <dgm:cxn modelId="{8146D625-0017-4FAB-9C7E-31DF98268BF2}" srcId="{F8C16F5F-787E-4FE0-B5AC-ECA7678D9D5B}" destId="{AF231B7E-93EB-419F-A73A-6D724AA32A15}" srcOrd="2" destOrd="0" parTransId="{52DBD05D-016F-44CD-A79D-F477F83E4536}" sibTransId="{934807ED-C65A-4C98-A95B-0BA6ED38A4CE}"/>
    <dgm:cxn modelId="{5E59CA8C-883D-45A8-B03D-27CAEFF8119A}" srcId="{F8C16F5F-787E-4FE0-B5AC-ECA7678D9D5B}" destId="{FCAA10C8-1957-4264-B64D-0D2AE856C077}" srcOrd="0" destOrd="0" parTransId="{8181FAAD-CC65-4BB7-95C2-10C01153A591}" sibTransId="{43B4AE02-D65A-4AE3-ACC6-C4E324E66E16}"/>
    <dgm:cxn modelId="{63D2FEE7-075B-430E-B31A-47F5C277BA35}" type="presOf" srcId="{AF231B7E-93EB-419F-A73A-6D724AA32A15}" destId="{CCC06734-987A-4754-B488-8CB0BFB32AD8}" srcOrd="0" destOrd="0" presId="urn:microsoft.com/office/officeart/2005/8/layout/cycle5"/>
    <dgm:cxn modelId="{C06308C7-313E-42D1-8A92-283DE135FA6A}" type="presOf" srcId="{FCAA10C8-1957-4264-B64D-0D2AE856C077}" destId="{DB19130C-35EF-4CDB-97AF-B506AC4F3920}" srcOrd="0" destOrd="0" presId="urn:microsoft.com/office/officeart/2005/8/layout/cycle5"/>
    <dgm:cxn modelId="{D356BE7B-ED82-4E27-AB95-ADEFFC4E6DBE}" type="presOf" srcId="{5AED579A-060B-45FC-B4CA-C93BA6C1C720}" destId="{0481C168-2465-453A-A490-8EFD3C02ABF1}" srcOrd="0" destOrd="0" presId="urn:microsoft.com/office/officeart/2005/8/layout/cycle5"/>
    <dgm:cxn modelId="{13FE506D-4D8C-4BDF-9868-79CC0AAC4CB7}" type="presOf" srcId="{43B4AE02-D65A-4AE3-ACC6-C4E324E66E16}" destId="{41E5E428-3B60-4AC3-A61F-B577B467451C}" srcOrd="0" destOrd="0" presId="urn:microsoft.com/office/officeart/2005/8/layout/cycle5"/>
    <dgm:cxn modelId="{E7AC6F96-475A-4E6F-9D5C-99261C4139F7}" type="presParOf" srcId="{80A9FE3E-2F26-4F79-834A-63FD25EA02AF}" destId="{DB19130C-35EF-4CDB-97AF-B506AC4F3920}" srcOrd="0" destOrd="0" presId="urn:microsoft.com/office/officeart/2005/8/layout/cycle5"/>
    <dgm:cxn modelId="{428759F8-F7A6-44B3-87BF-6ED9B38D3BC0}" type="presParOf" srcId="{80A9FE3E-2F26-4F79-834A-63FD25EA02AF}" destId="{9B92A7DF-5991-4589-BED6-32750685C162}" srcOrd="1" destOrd="0" presId="urn:microsoft.com/office/officeart/2005/8/layout/cycle5"/>
    <dgm:cxn modelId="{6649C13E-A3D4-44B0-9A19-BFBC55C80124}" type="presParOf" srcId="{80A9FE3E-2F26-4F79-834A-63FD25EA02AF}" destId="{41E5E428-3B60-4AC3-A61F-B577B467451C}" srcOrd="2" destOrd="0" presId="urn:microsoft.com/office/officeart/2005/8/layout/cycle5"/>
    <dgm:cxn modelId="{FD791DFB-0B2D-472F-8C49-4A42BA3460D4}" type="presParOf" srcId="{80A9FE3E-2F26-4F79-834A-63FD25EA02AF}" destId="{1460A66B-6BD6-4CF5-8268-04D7B6BD5BA0}" srcOrd="3" destOrd="0" presId="urn:microsoft.com/office/officeart/2005/8/layout/cycle5"/>
    <dgm:cxn modelId="{D0D4A1D8-E8FC-4A6D-93C2-E52A964CB9D6}" type="presParOf" srcId="{80A9FE3E-2F26-4F79-834A-63FD25EA02AF}" destId="{452ECE88-315E-48B6-ABF9-A3ED94D027F0}" srcOrd="4" destOrd="0" presId="urn:microsoft.com/office/officeart/2005/8/layout/cycle5"/>
    <dgm:cxn modelId="{2D82E072-F52D-4138-9064-0A3A94CBE5BC}" type="presParOf" srcId="{80A9FE3E-2F26-4F79-834A-63FD25EA02AF}" destId="{13ED9F32-7233-48AE-9F8F-BAB4E93BF43C}" srcOrd="5" destOrd="0" presId="urn:microsoft.com/office/officeart/2005/8/layout/cycle5"/>
    <dgm:cxn modelId="{65703C2F-60CD-4632-9011-D9E315B45A52}" type="presParOf" srcId="{80A9FE3E-2F26-4F79-834A-63FD25EA02AF}" destId="{CCC06734-987A-4754-B488-8CB0BFB32AD8}" srcOrd="6" destOrd="0" presId="urn:microsoft.com/office/officeart/2005/8/layout/cycle5"/>
    <dgm:cxn modelId="{9AA6F574-76C6-43CA-9328-AD48EA8A0B73}" type="presParOf" srcId="{80A9FE3E-2F26-4F79-834A-63FD25EA02AF}" destId="{532744A0-85BE-4947-B18C-11C2C4AD89FA}" srcOrd="7" destOrd="0" presId="urn:microsoft.com/office/officeart/2005/8/layout/cycle5"/>
    <dgm:cxn modelId="{33F2220E-2A69-4E68-8043-029FE7E030C0}" type="presParOf" srcId="{80A9FE3E-2F26-4F79-834A-63FD25EA02AF}" destId="{1C6BED4D-52EF-46DB-A7ED-CA4CAAE0B1BF}" srcOrd="8" destOrd="0" presId="urn:microsoft.com/office/officeart/2005/8/layout/cycle5"/>
    <dgm:cxn modelId="{BBA0D835-4CE3-4B5C-BD7E-4099CD646E50}" type="presParOf" srcId="{80A9FE3E-2F26-4F79-834A-63FD25EA02AF}" destId="{0481C168-2465-453A-A490-8EFD3C02ABF1}" srcOrd="9" destOrd="0" presId="urn:microsoft.com/office/officeart/2005/8/layout/cycle5"/>
    <dgm:cxn modelId="{70D14B6B-A480-499D-9BED-4D27339367FD}" type="presParOf" srcId="{80A9FE3E-2F26-4F79-834A-63FD25EA02AF}" destId="{611141C3-5A51-4C9A-9266-4D3C02BC2271}" srcOrd="10" destOrd="0" presId="urn:microsoft.com/office/officeart/2005/8/layout/cycle5"/>
    <dgm:cxn modelId="{B7947BCF-ABFA-4550-A800-E3C328403412}" type="presParOf" srcId="{80A9FE3E-2F26-4F79-834A-63FD25EA02AF}" destId="{3E1EA17A-5B98-4693-8B2E-A164BE3EDFCA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C16F5F-787E-4FE0-B5AC-ECA7678D9D5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AA10C8-1957-4264-B64D-0D2AE856C077}">
      <dgm:prSet phldrT="[Text]"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2600" dirty="0" smtClean="0"/>
            <a:t>Identify Available Parallelism</a:t>
          </a:r>
          <a:endParaRPr lang="en-US" sz="2600" dirty="0"/>
        </a:p>
      </dgm:t>
    </dgm:pt>
    <dgm:pt modelId="{8181FAAD-CC65-4BB7-95C2-10C01153A591}" type="parTrans" cxnId="{5E59CA8C-883D-45A8-B03D-27CAEFF8119A}">
      <dgm:prSet/>
      <dgm:spPr/>
      <dgm:t>
        <a:bodyPr/>
        <a:lstStyle/>
        <a:p>
          <a:endParaRPr lang="en-US"/>
        </a:p>
      </dgm:t>
    </dgm:pt>
    <dgm:pt modelId="{43B4AE02-D65A-4AE3-ACC6-C4E324E66E16}" type="sibTrans" cxnId="{5E59CA8C-883D-45A8-B03D-27CAEFF8119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2D489D7-4B48-4F59-A023-C757EB6DE577}">
      <dgm:prSet phldrT="[Text]"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2600" dirty="0" smtClean="0"/>
            <a:t>Express Parallelism</a:t>
          </a:r>
          <a:endParaRPr lang="en-US" sz="2600" dirty="0"/>
        </a:p>
      </dgm:t>
    </dgm:pt>
    <dgm:pt modelId="{44212718-181A-4428-A416-171021AF7864}" type="parTrans" cxnId="{B7D2A696-72B6-4430-8913-C58537D43F3A}">
      <dgm:prSet/>
      <dgm:spPr/>
      <dgm:t>
        <a:bodyPr/>
        <a:lstStyle/>
        <a:p>
          <a:endParaRPr lang="en-US"/>
        </a:p>
      </dgm:t>
    </dgm:pt>
    <dgm:pt modelId="{C7015982-D1C2-4B45-B35F-2A48737C6574}" type="sibTrans" cxnId="{B7D2A696-72B6-4430-8913-C58537D43F3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AF231B7E-93EB-419F-A73A-6D724AA32A15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600" dirty="0" smtClean="0"/>
            <a:t>Express Data Movement</a:t>
          </a:r>
          <a:endParaRPr lang="en-US" sz="2600" dirty="0"/>
        </a:p>
      </dgm:t>
    </dgm:pt>
    <dgm:pt modelId="{52DBD05D-016F-44CD-A79D-F477F83E4536}" type="parTrans" cxnId="{8146D625-0017-4FAB-9C7E-31DF98268BF2}">
      <dgm:prSet/>
      <dgm:spPr/>
      <dgm:t>
        <a:bodyPr/>
        <a:lstStyle/>
        <a:p>
          <a:endParaRPr lang="en-US"/>
        </a:p>
      </dgm:t>
    </dgm:pt>
    <dgm:pt modelId="{934807ED-C65A-4C98-A95B-0BA6ED38A4CE}" type="sibTrans" cxnId="{8146D625-0017-4FAB-9C7E-31DF98268BF2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5AED579A-060B-45FC-B4CA-C93BA6C1C720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600" dirty="0" smtClean="0"/>
            <a:t>Optimize Loop Performance</a:t>
          </a:r>
          <a:endParaRPr lang="en-US" sz="2600" dirty="0"/>
        </a:p>
      </dgm:t>
    </dgm:pt>
    <dgm:pt modelId="{467A3CB6-F7A6-4658-B5FC-6CB04051BFF6}" type="parTrans" cxnId="{666E3A95-2B97-4E1C-9243-72013893291A}">
      <dgm:prSet/>
      <dgm:spPr/>
      <dgm:t>
        <a:bodyPr/>
        <a:lstStyle/>
        <a:p>
          <a:endParaRPr lang="en-US"/>
        </a:p>
      </dgm:t>
    </dgm:pt>
    <dgm:pt modelId="{D33D14EB-8419-43F3-A069-1C75F686B1F7}" type="sibTrans" cxnId="{666E3A95-2B97-4E1C-9243-72013893291A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0A9FE3E-2F26-4F79-834A-63FD25EA02AF}" type="pres">
      <dgm:prSet presAssocID="{F8C16F5F-787E-4FE0-B5AC-ECA7678D9D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19130C-35EF-4CDB-97AF-B506AC4F3920}" type="pres">
      <dgm:prSet presAssocID="{FCAA10C8-1957-4264-B64D-0D2AE856C077}" presName="node" presStyleLbl="node1" presStyleIdx="0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2A7DF-5991-4589-BED6-32750685C162}" type="pres">
      <dgm:prSet presAssocID="{FCAA10C8-1957-4264-B64D-0D2AE856C077}" presName="spNode" presStyleCnt="0"/>
      <dgm:spPr/>
    </dgm:pt>
    <dgm:pt modelId="{41E5E428-3B60-4AC3-A61F-B577B467451C}" type="pres">
      <dgm:prSet presAssocID="{43B4AE02-D65A-4AE3-ACC6-C4E324E66E16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460A66B-6BD6-4CF5-8268-04D7B6BD5BA0}" type="pres">
      <dgm:prSet presAssocID="{22D489D7-4B48-4F59-A023-C757EB6DE577}" presName="node" presStyleLbl="node1" presStyleIdx="1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ECE88-315E-48B6-ABF9-A3ED94D027F0}" type="pres">
      <dgm:prSet presAssocID="{22D489D7-4B48-4F59-A023-C757EB6DE577}" presName="spNode" presStyleCnt="0"/>
      <dgm:spPr/>
    </dgm:pt>
    <dgm:pt modelId="{13ED9F32-7233-48AE-9F8F-BAB4E93BF43C}" type="pres">
      <dgm:prSet presAssocID="{C7015982-D1C2-4B45-B35F-2A48737C657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CC06734-987A-4754-B488-8CB0BFB32AD8}" type="pres">
      <dgm:prSet presAssocID="{AF231B7E-93EB-419F-A73A-6D724AA32A15}" presName="node" presStyleLbl="node1" presStyleIdx="2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744A0-85BE-4947-B18C-11C2C4AD89FA}" type="pres">
      <dgm:prSet presAssocID="{AF231B7E-93EB-419F-A73A-6D724AA32A15}" presName="spNode" presStyleCnt="0"/>
      <dgm:spPr/>
    </dgm:pt>
    <dgm:pt modelId="{1C6BED4D-52EF-46DB-A7ED-CA4CAAE0B1BF}" type="pres">
      <dgm:prSet presAssocID="{934807ED-C65A-4C98-A95B-0BA6ED38A4CE}" presName="sibTrans" presStyleLbl="sibTrans1D1" presStyleIdx="2" presStyleCnt="4"/>
      <dgm:spPr/>
      <dgm:t>
        <a:bodyPr/>
        <a:lstStyle/>
        <a:p>
          <a:endParaRPr lang="en-US"/>
        </a:p>
      </dgm:t>
    </dgm:pt>
    <dgm:pt modelId="{0481C168-2465-453A-A490-8EFD3C02ABF1}" type="pres">
      <dgm:prSet presAssocID="{5AED579A-060B-45FC-B4CA-C93BA6C1C720}" presName="node" presStyleLbl="node1" presStyleIdx="3" presStyleCnt="4" custScaleX="121000" custScaleY="12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141C3-5A51-4C9A-9266-4D3C02BC2271}" type="pres">
      <dgm:prSet presAssocID="{5AED579A-060B-45FC-B4CA-C93BA6C1C720}" presName="spNode" presStyleCnt="0"/>
      <dgm:spPr/>
    </dgm:pt>
    <dgm:pt modelId="{3E1EA17A-5B98-4693-8B2E-A164BE3EDFCA}" type="pres">
      <dgm:prSet presAssocID="{D33D14EB-8419-43F3-A069-1C75F686B1F7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666E3A95-2B97-4E1C-9243-72013893291A}" srcId="{F8C16F5F-787E-4FE0-B5AC-ECA7678D9D5B}" destId="{5AED579A-060B-45FC-B4CA-C93BA6C1C720}" srcOrd="3" destOrd="0" parTransId="{467A3CB6-F7A6-4658-B5FC-6CB04051BFF6}" sibTransId="{D33D14EB-8419-43F3-A069-1C75F686B1F7}"/>
    <dgm:cxn modelId="{51536052-1E4C-463B-B670-D8E24432E849}" type="presOf" srcId="{AF231B7E-93EB-419F-A73A-6D724AA32A15}" destId="{CCC06734-987A-4754-B488-8CB0BFB32AD8}" srcOrd="0" destOrd="0" presId="urn:microsoft.com/office/officeart/2005/8/layout/cycle5"/>
    <dgm:cxn modelId="{4D86D905-0C13-4B9F-81DD-1C2E914BDBF6}" type="presOf" srcId="{D33D14EB-8419-43F3-A069-1C75F686B1F7}" destId="{3E1EA17A-5B98-4693-8B2E-A164BE3EDFCA}" srcOrd="0" destOrd="0" presId="urn:microsoft.com/office/officeart/2005/8/layout/cycle5"/>
    <dgm:cxn modelId="{18F18466-706F-4D70-9252-6B72959B7B4D}" type="presOf" srcId="{43B4AE02-D65A-4AE3-ACC6-C4E324E66E16}" destId="{41E5E428-3B60-4AC3-A61F-B577B467451C}" srcOrd="0" destOrd="0" presId="urn:microsoft.com/office/officeart/2005/8/layout/cycle5"/>
    <dgm:cxn modelId="{B7D2A696-72B6-4430-8913-C58537D43F3A}" srcId="{F8C16F5F-787E-4FE0-B5AC-ECA7678D9D5B}" destId="{22D489D7-4B48-4F59-A023-C757EB6DE577}" srcOrd="1" destOrd="0" parTransId="{44212718-181A-4428-A416-171021AF7864}" sibTransId="{C7015982-D1C2-4B45-B35F-2A48737C6574}"/>
    <dgm:cxn modelId="{8146D625-0017-4FAB-9C7E-31DF98268BF2}" srcId="{F8C16F5F-787E-4FE0-B5AC-ECA7678D9D5B}" destId="{AF231B7E-93EB-419F-A73A-6D724AA32A15}" srcOrd="2" destOrd="0" parTransId="{52DBD05D-016F-44CD-A79D-F477F83E4536}" sibTransId="{934807ED-C65A-4C98-A95B-0BA6ED38A4CE}"/>
    <dgm:cxn modelId="{30206EC8-C6E3-48F3-B05D-A30DB5A3F960}" type="presOf" srcId="{934807ED-C65A-4C98-A95B-0BA6ED38A4CE}" destId="{1C6BED4D-52EF-46DB-A7ED-CA4CAAE0B1BF}" srcOrd="0" destOrd="0" presId="urn:microsoft.com/office/officeart/2005/8/layout/cycle5"/>
    <dgm:cxn modelId="{2DE08996-5595-4AB5-9E53-DEAEF45EDAA3}" type="presOf" srcId="{C7015982-D1C2-4B45-B35F-2A48737C6574}" destId="{13ED9F32-7233-48AE-9F8F-BAB4E93BF43C}" srcOrd="0" destOrd="0" presId="urn:microsoft.com/office/officeart/2005/8/layout/cycle5"/>
    <dgm:cxn modelId="{5E59CA8C-883D-45A8-B03D-27CAEFF8119A}" srcId="{F8C16F5F-787E-4FE0-B5AC-ECA7678D9D5B}" destId="{FCAA10C8-1957-4264-B64D-0D2AE856C077}" srcOrd="0" destOrd="0" parTransId="{8181FAAD-CC65-4BB7-95C2-10C01153A591}" sibTransId="{43B4AE02-D65A-4AE3-ACC6-C4E324E66E16}"/>
    <dgm:cxn modelId="{5DFD2B93-C414-44C6-9D57-FE5ABF459A34}" type="presOf" srcId="{FCAA10C8-1957-4264-B64D-0D2AE856C077}" destId="{DB19130C-35EF-4CDB-97AF-B506AC4F3920}" srcOrd="0" destOrd="0" presId="urn:microsoft.com/office/officeart/2005/8/layout/cycle5"/>
    <dgm:cxn modelId="{2E38198E-3E57-4EB7-8808-5B5E8C1B8A9D}" type="presOf" srcId="{22D489D7-4B48-4F59-A023-C757EB6DE577}" destId="{1460A66B-6BD6-4CF5-8268-04D7B6BD5BA0}" srcOrd="0" destOrd="0" presId="urn:microsoft.com/office/officeart/2005/8/layout/cycle5"/>
    <dgm:cxn modelId="{EB16752A-11E9-4A06-A06E-7D75C52DF885}" type="presOf" srcId="{F8C16F5F-787E-4FE0-B5AC-ECA7678D9D5B}" destId="{80A9FE3E-2F26-4F79-834A-63FD25EA02AF}" srcOrd="0" destOrd="0" presId="urn:microsoft.com/office/officeart/2005/8/layout/cycle5"/>
    <dgm:cxn modelId="{1B6B6444-F777-4DA2-8042-3AC9F1EFE302}" type="presOf" srcId="{5AED579A-060B-45FC-B4CA-C93BA6C1C720}" destId="{0481C168-2465-453A-A490-8EFD3C02ABF1}" srcOrd="0" destOrd="0" presId="urn:microsoft.com/office/officeart/2005/8/layout/cycle5"/>
    <dgm:cxn modelId="{E0C8B2F9-5E7D-433E-ADDD-73E3C34C7B5E}" type="presParOf" srcId="{80A9FE3E-2F26-4F79-834A-63FD25EA02AF}" destId="{DB19130C-35EF-4CDB-97AF-B506AC4F3920}" srcOrd="0" destOrd="0" presId="urn:microsoft.com/office/officeart/2005/8/layout/cycle5"/>
    <dgm:cxn modelId="{5622927B-5E8A-4760-BD3B-9879F1F2DCDA}" type="presParOf" srcId="{80A9FE3E-2F26-4F79-834A-63FD25EA02AF}" destId="{9B92A7DF-5991-4589-BED6-32750685C162}" srcOrd="1" destOrd="0" presId="urn:microsoft.com/office/officeart/2005/8/layout/cycle5"/>
    <dgm:cxn modelId="{A49F26B0-BD43-4712-9DB3-7353CA069906}" type="presParOf" srcId="{80A9FE3E-2F26-4F79-834A-63FD25EA02AF}" destId="{41E5E428-3B60-4AC3-A61F-B577B467451C}" srcOrd="2" destOrd="0" presId="urn:microsoft.com/office/officeart/2005/8/layout/cycle5"/>
    <dgm:cxn modelId="{A70906CA-5AB3-431C-B43F-7C69E5D95247}" type="presParOf" srcId="{80A9FE3E-2F26-4F79-834A-63FD25EA02AF}" destId="{1460A66B-6BD6-4CF5-8268-04D7B6BD5BA0}" srcOrd="3" destOrd="0" presId="urn:microsoft.com/office/officeart/2005/8/layout/cycle5"/>
    <dgm:cxn modelId="{D0D753C9-C3A4-4D49-803E-A931118718C0}" type="presParOf" srcId="{80A9FE3E-2F26-4F79-834A-63FD25EA02AF}" destId="{452ECE88-315E-48B6-ABF9-A3ED94D027F0}" srcOrd="4" destOrd="0" presId="urn:microsoft.com/office/officeart/2005/8/layout/cycle5"/>
    <dgm:cxn modelId="{705A3736-ADDC-4A7B-A4D1-66A8765F0A25}" type="presParOf" srcId="{80A9FE3E-2F26-4F79-834A-63FD25EA02AF}" destId="{13ED9F32-7233-48AE-9F8F-BAB4E93BF43C}" srcOrd="5" destOrd="0" presId="urn:microsoft.com/office/officeart/2005/8/layout/cycle5"/>
    <dgm:cxn modelId="{E47636CD-8A56-4DE7-BC84-155DF1424D40}" type="presParOf" srcId="{80A9FE3E-2F26-4F79-834A-63FD25EA02AF}" destId="{CCC06734-987A-4754-B488-8CB0BFB32AD8}" srcOrd="6" destOrd="0" presId="urn:microsoft.com/office/officeart/2005/8/layout/cycle5"/>
    <dgm:cxn modelId="{253A8076-3188-4756-945D-99C1EF38FD7D}" type="presParOf" srcId="{80A9FE3E-2F26-4F79-834A-63FD25EA02AF}" destId="{532744A0-85BE-4947-B18C-11C2C4AD89FA}" srcOrd="7" destOrd="0" presId="urn:microsoft.com/office/officeart/2005/8/layout/cycle5"/>
    <dgm:cxn modelId="{68DDFDAE-9CB6-4C5C-8FFF-7DEA146D6754}" type="presParOf" srcId="{80A9FE3E-2F26-4F79-834A-63FD25EA02AF}" destId="{1C6BED4D-52EF-46DB-A7ED-CA4CAAE0B1BF}" srcOrd="8" destOrd="0" presId="urn:microsoft.com/office/officeart/2005/8/layout/cycle5"/>
    <dgm:cxn modelId="{60AC865D-CA04-49F0-B9F2-FFD2F3F34A32}" type="presParOf" srcId="{80A9FE3E-2F26-4F79-834A-63FD25EA02AF}" destId="{0481C168-2465-453A-A490-8EFD3C02ABF1}" srcOrd="9" destOrd="0" presId="urn:microsoft.com/office/officeart/2005/8/layout/cycle5"/>
    <dgm:cxn modelId="{06B8201F-D65F-41B7-9EC7-5A4538F4E30A}" type="presParOf" srcId="{80A9FE3E-2F26-4F79-834A-63FD25EA02AF}" destId="{611141C3-5A51-4C9A-9266-4D3C02BC2271}" srcOrd="10" destOrd="0" presId="urn:microsoft.com/office/officeart/2005/8/layout/cycle5"/>
    <dgm:cxn modelId="{49AA6B51-E36C-46D0-BC01-D7868EE94EC6}" type="presParOf" srcId="{80A9FE3E-2F26-4F79-834A-63FD25EA02AF}" destId="{3E1EA17A-5B98-4693-8B2E-A164BE3EDFCA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10/29/2015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7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19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74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76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9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74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9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5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4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17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06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7925B-6DD5-4B3E-921F-8E145ABA1E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98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4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whitgrove\AppData\Local\Microsoft\Windows\Temporary Internet Files\Content.Outlook\1MN9SHNZ\PPT_Background_02_v006 (2)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49" y="1248256"/>
            <a:ext cx="9409363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1" y="300445"/>
            <a:ext cx="9409361" cy="98285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0" cap="none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988" y="1913011"/>
            <a:ext cx="1804467" cy="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10237" y="1023461"/>
            <a:ext cx="9152357" cy="476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cap="all" baseline="0"/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idx="1"/>
          </p:nvPr>
        </p:nvSpPr>
        <p:spPr>
          <a:xfrm>
            <a:off x="1397358" y="1648495"/>
            <a:ext cx="9152357" cy="390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602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44">
          <p15:clr>
            <a:srgbClr val="FBAE40"/>
          </p15:clr>
        </p15:guide>
        <p15:guide id="2" pos="8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 dirty="0" smtClean="0">
                <a:solidFill>
                  <a:schemeClr val="bg1"/>
                </a:solidFill>
                <a:latin typeface="Trebuchet MS"/>
              </a:rPr>
              <a:t>NVIDIA CONFIDENTIAL. DO NOT DISTRIBUTE.</a:t>
            </a:r>
            <a:endParaRPr lang="en-US" sz="800" b="1" i="0" kern="0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26652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62254" y="5831286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1050" cap="none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050" cap="none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53706" y="5866413"/>
            <a:ext cx="583502" cy="107781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896" r:id="rId2"/>
    <p:sldLayoutId id="2147483971" r:id="rId3"/>
    <p:sldLayoutId id="2147483917" r:id="rId4"/>
    <p:sldLayoutId id="2147483969" r:id="rId5"/>
    <p:sldLayoutId id="2147483919" r:id="rId6"/>
    <p:sldLayoutId id="2147483954" r:id="rId7"/>
    <p:sldLayoutId id="2147483897" r:id="rId8"/>
    <p:sldLayoutId id="2147483898" r:id="rId9"/>
    <p:sldLayoutId id="2147483926" r:id="rId10"/>
    <p:sldLayoutId id="2147483899" r:id="rId11"/>
    <p:sldLayoutId id="2147483901" r:id="rId12"/>
    <p:sldLayoutId id="214748398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0" i="0" u="none" cap="none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 i="0" u="none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10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4.xml"/><Relationship Id="rId9" Type="http://schemas.microsoft.com/office/2007/relationships/diagramDrawing" Target="../diagrams/drawin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-OpenACC-Course/nvidia-openacc-course-sources/" TargetMode="External"/><Relationship Id="rId2" Type="http://schemas.openxmlformats.org/officeDocument/2006/relationships/hyperlink" Target="http://bit.ly/nvoacclab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nvoacclab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10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notesSlide" Target="../notesSlides/notesSlide5.xml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OpenACC Course: Lecture 3, </a:t>
            </a:r>
            <a:r>
              <a:rPr lang="en-US" dirty="0"/>
              <a:t>October </a:t>
            </a:r>
            <a:r>
              <a:rPr lang="en-US" dirty="0" smtClean="0"/>
              <a:t>29, </a:t>
            </a:r>
            <a:r>
              <a:rPr lang="en-US" dirty="0"/>
              <a:t>2015</a:t>
            </a:r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4800" dirty="0"/>
              <a:t>Expressing Data Locality </a:t>
            </a:r>
            <a:r>
              <a:rPr lang="en-US" sz="4800" dirty="0" smtClean="0"/>
              <a:t>and Optimizations </a:t>
            </a:r>
            <a:r>
              <a:rPr lang="en-US" sz="4800" dirty="0"/>
              <a:t>with OpenACC</a:t>
            </a:r>
          </a:p>
        </p:txBody>
      </p:sp>
    </p:spTree>
    <p:extLst>
      <p:ext uri="{BB962C8B-B14F-4D97-AF65-F5344CB8AC3E}">
        <p14:creationId xmlns:p14="http://schemas.microsoft.com/office/powerpoint/2010/main" val="31167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Structured Data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directive defines </a:t>
            </a:r>
            <a:r>
              <a:rPr lang="en-US" dirty="0"/>
              <a:t>a region of code in which GPU arrays remain on the GPU and are shared among all kernels in that region.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parallel loop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parallel loop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end data</a:t>
            </a:r>
            <a:endParaRPr lang="en-US" sz="18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791958" y="3385752"/>
            <a:ext cx="216024" cy="1603498"/>
          </a:xfrm>
          <a:prstGeom prst="rightBrace">
            <a:avLst>
              <a:gd name="adj1" fmla="val 27869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105346" y="4018254"/>
            <a:ext cx="1354365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rebuchet MS" pitchFamily="34" charset="0"/>
              </a:rPr>
              <a:t>Data Region</a:t>
            </a:r>
            <a:endParaRPr lang="en-GB" sz="16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54225" y="2924738"/>
            <a:ext cx="3076764" cy="2264036"/>
          </a:xfrm>
          <a:prstGeom prst="roundRect">
            <a:avLst/>
          </a:prstGeom>
          <a:solidFill>
            <a:schemeClr val="tx2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rebuchet MS" pitchFamily="34" charset="0"/>
              </a:rPr>
              <a:t>Arrays used within the data region will remain on the GPU until the end of the data region.</a:t>
            </a:r>
            <a:endParaRPr lang="en-US" sz="20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4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Data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447061"/>
            <a:ext cx="9948672" cy="43749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Used to define data regions when scoping doesn’t allow the use of normal data regions (e.g. the constructor/destructor of a class).  </a:t>
            </a:r>
            <a:endParaRPr lang="en-US" sz="2000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data</a:t>
            </a:r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</a:rPr>
              <a:t>Defines the start of an unstructured data lifetime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clauses: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create(list)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data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Defines the end of an unstructured data lifetime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clauses: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copyout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delete(list)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77242" y="4566599"/>
            <a:ext cx="7018317" cy="1255362"/>
          </a:xfrm>
          <a:prstGeom prst="roundRect">
            <a:avLst/>
          </a:prstGeom>
          <a:noFill/>
          <a:ln w="38100"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8097" rIns="0" bIns="38097" rtlCol="0" anchor="t"/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data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data delete(a)</a:t>
            </a:r>
          </a:p>
        </p:txBody>
      </p:sp>
    </p:spTree>
    <p:extLst>
      <p:ext uri="{BB962C8B-B14F-4D97-AF65-F5344CB8AC3E}">
        <p14:creationId xmlns:p14="http://schemas.microsoft.com/office/powerpoint/2010/main" val="34930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09752"/>
            <a:ext cx="9976104" cy="535531"/>
          </a:xfrm>
        </p:spPr>
        <p:txBody>
          <a:bodyPr/>
          <a:lstStyle/>
          <a:p>
            <a:r>
              <a:rPr lang="en-US" sz="3200" dirty="0" smtClean="0"/>
              <a:t>Unstructured Data: C++ 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1615736"/>
            <a:ext cx="4945063" cy="418944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Unstructured Data Regions enable OpenACC to be used in C++ classes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Unstructured data regions can be used whenever data is allocated and initialized in a different scope than where it is freed (e.g. Fortran modules).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29390" y="1245283"/>
            <a:ext cx="4945062" cy="455989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Matrix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Matrix(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 = new double[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enter data </a:t>
            </a:r>
            <a:endParaRPr lang="en-US" sz="18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create(v[0:len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~Matrix()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exit data </a:t>
            </a:r>
            <a:endParaRPr lang="en-US" sz="18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delete(v[0:len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delete[] v;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double* v;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3750" y="5721350"/>
            <a:ext cx="2559050" cy="328613"/>
          </a:xfrm>
          <a:prstGeom prst="rect">
            <a:avLst/>
          </a:prstGeom>
        </p:spPr>
        <p:txBody>
          <a:bodyPr/>
          <a:lstStyle/>
          <a:p>
            <a:fld id="{C092652A-761D-4ABF-AB05-8B164A8BBF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302785"/>
            <a:ext cx="9976104" cy="61863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Clauses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37960799"/>
              </p:ext>
            </p:extLst>
          </p:nvPr>
        </p:nvGraphicFramePr>
        <p:xfrm>
          <a:off x="914400" y="1008248"/>
          <a:ext cx="9144000" cy="493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1056"/>
                <a:gridCol w="64629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copyin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 </a:t>
                      </a:r>
                      <a:r>
                        <a:rPr lang="en-US" b="1" i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list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Allocates memory on GPU and copies data from host to GPU when entering region.</a:t>
                      </a:r>
                    </a:p>
                  </a:txBody>
                  <a:tcPr marL="137160" marR="137160" marT="137160" marB="13716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copyout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 </a:t>
                      </a:r>
                      <a:r>
                        <a:rPr lang="en-US" b="1" i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list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Allocates memory on GPU and copies data to the host when exiting region.</a:t>
                      </a:r>
                    </a:p>
                  </a:txBody>
                  <a:tcPr marL="137160" marR="137160" marT="137160" marB="13716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copy ( </a:t>
                      </a:r>
                      <a:r>
                        <a:rPr lang="en-US" b="1" i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list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Allocates memory on GPU and copies data from host to GPU when entering region and copies data to the host when exiting region. (Structured Only)</a:t>
                      </a:r>
                    </a:p>
                  </a:txBody>
                  <a:tcPr marL="137160" marR="137160" marT="137160" marB="13716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create ( </a:t>
                      </a:r>
                      <a:r>
                        <a:rPr lang="en-US" b="1" i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list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Allocates memory on GPU but does not copy.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delete( </a:t>
                      </a:r>
                      <a:r>
                        <a:rPr lang="en-US" b="1" i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list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Deallocate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memory on the GPU without copying. (Unstructured Only)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present ( </a:t>
                      </a:r>
                      <a:r>
                        <a:rPr lang="en-US" b="1" i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list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Data is already present on GPU from another containing data region.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69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54147"/>
            <a:ext cx="9976104" cy="618631"/>
          </a:xfrm>
        </p:spPr>
        <p:txBody>
          <a:bodyPr/>
          <a:lstStyle/>
          <a:p>
            <a:r>
              <a:rPr lang="en-US" dirty="0" smtClean="0"/>
              <a:t>Array 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4675" y="1409700"/>
            <a:ext cx="9823450" cy="425291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Compiler sometimes cannot determine size of arrays</a:t>
            </a:r>
          </a:p>
          <a:p>
            <a:pPr lvl="1"/>
            <a:r>
              <a:rPr lang="en-US" sz="2200" dirty="0" smtClean="0"/>
              <a:t>Must specify explicitly using data clauses and array “shape”</a:t>
            </a:r>
          </a:p>
          <a:p>
            <a:pPr lvl="1"/>
            <a:r>
              <a:rPr lang="en-US" sz="2200" dirty="0" smtClean="0"/>
              <a:t>Partial arrays must be contiguous</a:t>
            </a:r>
          </a:p>
          <a:p>
            <a:pPr marL="0" indent="0">
              <a:buNone/>
            </a:pPr>
            <a:r>
              <a:rPr lang="en-US" sz="2200" u="sng" dirty="0" smtClean="0"/>
              <a:t>C/C++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pragma acc data </a:t>
            </a:r>
            <a:r>
              <a:rPr lang="en-US" sz="2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copyin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(a[0:nelem]) </a:t>
            </a:r>
            <a:r>
              <a:rPr lang="en-US" sz="2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copyout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(b[s/4:3*s/4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200" u="sng" dirty="0" smtClean="0"/>
              <a:t>Fortran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!$acc data </a:t>
            </a:r>
            <a:r>
              <a:rPr lang="en-US" sz="2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copyin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(a(1:end)) </a:t>
            </a:r>
            <a:r>
              <a:rPr lang="en-US" sz="2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copyout</a:t>
            </a:r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(b(s/4:3*s/4))</a:t>
            </a: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2672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Coursework : Expressing Data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Explicit Data Movement: Copy In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1393795"/>
            <a:ext cx="6710320" cy="44113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allocate_3d_poission_matrix(matrix &amp;A,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=(N+1)*(N+1)*(N+1);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nnz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=27*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A.num_rows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A.row_offsets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 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((num_rows+1)*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A.cols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nnz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A.coefs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double*)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nnz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Initialize Matrix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nnz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A.nnz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nnz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enter data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enter data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A.row_offsets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[:num_rows+1],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A.cols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A.coefs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77344" y="1393795"/>
            <a:ext cx="3097108" cy="4411387"/>
          </a:xfrm>
        </p:spPr>
        <p:txBody>
          <a:bodyPr/>
          <a:lstStyle/>
          <a:p>
            <a:r>
              <a:rPr lang="en-US" dirty="0" smtClean="0"/>
              <a:t>After allocating and initializing our matrix, copy it to the device.</a:t>
            </a:r>
          </a:p>
          <a:p>
            <a:r>
              <a:rPr lang="en-US" dirty="0" smtClean="0"/>
              <a:t>Copy the structure first and its members second.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4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Explicit Data Movement: Delete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1393795"/>
            <a:ext cx="6710320" cy="44113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free_matrix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(matrix &amp;A)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cols=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exit data delete(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A.row_offsets,A.cols,A.coefs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exit data delete(A)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77344" y="1393795"/>
            <a:ext cx="3097108" cy="4411387"/>
          </a:xfrm>
        </p:spPr>
        <p:txBody>
          <a:bodyPr/>
          <a:lstStyle/>
          <a:p>
            <a:r>
              <a:rPr lang="en-US" i="1" dirty="0" smtClean="0"/>
              <a:t>Before</a:t>
            </a:r>
            <a:r>
              <a:rPr lang="en-US" dirty="0" smtClean="0"/>
              <a:t> freeing the matrix, remove it from the device.</a:t>
            </a:r>
          </a:p>
          <a:p>
            <a:r>
              <a:rPr lang="en-US" dirty="0" smtClean="0"/>
              <a:t>Delete the members first, then the structure.</a:t>
            </a:r>
          </a:p>
          <a:p>
            <a:endParaRPr lang="en-US" dirty="0" smtClean="0"/>
          </a:p>
          <a:p>
            <a:r>
              <a:rPr lang="en-US" dirty="0" smtClean="0"/>
              <a:t>Lab 3: Next do the same for the vector.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3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81061"/>
            <a:ext cx="9976104" cy="618631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OpenACC </a:t>
            </a:r>
            <a:r>
              <a:rPr lang="en-US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present</a:t>
            </a:r>
            <a:r>
              <a:rPr lang="en-US" sz="3200" dirty="0" smtClean="0">
                <a:solidFill>
                  <a:schemeClr val="bg1"/>
                </a:solidFill>
              </a:rPr>
              <a:t> clause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1912" y="3284717"/>
            <a:ext cx="4879817" cy="194089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386" tIns="45690" rIns="91386" bIns="4569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unction laplace2D(double[N][M]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A,n,m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present(A[n][m])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create(Anew)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while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err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iter_max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 {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err=0.0;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...</a:t>
            </a:r>
            <a:endParaRPr 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1912" y="1115841"/>
            <a:ext cx="4879817" cy="1736579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386" tIns="45690" rIns="91386" bIns="4569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unction main(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data copy(A)</a:t>
            </a:r>
          </a:p>
          <a:p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laplace2D(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A,n,m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529" y="1559758"/>
            <a:ext cx="4953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 pitchFamily="34" charset="0"/>
              </a:rPr>
              <a:t>When managing the memory at a higher level, it’s necessary to inform the compiler that data is already present on the device.</a:t>
            </a:r>
          </a:p>
          <a:p>
            <a:endParaRPr lang="en-US" dirty="0">
              <a:solidFill>
                <a:schemeClr val="bg1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rebuchet MS" pitchFamily="34" charset="0"/>
              </a:rPr>
              <a:t>Local variables should still be declared in the function where they’re used.</a:t>
            </a:r>
          </a:p>
          <a:p>
            <a:endParaRPr lang="en-US" dirty="0">
              <a:solidFill>
                <a:schemeClr val="bg1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rebuchet MS" pitchFamily="34" charset="0"/>
              </a:rPr>
              <a:t>High-level data management and the present clause are often </a:t>
            </a:r>
            <a:r>
              <a:rPr lang="en-US" i="1" dirty="0" smtClean="0">
                <a:solidFill>
                  <a:srgbClr val="C00000"/>
                </a:solidFill>
                <a:latin typeface="Trebuchet MS" pitchFamily="34" charset="0"/>
              </a:rPr>
              <a:t>critical</a:t>
            </a:r>
            <a:r>
              <a:rPr lang="en-US" dirty="0" smtClean="0">
                <a:solidFill>
                  <a:srgbClr val="C00000"/>
                </a:solidFill>
                <a:latin typeface="Trebuchet MS" pitchFamily="34" charset="0"/>
              </a:rPr>
              <a:t> to good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6786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Explicit Data Movement: Present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1393795"/>
            <a:ext cx="5982351" cy="44113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kernels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present(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row_offsets,cols,Acoefs,xcoefs,ycoefs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num_rows;i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sum=0;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[i+1];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row_start;j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row_end;j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unsigned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=cols[j];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sum+=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2843" y="1393795"/>
            <a:ext cx="3931609" cy="4411387"/>
          </a:xfrm>
        </p:spPr>
        <p:txBody>
          <a:bodyPr/>
          <a:lstStyle/>
          <a:p>
            <a:r>
              <a:rPr lang="en-US" dirty="0" smtClean="0"/>
              <a:t>At the compute regions (kernels or parallel loop) inform the compiler that the data is already present.</a:t>
            </a:r>
          </a:p>
          <a:p>
            <a:endParaRPr lang="en-US" dirty="0"/>
          </a:p>
          <a:p>
            <a:r>
              <a:rPr lang="en-US" dirty="0" smtClean="0"/>
              <a:t>Lab 3: Do the same for the </a:t>
            </a:r>
            <a:r>
              <a:rPr lang="en-US" dirty="0" err="1" smtClean="0"/>
              <a:t>waxpy</a:t>
            </a:r>
            <a:r>
              <a:rPr lang="en-US" dirty="0" smtClean="0"/>
              <a:t> and dot functions on the vector.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388885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790634"/>
            <a:ext cx="4388885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Course Syllabus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6464" y="861894"/>
            <a:ext cx="5751871" cy="447814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1: 	</a:t>
            </a:r>
            <a:r>
              <a:rPr lang="en-US" sz="2000" dirty="0" smtClean="0">
                <a:solidFill>
                  <a:schemeClr val="bg1"/>
                </a:solidFill>
              </a:rPr>
              <a:t>Introduction </a:t>
            </a:r>
            <a:r>
              <a:rPr lang="en-US" sz="2000" dirty="0">
                <a:solidFill>
                  <a:schemeClr val="bg1"/>
                </a:solidFill>
              </a:rPr>
              <a:t>to 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6: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15: </a:t>
            </a:r>
            <a:r>
              <a:rPr lang="en-US" sz="2000" dirty="0">
                <a:solidFill>
                  <a:schemeClr val="bg1"/>
                </a:solidFill>
              </a:rPr>
              <a:t>Profiling and Parallelizing with the </a:t>
            </a:r>
            <a:r>
              <a:rPr lang="en-US" sz="2000" dirty="0" smtClean="0">
                <a:solidFill>
                  <a:schemeClr val="bg1"/>
                </a:solidFill>
              </a:rPr>
              <a:t>				OpenACC </a:t>
            </a:r>
            <a:r>
              <a:rPr lang="en-US" sz="2000" dirty="0">
                <a:solidFill>
                  <a:schemeClr val="bg1"/>
                </a:solidFill>
              </a:rPr>
              <a:t>Toolkit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20: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29: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Expressing Data Locality </a:t>
            </a:r>
            <a:r>
              <a:rPr lang="en-US" sz="2000" dirty="0" smtClean="0">
                <a:solidFill>
                  <a:schemeClr val="bg1"/>
                </a:solidFill>
              </a:rPr>
              <a:t>and 					Optimizations with </a:t>
            </a:r>
            <a:r>
              <a:rPr lang="en-US" sz="2000" dirty="0">
                <a:solidFill>
                  <a:schemeClr val="bg1"/>
                </a:solidFill>
              </a:rPr>
              <a:t>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3: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12: </a:t>
            </a:r>
            <a:r>
              <a:rPr lang="en-US" sz="2000" dirty="0" smtClean="0">
                <a:solidFill>
                  <a:schemeClr val="bg1"/>
                </a:solidFill>
              </a:rPr>
              <a:t>Advanced </a:t>
            </a:r>
            <a:r>
              <a:rPr lang="en-US" sz="2000" dirty="0">
                <a:solidFill>
                  <a:schemeClr val="bg1"/>
                </a:solidFill>
              </a:rPr>
              <a:t>OpenACC Techniques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24: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4772025" y="3104666"/>
            <a:ext cx="5876310" cy="11859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 txBox="1">
            <a:spLocks/>
          </p:cNvSpPr>
          <p:nvPr/>
        </p:nvSpPr>
        <p:spPr bwMode="auto">
          <a:xfrm>
            <a:off x="516750" y="1322773"/>
            <a:ext cx="9948672" cy="449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803275" indent="-231775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defRPr sz="2000" b="0" i="0" u="none">
                <a:solidFill>
                  <a:schemeClr val="bg1"/>
                </a:solidFill>
                <a:latin typeface="Trebuchet MS" pitchFamily="34" charset="0"/>
              </a:defRPr>
            </a:lvl2pPr>
            <a:lvl3pPr marL="1255713" indent="-166688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sz="2000" kern="0" dirty="0" smtClean="0"/>
              <a:t>Rebuild the code without managed memory. Change </a:t>
            </a:r>
            <a:r>
              <a:rPr lang="en-US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–ta=</a:t>
            </a:r>
            <a:r>
              <a:rPr lang="en-US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tesla:managed</a:t>
            </a:r>
            <a:r>
              <a:rPr lang="en-US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/>
              <a:t>to just </a:t>
            </a:r>
            <a:r>
              <a:rPr lang="en-US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–ta=tesla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Running With Explicit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Expected: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Rows: 8120601,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218535025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Iteration: 0, Tolerance: 4.0067e+08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Iteration: 10, Tolerance: 1.8772e+07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Iteration: 20, Tolerance: 6.4359e+05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Iteration: 30, Tolerance: 2.3202e+04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Iteration: 40, Tolerance: 8.3565e+02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Iteration: 50, Tolerance: 3.0039e+01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Iteration: 60, Tolerance: 1.0764e+00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Iteration: 70, Tolerance: 3.8360e-02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Iteration: 80, Tolerance: 1.3515e-03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Iteration: 90, Tolerance: 4.6209e-05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Iterations: 100 Total Time: 8.458965s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Actual: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Rows: 8120601,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nnz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218535025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0, Tolerance: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1.9497e+05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10, Tolerance: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1.6919e+02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20, Tolerance: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6.2901e+00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30, Tolerance: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2.0165e-01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40, Tolerance: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7.4122e-03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50, Tolerance: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2.5316e-04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60, Tolerance: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9.9229e-06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70, Tolerance: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3.4854e-07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80, Tolerance: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1.2859e-08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Iteration: 90, Tolerance: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5.3950e-10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 Iterations: 100 Total Time: 8.454335s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3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GB" dirty="0"/>
              <a:t>OpenACC </a:t>
            </a:r>
            <a:r>
              <a:rPr lang="en-GB" dirty="0" smtClean="0">
                <a:cs typeface="Courier New" pitchFamily="49" charset="0"/>
              </a:rPr>
              <a:t>Update </a:t>
            </a:r>
            <a:r>
              <a:rPr lang="en-GB" dirty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 specifies an array (or part of an array) that should be refreshed within a data region.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do_something_on_device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update self(a)</a:t>
            </a:r>
          </a:p>
          <a:p>
            <a:pPr lvl="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do_something_on_host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update device(a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0673" y="3559166"/>
            <a:ext cx="3320209" cy="632778"/>
            <a:chOff x="5448061" y="680708"/>
            <a:chExt cx="3274841" cy="527315"/>
          </a:xfr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ounded Rectangle 5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Copy “a” from GPU to CPU</a:t>
              </a:r>
              <a:endParaRPr lang="en-US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7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pFill/>
            <a:ln w="3175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dirty="0"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0672" y="4586183"/>
            <a:ext cx="3320209" cy="632778"/>
            <a:chOff x="5448061" y="680708"/>
            <a:chExt cx="3274841" cy="527315"/>
          </a:xfr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Copy “a” from CPU to GPU</a:t>
              </a:r>
              <a:endParaRPr lang="en-US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pFill/>
            <a:ln w="1905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dirty="0">
                <a:latin typeface="Arial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8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Data Movement: Update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initialize_vector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(vector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v,double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v.n;i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device(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v.coefs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After we change vector on the CPU, we need to </a:t>
            </a:r>
            <a:r>
              <a:rPr lang="en-US" i="1" dirty="0" smtClean="0"/>
              <a:t>update</a:t>
            </a:r>
            <a:r>
              <a:rPr lang="en-US" dirty="0" smtClean="0"/>
              <a:t> it on the GPU.</a:t>
            </a:r>
          </a:p>
          <a:p>
            <a:endParaRPr lang="en-US" dirty="0"/>
          </a:p>
          <a:p>
            <a:r>
              <a:rPr lang="en-US" dirty="0" smtClean="0"/>
              <a:t>Update device : CPU -&gt; GPU</a:t>
            </a:r>
          </a:p>
          <a:p>
            <a:r>
              <a:rPr lang="en-US" dirty="0" smtClean="0"/>
              <a:t>Update self/host: GPU -&gt; CPU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&amp; Run without Unified Memory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6750" y="1402673"/>
            <a:ext cx="9948672" cy="4419288"/>
          </a:xfrm>
        </p:spPr>
        <p:txBody>
          <a:bodyPr/>
          <a:lstStyle/>
          <a:p>
            <a:r>
              <a:rPr lang="en-US" dirty="0" smtClean="0"/>
              <a:t>Rebuild the code without managed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Change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–ta=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tesla:managed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to just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–ta=tesla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308517"/>
              </p:ext>
            </p:extLst>
          </p:nvPr>
        </p:nvGraphicFramePr>
        <p:xfrm>
          <a:off x="1045025" y="2361460"/>
          <a:ext cx="8882751" cy="3395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56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Apply Application Knowledge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9852" y="2111661"/>
            <a:ext cx="4064599" cy="3693521"/>
          </a:xfrm>
        </p:spPr>
        <p:txBody>
          <a:bodyPr/>
          <a:lstStyle/>
          <a:p>
            <a:r>
              <a:rPr lang="en-US" dirty="0" smtClean="0"/>
              <a:t>We know that each row of the matrix has 27 elements.</a:t>
            </a:r>
          </a:p>
          <a:p>
            <a:r>
              <a:rPr lang="en-US" dirty="0" smtClean="0"/>
              <a:t>The compiler generates vectors of length 128.</a:t>
            </a:r>
          </a:p>
          <a:p>
            <a:r>
              <a:rPr lang="en-US" dirty="0" smtClean="0"/>
              <a:t>This means each vector has 101 empty elements, wasting compute resources.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do you know that the compiler doesn’t?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498348" y="2232247"/>
            <a:ext cx="619913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matvec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matrix &amp;,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vector &amp;,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vector &amp;):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8, include 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matrix_functions.h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15, Generating present(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cols[:],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[:],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[:],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16, Loop is parallelizable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Accelerator kernel generated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Generating Tesla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16, #pragma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loop gang,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vector(128)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20, Loop is parallelizable </a:t>
            </a:r>
          </a:p>
        </p:txBody>
      </p:sp>
    </p:spTree>
    <p:extLst>
      <p:ext uri="{BB962C8B-B14F-4D97-AF65-F5344CB8AC3E}">
        <p14:creationId xmlns:p14="http://schemas.microsoft.com/office/powerpoint/2010/main" val="23287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34" y="335381"/>
            <a:ext cx="9976104" cy="590931"/>
          </a:xfrm>
        </p:spPr>
        <p:txBody>
          <a:bodyPr/>
          <a:lstStyle/>
          <a:p>
            <a:r>
              <a:rPr lang="en-US" dirty="0"/>
              <a:t>OpenACC: 3 Levels of Parallelism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9458" y="1222218"/>
            <a:ext cx="44452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tx2"/>
                </a:solidFill>
                <a:latin typeface="Trebuchet MS" pitchFamily="34" charset="0"/>
              </a:rPr>
              <a:t>Vector</a:t>
            </a:r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rebuchet MS" pitchFamily="34" charset="0"/>
              </a:rPr>
              <a:t>threads work in lockstep (SIMD/SIMT parallelism)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tx2"/>
                </a:solidFill>
                <a:latin typeface="Trebuchet MS" pitchFamily="34" charset="0"/>
              </a:rPr>
              <a:t>Workers</a:t>
            </a:r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rebuchet MS" pitchFamily="34" charset="0"/>
              </a:rPr>
              <a:t>compute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tx2"/>
                </a:solidFill>
                <a:latin typeface="Trebuchet MS" pitchFamily="34" charset="0"/>
              </a:rPr>
              <a:t>Gangs</a:t>
            </a:r>
            <a:r>
              <a:rPr lang="en-US" sz="2400" dirty="0" smtClean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rebuchet MS" pitchFamily="34" charset="0"/>
              </a:rPr>
              <a:t>have 1 or more workers and share resources (such as cache, the streaming multiprocessor,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rebuchet MS" pitchFamily="34" charset="0"/>
              </a:rPr>
              <a:t>Multiple gangs work independently of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rebuchet M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1064" y="1222218"/>
            <a:ext cx="4626322" cy="162776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226774" y="1600710"/>
            <a:ext cx="208230" cy="755960"/>
          </a:xfrm>
          <a:prstGeom prst="rightBrace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6114" y="1750510"/>
            <a:ext cx="12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rebuchet MS" pitchFamily="34" charset="0"/>
              </a:rPr>
              <a:t>Workers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5414" y="2480654"/>
            <a:ext cx="16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rebuchet MS" pitchFamily="34" charset="0"/>
              </a:rPr>
              <a:t>Gang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61064" y="3002386"/>
            <a:ext cx="4626322" cy="162776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0">
            <a:solidFill>
              <a:schemeClr val="tx2"/>
            </a:solidFill>
          </a:ln>
          <a:effectLst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4248277" y="3364804"/>
            <a:ext cx="208230" cy="755960"/>
          </a:xfrm>
          <a:prstGeom prst="rightBrace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7617" y="3514604"/>
            <a:ext cx="12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rebuchet MS" pitchFamily="34" charset="0"/>
              </a:rPr>
              <a:t>Workers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66917" y="4244748"/>
            <a:ext cx="16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rebuchet MS" pitchFamily="34" charset="0"/>
              </a:rPr>
              <a:t>Gang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1320275" y="1368352"/>
          <a:ext cx="27798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82"/>
                <a:gridCol w="347482"/>
                <a:gridCol w="347482"/>
                <a:gridCol w="347482"/>
                <a:gridCol w="347482"/>
                <a:gridCol w="347482"/>
                <a:gridCol w="347482"/>
                <a:gridCol w="347482"/>
              </a:tblGrid>
              <a:tr h="340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40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40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1331402" y="1738780"/>
            <a:ext cx="2824680" cy="400110"/>
            <a:chOff x="1268798" y="1462592"/>
            <a:chExt cx="2824680" cy="400110"/>
          </a:xfrm>
        </p:grpSpPr>
        <p:sp>
          <p:nvSpPr>
            <p:cNvPr id="35" name="TextBox 34"/>
            <p:cNvSpPr txBox="1"/>
            <p:nvPr/>
          </p:nvSpPr>
          <p:spPr>
            <a:xfrm>
              <a:off x="1268798" y="1462592"/>
              <a:ext cx="2824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Trebuchet MS" pitchFamily="34" charset="0"/>
                </a:rPr>
                <a:t>Vector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178323" y="1660019"/>
              <a:ext cx="77105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1442769" y="1662647"/>
              <a:ext cx="77407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1320275" y="3147468"/>
          <a:ext cx="27798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82"/>
                <a:gridCol w="347482"/>
                <a:gridCol w="347482"/>
                <a:gridCol w="347482"/>
                <a:gridCol w="347482"/>
                <a:gridCol w="347482"/>
                <a:gridCol w="347482"/>
                <a:gridCol w="347482"/>
              </a:tblGrid>
              <a:tr h="340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40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40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pSp>
        <p:nvGrpSpPr>
          <p:cNvPr id="71" name="Group 70"/>
          <p:cNvGrpSpPr/>
          <p:nvPr/>
        </p:nvGrpSpPr>
        <p:grpSpPr>
          <a:xfrm>
            <a:off x="1331402" y="3517896"/>
            <a:ext cx="2824680" cy="400110"/>
            <a:chOff x="1268798" y="1462592"/>
            <a:chExt cx="2824680" cy="400110"/>
          </a:xfrm>
        </p:grpSpPr>
        <p:sp>
          <p:nvSpPr>
            <p:cNvPr id="72" name="TextBox 71"/>
            <p:cNvSpPr txBox="1"/>
            <p:nvPr/>
          </p:nvSpPr>
          <p:spPr>
            <a:xfrm>
              <a:off x="1268798" y="1462592"/>
              <a:ext cx="2824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Trebuchet MS" pitchFamily="34" charset="0"/>
                </a:rPr>
                <a:t>Vector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178323" y="1660019"/>
              <a:ext cx="77105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1442769" y="1662647"/>
              <a:ext cx="77407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606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72026"/>
            <a:ext cx="9976104" cy="480131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OpenACC </a:t>
            </a:r>
            <a:r>
              <a:rPr lang="en-US" sz="2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loop</a:t>
            </a:r>
            <a:r>
              <a:rPr lang="en-US" sz="2800" dirty="0" smtClean="0">
                <a:solidFill>
                  <a:schemeClr val="bg1"/>
                </a:solidFill>
              </a:rPr>
              <a:t> directive: gang, worker, vector, </a:t>
            </a:r>
            <a:r>
              <a:rPr lang="en-US" sz="2800" dirty="0" err="1" smtClean="0">
                <a:solidFill>
                  <a:schemeClr val="bg1"/>
                </a:solidFill>
              </a:rPr>
              <a:t>seq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loop directive gives the compiler additional information about the </a:t>
            </a:r>
            <a:r>
              <a:rPr lang="en-US" i="1" dirty="0" smtClean="0">
                <a:solidFill>
                  <a:schemeClr val="bg1"/>
                </a:solidFill>
              </a:rPr>
              <a:t>next</a:t>
            </a:r>
            <a:r>
              <a:rPr lang="en-US" dirty="0" smtClean="0">
                <a:solidFill>
                  <a:schemeClr val="bg1"/>
                </a:solidFill>
              </a:rPr>
              <a:t>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</a:t>
            </a:r>
            <a:r>
              <a:rPr lang="en-US" dirty="0" smtClean="0">
                <a:solidFill>
                  <a:schemeClr val="tx2"/>
                </a:solidFill>
              </a:rPr>
              <a:t>ang</a:t>
            </a:r>
            <a:r>
              <a:rPr lang="en-US" dirty="0" smtClean="0"/>
              <a:t> – Apply gang-level parallelism to this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</a:t>
            </a:r>
            <a:r>
              <a:rPr lang="en-US" dirty="0" smtClean="0">
                <a:solidFill>
                  <a:schemeClr val="tx2"/>
                </a:solidFill>
              </a:rPr>
              <a:t>orker</a:t>
            </a:r>
            <a:r>
              <a:rPr lang="en-US" dirty="0" smtClean="0">
                <a:solidFill>
                  <a:schemeClr val="bg1"/>
                </a:solidFill>
              </a:rPr>
              <a:t> – Apply worker-level parallelism to this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ector</a:t>
            </a:r>
            <a:r>
              <a:rPr lang="en-US" dirty="0" smtClean="0"/>
              <a:t> – Apply vector-level parallelism to this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s</a:t>
            </a:r>
            <a:r>
              <a:rPr lang="en-US" dirty="0" err="1" smtClean="0">
                <a:solidFill>
                  <a:schemeClr val="tx2"/>
                </a:solidFill>
              </a:rPr>
              <a:t>eq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Do not apply parallelis</a:t>
            </a:r>
            <a:r>
              <a:rPr lang="en-US" dirty="0" smtClean="0"/>
              <a:t>m to this loop, run it sequentially</a:t>
            </a:r>
          </a:p>
          <a:p>
            <a:r>
              <a:rPr lang="en-US" dirty="0" smtClean="0"/>
              <a:t>Multiple levels can be applied to the same loop, but the levels must be applied in a top-down order.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3750" y="5721350"/>
            <a:ext cx="2559050" cy="328613"/>
          </a:xfrm>
          <a:prstGeom prst="rect">
            <a:avLst/>
          </a:prstGeom>
        </p:spPr>
        <p:txBody>
          <a:bodyPr/>
          <a:lstStyle/>
          <a:p>
            <a:fld id="{D4805CE7-0A03-45C8-A1A3-4ABBAD2E80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Optimize Loops: Vector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1393795"/>
            <a:ext cx="5982351" cy="44113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kernels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present(</a:t>
            </a:r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row_offsets,cols,Acoefs,xcoefs,ycoefs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num_rows;i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sum=0;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[i+1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vector(32)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row_start;j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row_end;j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unsigned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=cols[j];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sum+=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2843" y="1393795"/>
            <a:ext cx="3931609" cy="4411387"/>
          </a:xfrm>
        </p:spPr>
        <p:txBody>
          <a:bodyPr/>
          <a:lstStyle/>
          <a:p>
            <a:r>
              <a:rPr lang="en-US" dirty="0" smtClean="0"/>
              <a:t>Inform the compiler that on NVIDIA devices it should use a vector length of 32 on the innermost loop.</a:t>
            </a:r>
          </a:p>
          <a:p>
            <a:endParaRPr lang="en-US" dirty="0"/>
          </a:p>
          <a:p>
            <a:r>
              <a:rPr lang="en-US" dirty="0" smtClean="0"/>
              <a:t>On NVIDIA devices, vector lengths </a:t>
            </a:r>
            <a:r>
              <a:rPr lang="en-US" b="1" i="1" dirty="0" smtClean="0"/>
              <a:t>must</a:t>
            </a:r>
            <a:r>
              <a:rPr lang="en-US" dirty="0" smtClean="0"/>
              <a:t> be multiples of 32 (up to 1024)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4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Optimize Loops: Parallel Loop Vector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1393795"/>
            <a:ext cx="5982351" cy="44113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loop present(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row_offsets,cols,Acoefs,xcoefs,ycoefs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vector_length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num_rows;i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[i+1];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reduction(+:sum)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row_start;j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row_end;j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=cols[j];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sum+=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2843" y="1393795"/>
            <a:ext cx="3931609" cy="4411387"/>
          </a:xfrm>
        </p:spPr>
        <p:txBody>
          <a:bodyPr/>
          <a:lstStyle/>
          <a:p>
            <a:r>
              <a:rPr lang="en-US" dirty="0" smtClean="0"/>
              <a:t>When using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 loop</a:t>
            </a:r>
            <a:r>
              <a:rPr lang="en-US" dirty="0" smtClean="0"/>
              <a:t>, the vector length is specified at the top of the region.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 smtClean="0"/>
              <a:t> clause is then used to inform the compiler which loop to </a:t>
            </a:r>
            <a:r>
              <a:rPr lang="en-US" dirty="0" err="1" smtClean="0"/>
              <a:t>vectorize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94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388885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790634"/>
            <a:ext cx="4388885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6464" y="2001190"/>
            <a:ext cx="5751871" cy="2169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Review: Parallelizing with OpenACC and Unified Memory.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Expressing Data Movement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Optimizing Loops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smtClean="0">
                <a:solidFill>
                  <a:schemeClr val="bg1"/>
                </a:solidFill>
              </a:rPr>
              <a:t>Next </a:t>
            </a:r>
            <a:r>
              <a:rPr lang="en-US" sz="2000" dirty="0" smtClean="0">
                <a:solidFill>
                  <a:schemeClr val="bg1"/>
                </a:solidFill>
              </a:rPr>
              <a:t>Steps &amp; Homework</a:t>
            </a:r>
          </a:p>
        </p:txBody>
      </p:sp>
    </p:spTree>
    <p:extLst>
      <p:ext uri="{BB962C8B-B14F-4D97-AF65-F5344CB8AC3E}">
        <p14:creationId xmlns:p14="http://schemas.microsoft.com/office/powerpoint/2010/main" val="341555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/>
              <a:t>Optimize Loops: Adjust Vector Length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744268"/>
              </p:ext>
            </p:extLst>
          </p:nvPr>
        </p:nvGraphicFramePr>
        <p:xfrm>
          <a:off x="669622" y="891224"/>
          <a:ext cx="9971388" cy="48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 rot="16200000">
            <a:off x="-1265053" y="3376809"/>
            <a:ext cx="3776042" cy="276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Time (s)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535" y="5781717"/>
            <a:ext cx="9955918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schemeClr val="bg2">
                    <a:lumMod val="50000"/>
                  </a:schemeClr>
                </a:solidFill>
                <a:latin typeface="Trebuchet MS"/>
              </a:rPr>
              <a:t>PGI 15.9 Compiler</a:t>
            </a:r>
            <a:endParaRPr lang="en-US" sz="800" i="1" kern="0" dirty="0">
              <a:solidFill>
                <a:schemeClr val="bg2">
                  <a:lumMod val="50000"/>
                </a:scheme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7071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/>
              <a:t>Optimize Loops: Adjust Vector Length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744268"/>
              </p:ext>
            </p:extLst>
          </p:nvPr>
        </p:nvGraphicFramePr>
        <p:xfrm>
          <a:off x="669622" y="891224"/>
          <a:ext cx="9971388" cy="48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 rot="16200000">
            <a:off x="-1265053" y="3376809"/>
            <a:ext cx="3776042" cy="276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Time (s)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535" y="5781717"/>
            <a:ext cx="9955918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schemeClr val="bg2">
                    <a:lumMod val="50000"/>
                  </a:schemeClr>
                </a:solidFill>
                <a:latin typeface="Trebuchet MS"/>
              </a:rPr>
              <a:t>PGI 15.9 Compiler</a:t>
            </a:r>
            <a:endParaRPr lang="en-US" sz="800" i="1" kern="0" dirty="0">
              <a:solidFill>
                <a:schemeClr val="bg2">
                  <a:lumMod val="50000"/>
                </a:schemeClr>
              </a:solidFill>
              <a:latin typeface="Trebuchet MS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1535837" y="1784412"/>
            <a:ext cx="3977196" cy="1660124"/>
          </a:xfrm>
          <a:prstGeom prst="wedgeRectCallout">
            <a:avLst>
              <a:gd name="adj1" fmla="val 20985"/>
              <a:gd name="adj2" fmla="val 63035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compiler does something clever when using kernels, so it actually slows down on K40. We’ll still do better in the end.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6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Profiling with Visual Profiler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97" y="1642370"/>
            <a:ext cx="7159206" cy="417899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Profiler Guided Analysis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3728621" y="3755254"/>
            <a:ext cx="4971496" cy="1145220"/>
          </a:xfrm>
          <a:prstGeom prst="borderCallout1">
            <a:avLst>
              <a:gd name="adj1" fmla="val 49758"/>
              <a:gd name="adj2" fmla="val 100059"/>
              <a:gd name="adj3" fmla="val -678"/>
              <a:gd name="adj4" fmla="val 117917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56743" y="2644214"/>
            <a:ext cx="2158605" cy="111103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Performance limited by gang size.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Profiling with Visual Profiler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97" y="1642370"/>
            <a:ext cx="7159206" cy="417899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Profiler Guided Analysis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3746376" y="3826276"/>
            <a:ext cx="4971496" cy="1995087"/>
          </a:xfrm>
          <a:prstGeom prst="borderCallout1">
            <a:avLst>
              <a:gd name="adj1" fmla="val 49758"/>
              <a:gd name="adj2" fmla="val 100059"/>
              <a:gd name="adj3" fmla="val -20022"/>
              <a:gd name="adj4" fmla="val 120238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90925" y="2360332"/>
            <a:ext cx="2158605" cy="111103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Small gangs results in low </a:t>
            </a:r>
            <a:r>
              <a:rPr lang="en-US" i="1" dirty="0" smtClean="0">
                <a:solidFill>
                  <a:schemeClr val="bg1"/>
                </a:solidFill>
              </a:rPr>
              <a:t>occupancy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8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GPU Occupancy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Occupancy is a measure of how well the GPU compute resources are being utilized.</a:t>
            </a:r>
          </a:p>
          <a:p>
            <a:r>
              <a:rPr lang="en-US" dirty="0" smtClean="0"/>
              <a:t>Roughly speaking: Occupancy is…</a:t>
            </a:r>
          </a:p>
          <a:p>
            <a:pPr algn="ctr"/>
            <a:r>
              <a:rPr lang="en-US" dirty="0" smtClean="0"/>
              <a:t>How much parallelism </a:t>
            </a:r>
            <a:r>
              <a:rPr lang="en-US" i="1" dirty="0" smtClean="0">
                <a:solidFill>
                  <a:schemeClr val="tx2"/>
                </a:solidFill>
              </a:rPr>
              <a:t>is</a:t>
            </a:r>
            <a:r>
              <a:rPr lang="en-US" dirty="0" smtClean="0"/>
              <a:t> running / How much parallelism the hardware </a:t>
            </a:r>
            <a:r>
              <a:rPr lang="en-US" i="1" dirty="0" smtClean="0">
                <a:solidFill>
                  <a:schemeClr val="tx2"/>
                </a:solidFill>
              </a:rPr>
              <a:t>could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run</a:t>
            </a:r>
          </a:p>
          <a:p>
            <a:pPr algn="ctr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100% occupancy is not required for, nor does it guarantee best performance.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Less than 50% occupancy is often a red flag, our occupancy is 25%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Profiling with Visual Profiler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5" t="46530" r="4964" b="-569"/>
          <a:stretch/>
        </p:blipFill>
        <p:spPr>
          <a:xfrm>
            <a:off x="498348" y="1708796"/>
            <a:ext cx="8700108" cy="38943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Profiler Guided Analysis</a:t>
            </a:r>
            <a:endParaRPr lang="en-US" dirty="0"/>
          </a:p>
        </p:txBody>
      </p:sp>
      <p:sp>
        <p:nvSpPr>
          <p:cNvPr id="2" name="Line Callout 1 1"/>
          <p:cNvSpPr/>
          <p:nvPr/>
        </p:nvSpPr>
        <p:spPr>
          <a:xfrm>
            <a:off x="6643991" y="1503954"/>
            <a:ext cx="3686783" cy="1322962"/>
          </a:xfrm>
          <a:prstGeom prst="borderCallout1">
            <a:avLst>
              <a:gd name="adj1" fmla="val 48162"/>
              <a:gd name="adj2" fmla="val -154"/>
              <a:gd name="adj3" fmla="val 112500"/>
              <a:gd name="adj4" fmla="val -38333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GPU could run this…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Profiling with Visual Profiler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5" t="46530" r="4964" b="-569"/>
          <a:stretch/>
        </p:blipFill>
        <p:spPr>
          <a:xfrm>
            <a:off x="498348" y="1708796"/>
            <a:ext cx="8700108" cy="38943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Profiler Guided Analysis</a:t>
            </a:r>
            <a:endParaRPr lang="en-US" dirty="0"/>
          </a:p>
        </p:txBody>
      </p:sp>
      <p:sp>
        <p:nvSpPr>
          <p:cNvPr id="2" name="Line Callout 1 1"/>
          <p:cNvSpPr/>
          <p:nvPr/>
        </p:nvSpPr>
        <p:spPr>
          <a:xfrm>
            <a:off x="6643991" y="1503954"/>
            <a:ext cx="3686783" cy="1322962"/>
          </a:xfrm>
          <a:prstGeom prst="borderCallout1">
            <a:avLst>
              <a:gd name="adj1" fmla="val 48162"/>
              <a:gd name="adj2" fmla="val -154"/>
              <a:gd name="adj3" fmla="val 112500"/>
              <a:gd name="adj4" fmla="val -38333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GPU could run this…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726349" y="3655964"/>
            <a:ext cx="3686783" cy="1322962"/>
          </a:xfrm>
          <a:prstGeom prst="borderCallout1">
            <a:avLst>
              <a:gd name="adj1" fmla="val 48162"/>
              <a:gd name="adj2" fmla="val -154"/>
              <a:gd name="adj3" fmla="val -30147"/>
              <a:gd name="adj4" fmla="val -38069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…but it’s only running this. Why?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Profiling with Visual Profiler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5" t="46530" r="4964" b="-569"/>
          <a:stretch/>
        </p:blipFill>
        <p:spPr>
          <a:xfrm>
            <a:off x="498348" y="1708796"/>
            <a:ext cx="8700108" cy="38943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Profiler Guided Analysis</a:t>
            </a:r>
            <a:endParaRPr lang="en-US" dirty="0"/>
          </a:p>
        </p:txBody>
      </p:sp>
      <p:sp>
        <p:nvSpPr>
          <p:cNvPr id="2" name="Line Callout 1 1"/>
          <p:cNvSpPr/>
          <p:nvPr/>
        </p:nvSpPr>
        <p:spPr>
          <a:xfrm>
            <a:off x="6566170" y="2537844"/>
            <a:ext cx="3686783" cy="1322962"/>
          </a:xfrm>
          <a:prstGeom prst="borderCallout1">
            <a:avLst>
              <a:gd name="adj1" fmla="val 48162"/>
              <a:gd name="adj2" fmla="val -154"/>
              <a:gd name="adj3" fmla="val 112500"/>
              <a:gd name="adj4" fmla="val -38333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Each gang could have as many as 1024 threads…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0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Profiling with Visual Profiler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5" t="46530" r="4964" b="-569"/>
          <a:stretch/>
        </p:blipFill>
        <p:spPr>
          <a:xfrm>
            <a:off x="498348" y="1708796"/>
            <a:ext cx="8700108" cy="38943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Profiler Guided Analysis</a:t>
            </a:r>
            <a:endParaRPr lang="en-US" dirty="0"/>
          </a:p>
        </p:txBody>
      </p:sp>
      <p:sp>
        <p:nvSpPr>
          <p:cNvPr id="2" name="Line Callout 1 1"/>
          <p:cNvSpPr/>
          <p:nvPr/>
        </p:nvSpPr>
        <p:spPr>
          <a:xfrm>
            <a:off x="6566170" y="2537844"/>
            <a:ext cx="3686783" cy="1322962"/>
          </a:xfrm>
          <a:prstGeom prst="borderCallout1">
            <a:avLst>
              <a:gd name="adj1" fmla="val 48162"/>
              <a:gd name="adj2" fmla="val -154"/>
              <a:gd name="adj3" fmla="val 112500"/>
              <a:gd name="adj4" fmla="val -38333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Each gang could have as many as 1024 threads…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511673" y="4849238"/>
            <a:ext cx="3686783" cy="1322962"/>
          </a:xfrm>
          <a:prstGeom prst="borderCallout1">
            <a:avLst>
              <a:gd name="adj1" fmla="val 48162"/>
              <a:gd name="adj2" fmla="val -154"/>
              <a:gd name="adj3" fmla="val -30147"/>
              <a:gd name="adj4" fmla="val -38069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…but only has 32 now.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Profiling with Visual Profiler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5" t="46530" r="4964" b="-569"/>
          <a:stretch/>
        </p:blipFill>
        <p:spPr>
          <a:xfrm>
            <a:off x="498348" y="1708796"/>
            <a:ext cx="8700108" cy="38943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Profiler Guided Analysis</a:t>
            </a:r>
            <a:endParaRPr lang="en-US" dirty="0"/>
          </a:p>
        </p:txBody>
      </p:sp>
      <p:sp>
        <p:nvSpPr>
          <p:cNvPr id="2" name="Line Callout 1 1"/>
          <p:cNvSpPr/>
          <p:nvPr/>
        </p:nvSpPr>
        <p:spPr>
          <a:xfrm>
            <a:off x="389106" y="2430840"/>
            <a:ext cx="3686783" cy="1322962"/>
          </a:xfrm>
          <a:prstGeom prst="borderCallout1">
            <a:avLst>
              <a:gd name="adj1" fmla="val 100368"/>
              <a:gd name="adj2" fmla="val 72669"/>
              <a:gd name="adj3" fmla="val 187500"/>
              <a:gd name="adj4" fmla="val 96759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That means we’d need 64 gangs (blocks) to fill the hardware…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custDataLst>
              <p:tags r:id="rId2"/>
            </p:custDataLst>
            <p:extLst/>
          </p:nvPr>
        </p:nvGraphicFramePr>
        <p:xfrm>
          <a:off x="1828800" y="438150"/>
          <a:ext cx="7315200" cy="5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523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Profiling with Visual Profiler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5" t="46530" r="4964" b="-569"/>
          <a:stretch/>
        </p:blipFill>
        <p:spPr>
          <a:xfrm>
            <a:off x="498348" y="1708796"/>
            <a:ext cx="8700108" cy="38943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Profiler Guided Analysis</a:t>
            </a:r>
            <a:endParaRPr lang="en-US" dirty="0"/>
          </a:p>
        </p:txBody>
      </p:sp>
      <p:sp>
        <p:nvSpPr>
          <p:cNvPr id="2" name="Line Callout 1 1"/>
          <p:cNvSpPr/>
          <p:nvPr/>
        </p:nvSpPr>
        <p:spPr>
          <a:xfrm>
            <a:off x="389106" y="2430840"/>
            <a:ext cx="3686783" cy="1322962"/>
          </a:xfrm>
          <a:prstGeom prst="borderCallout1">
            <a:avLst>
              <a:gd name="adj1" fmla="val 100368"/>
              <a:gd name="adj2" fmla="val 72669"/>
              <a:gd name="adj3" fmla="val 187500"/>
              <a:gd name="adj4" fmla="val 96759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That means we’d need 64 gangs (blocks) to fill the hardware…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149671" y="3195536"/>
            <a:ext cx="3686783" cy="1322962"/>
          </a:xfrm>
          <a:prstGeom prst="borderCallout1">
            <a:avLst>
              <a:gd name="adj1" fmla="val 48162"/>
              <a:gd name="adj2" fmla="val -154"/>
              <a:gd name="adj3" fmla="val 125735"/>
              <a:gd name="adj4" fmla="val -24876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…but it can only hold 16.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Profiling with Visual Profiler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5" t="46530" r="4964" b="-569"/>
          <a:stretch/>
        </p:blipFill>
        <p:spPr>
          <a:xfrm>
            <a:off x="498348" y="1708796"/>
            <a:ext cx="8700108" cy="38943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Profiler Guided Analysis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93396" y="2051460"/>
            <a:ext cx="4776281" cy="218007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 we need bigger gangs, while keeping a vector length of 32. Let’s add some more </a:t>
            </a:r>
            <a:r>
              <a:rPr lang="en-US" sz="2400" i="1" dirty="0" smtClean="0">
                <a:solidFill>
                  <a:schemeClr val="tx2"/>
                </a:solidFill>
              </a:rPr>
              <a:t>workers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3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Optimize Loops: Adding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1393795"/>
            <a:ext cx="5982351" cy="44113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kernels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present(</a:t>
            </a:r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row_offsets,cols,Acoefs,xcoefs,ycoefs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gang worker(32)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num_rows;i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sum=0;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[i+1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</a:t>
            </a:r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vector(32)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row_start;j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row_end;j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unsigned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=cols[j];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sum+=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2843" y="1393795"/>
            <a:ext cx="3931609" cy="4411387"/>
          </a:xfrm>
        </p:spPr>
        <p:txBody>
          <a:bodyPr/>
          <a:lstStyle/>
          <a:p>
            <a:r>
              <a:rPr lang="en-US" dirty="0" smtClean="0"/>
              <a:t>Inform the compiler that on NVIDIA GPUs, the outer loop should be broken over gangs and workers, with 32 workers per gang.</a:t>
            </a:r>
          </a:p>
          <a:p>
            <a:r>
              <a:rPr lang="en-US" dirty="0" smtClean="0"/>
              <a:t>Gang size is Workers X Vector Length </a:t>
            </a:r>
          </a:p>
          <a:p>
            <a:r>
              <a:rPr lang="en-US" dirty="0" smtClean="0"/>
              <a:t>This must be no more than 1024 on NVIDIA GPUs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/>
          <a:p>
            <a:r>
              <a:rPr lang="en-US" dirty="0" smtClean="0"/>
              <a:t>Optimize Loops: Parallel Loop Adding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1393795"/>
            <a:ext cx="5982351" cy="44113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loop present(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row_offsets,cols,Acoefs,xcoefs,ycoefs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vector_length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(32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gang worker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num_workers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(32)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num_rows;i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[i+1];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reduction(+:sum)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row_start;j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row_end;j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=cols[j];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sum+=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2843" y="1393795"/>
            <a:ext cx="3931609" cy="4411387"/>
          </a:xfrm>
        </p:spPr>
        <p:txBody>
          <a:bodyPr/>
          <a:lstStyle/>
          <a:p>
            <a:r>
              <a:rPr lang="en-US" dirty="0" smtClean="0"/>
              <a:t>When using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 loop</a:t>
            </a:r>
            <a:r>
              <a:rPr lang="en-US" dirty="0" smtClean="0"/>
              <a:t>, the number of workers is specified at the top of the region.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gang </a:t>
            </a:r>
            <a:r>
              <a:rPr lang="en-US" dirty="0"/>
              <a:t>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clauses are then used to inform the compiler to break the look over workers and gangs.</a:t>
            </a:r>
          </a:p>
        </p:txBody>
      </p:sp>
    </p:spTree>
    <p:extLst>
      <p:ext uri="{BB962C8B-B14F-4D97-AF65-F5344CB8AC3E}">
        <p14:creationId xmlns:p14="http://schemas.microsoft.com/office/powerpoint/2010/main" val="24786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Optimize Loops: Compiler 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matvec(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 &amp;,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vector &amp;):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8, include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matrix_functions.h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15, Generating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row_offsets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[:],cols[:],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Acoefs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[:],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xcoefs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[:],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ycoefs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17, Loop is parallelizable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Accelerator kernel generated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Generating Tesla code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17, #pragma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gang, worker(32) /*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22, #pragma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vector(32) /*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26, Sum reduction generated for sum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22, Loop is parallelizable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6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/>
              <a:t>Optimize Loops: </a:t>
            </a:r>
            <a:r>
              <a:rPr lang="en-US" dirty="0" smtClean="0"/>
              <a:t>Final Performance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299121"/>
              </p:ext>
            </p:extLst>
          </p:nvPr>
        </p:nvGraphicFramePr>
        <p:xfrm>
          <a:off x="669622" y="891224"/>
          <a:ext cx="9971388" cy="48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 rot="16200000">
            <a:off x="-1265053" y="3376809"/>
            <a:ext cx="3776042" cy="276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Time (s)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535" y="5781717"/>
            <a:ext cx="9955918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schemeClr val="bg2">
                    <a:lumMod val="50000"/>
                  </a:schemeClr>
                </a:solidFill>
                <a:latin typeface="Trebuchet MS"/>
              </a:rPr>
              <a:t>PGI 15.9 Compiler</a:t>
            </a:r>
            <a:endParaRPr lang="en-US" sz="800" i="1" kern="0" dirty="0">
              <a:solidFill>
                <a:schemeClr val="bg2">
                  <a:lumMod val="50000"/>
                </a:scheme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9690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Additional Loop Optimizations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159384"/>
              </p:ext>
            </p:extLst>
          </p:nvPr>
        </p:nvGraphicFramePr>
        <p:xfrm>
          <a:off x="517525" y="2103438"/>
          <a:ext cx="994727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3496"/>
                <a:gridCol w="7643780"/>
              </a:tblGrid>
              <a:tr h="29929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collapse(N)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Take the next N </a:t>
                      </a:r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tightly nested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loops and turn them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into 1, flattened loop.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This is really useful when you have many (&gt; 2-3) nested loops or when your loops are very small.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tile(N[,M,…])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Break the next loops into tiles/blocks before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parallelizing the loops. (See lecture 1 for an example)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This is useful for algorithms with high locality, because it encourages reuse of nearby data within each tile.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Important clauses not used in this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498061"/>
            <a:ext cx="9948672" cy="4323900"/>
          </a:xfrm>
        </p:spPr>
        <p:txBody>
          <a:bodyPr/>
          <a:lstStyle/>
          <a:p>
            <a:r>
              <a:rPr lang="en-US" dirty="0" smtClean="0"/>
              <a:t>In this lecture we discussed the final 2 steps of accelerating an application using OpenACC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Express Data Movement – Move your data to/from the GPU at a high enough level that the arrays can be reused between functions. (</a:t>
            </a:r>
            <a:r>
              <a:rPr lang="en-US" dirty="0" err="1" smtClean="0"/>
              <a:t>PCIe</a:t>
            </a:r>
            <a:r>
              <a:rPr lang="en-US" dirty="0" smtClean="0"/>
              <a:t> transfers are expensive!)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Optimize Loops – Apply your knowledge of the code plus feedback from profiling tools to adjust the way that loop iterations are distributed to the hardware.</a:t>
            </a:r>
          </a:p>
          <a:p>
            <a:endParaRPr lang="en-US" dirty="0" smtClean="0"/>
          </a:p>
          <a:p>
            <a:r>
              <a:rPr lang="en-US" dirty="0" smtClean="0"/>
              <a:t>In the next lecture we’ll discuss asynchronous execution as a way to further improve data movement and performance and also how to interoperate with accelerated libraries and CUDA.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&amp;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week’s homework will build upon the previous lab by applying the two steps discussed today: Express Data Movement and Optimize Loops.</a:t>
            </a:r>
          </a:p>
          <a:p>
            <a:r>
              <a:rPr lang="en-US" sz="2400" dirty="0" smtClean="0"/>
              <a:t>Go to </a:t>
            </a:r>
            <a:r>
              <a:rPr lang="en-US" sz="2400" dirty="0" smtClean="0">
                <a:hlinkClick r:id="rId2"/>
              </a:rPr>
              <a:t>http://bit.ly/nvoacclab3</a:t>
            </a:r>
            <a:r>
              <a:rPr lang="en-US" sz="2400" dirty="0" smtClean="0"/>
              <a:t> from your web browser to take the free lab, or download the </a:t>
            </a:r>
            <a:r>
              <a:rPr lang="en-US" sz="2400" dirty="0"/>
              <a:t>code from </a:t>
            </a:r>
            <a:r>
              <a:rPr lang="en-US" sz="2400" dirty="0">
                <a:hlinkClick r:id="rId3"/>
              </a:rPr>
              <a:t>https://github.com/NVIDIA-OpenACC-Course/nvidia-openacc-course-sources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to do the lab on your own machine.</a:t>
            </a:r>
          </a:p>
          <a:p>
            <a:r>
              <a:rPr lang="en-US" sz="2400" dirty="0" smtClean="0"/>
              <a:t>If you have not already completed the previous labs, it’s highly recommended that </a:t>
            </a:r>
            <a:r>
              <a:rPr lang="en-US" sz="2400" smtClean="0"/>
              <a:t>you do </a:t>
            </a:r>
            <a:r>
              <a:rPr lang="en-US" sz="2400">
                <a:hlinkClick r:id="rId4"/>
              </a:rPr>
              <a:t>http://</a:t>
            </a:r>
            <a:r>
              <a:rPr lang="en-US" sz="2400" smtClean="0">
                <a:hlinkClick r:id="rId4"/>
              </a:rPr>
              <a:t>bit.ly/nvoacclab2</a:t>
            </a:r>
            <a:r>
              <a:rPr lang="en-US" sz="2400" smtClean="0"/>
              <a:t> first.</a:t>
            </a:r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8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Lab 2 Results (Lower is better)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086521"/>
              </p:ext>
            </p:extLst>
          </p:nvPr>
        </p:nvGraphicFramePr>
        <p:xfrm>
          <a:off x="669622" y="891224"/>
          <a:ext cx="9971388" cy="48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 rot="16200000">
            <a:off x="-1265053" y="3376809"/>
            <a:ext cx="3776042" cy="276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Time (s)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535" y="5781717"/>
            <a:ext cx="9955918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schemeClr val="bg2">
                    <a:lumMod val="50000"/>
                  </a:schemeClr>
                </a:solidFill>
                <a:latin typeface="Trebuchet MS"/>
              </a:rPr>
              <a:t>PGI 15.9 Compiler</a:t>
            </a:r>
            <a:endParaRPr lang="en-US" sz="800" i="1" kern="0" dirty="0">
              <a:solidFill>
                <a:schemeClr val="bg2">
                  <a:lumMod val="50000"/>
                </a:scheme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88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Office Hours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Next week’s session will be an office hours session.</a:t>
            </a:r>
          </a:p>
          <a:p>
            <a:r>
              <a:rPr lang="en-US" sz="2400" dirty="0" smtClean="0"/>
              <a:t>Bring your questions from this week’s lecture and homework to next week’s session.</a:t>
            </a:r>
          </a:p>
          <a:p>
            <a:r>
              <a:rPr lang="en-US" sz="2400" dirty="0" smtClean="0"/>
              <a:t>If you can’t wait until then, post a question on </a:t>
            </a:r>
            <a:r>
              <a:rPr lang="en-US" sz="2400" dirty="0" err="1" smtClean="0"/>
              <a:t>StackOverflow</a:t>
            </a:r>
            <a:r>
              <a:rPr lang="en-US" sz="2400" dirty="0" smtClean="0"/>
              <a:t> tagged with </a:t>
            </a:r>
            <a:r>
              <a:rPr lang="en-US" sz="2400" dirty="0" err="1" smtClean="0"/>
              <a:t>openacc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388885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790634"/>
            <a:ext cx="4388885" cy="5909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Course Syllabus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6464" y="861894"/>
            <a:ext cx="5751871" cy="447814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1: 	</a:t>
            </a:r>
            <a:r>
              <a:rPr lang="en-US" sz="2000" dirty="0" smtClean="0">
                <a:solidFill>
                  <a:schemeClr val="bg1"/>
                </a:solidFill>
              </a:rPr>
              <a:t>Introduction </a:t>
            </a:r>
            <a:r>
              <a:rPr lang="en-US" sz="2000" dirty="0">
                <a:solidFill>
                  <a:schemeClr val="bg1"/>
                </a:solidFill>
              </a:rPr>
              <a:t>to 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6: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15: </a:t>
            </a:r>
            <a:r>
              <a:rPr lang="en-US" sz="2000" dirty="0">
                <a:solidFill>
                  <a:schemeClr val="bg1"/>
                </a:solidFill>
              </a:rPr>
              <a:t>Profiling and Parallelizing with the </a:t>
            </a:r>
            <a:r>
              <a:rPr lang="en-US" sz="2000" dirty="0" smtClean="0">
                <a:solidFill>
                  <a:schemeClr val="bg1"/>
                </a:solidFill>
              </a:rPr>
              <a:t>				OpenACC </a:t>
            </a:r>
            <a:r>
              <a:rPr lang="en-US" sz="2000" dirty="0">
                <a:solidFill>
                  <a:schemeClr val="bg1"/>
                </a:solidFill>
              </a:rPr>
              <a:t>Toolkit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20: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Oct 29: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Expressing Data Locality </a:t>
            </a:r>
            <a:r>
              <a:rPr lang="en-US" sz="2000" dirty="0" smtClean="0">
                <a:solidFill>
                  <a:schemeClr val="bg1"/>
                </a:solidFill>
              </a:rPr>
              <a:t>and 					Optimizations with </a:t>
            </a:r>
            <a:r>
              <a:rPr lang="en-US" sz="2000" dirty="0">
                <a:solidFill>
                  <a:schemeClr val="bg1"/>
                </a:solidFill>
              </a:rPr>
              <a:t>OpenACC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3: 	</a:t>
            </a:r>
            <a:r>
              <a:rPr lang="en-US" sz="2000" dirty="0" smtClean="0">
                <a:solidFill>
                  <a:schemeClr val="bg1"/>
                </a:solidFill>
              </a:rPr>
              <a:t>Office </a:t>
            </a:r>
            <a:r>
              <a:rPr lang="en-US" sz="2000" dirty="0">
                <a:solidFill>
                  <a:schemeClr val="bg1"/>
                </a:solidFill>
              </a:rPr>
              <a:t>Hours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12: </a:t>
            </a:r>
            <a:r>
              <a:rPr lang="en-US" sz="2000" dirty="0" smtClean="0">
                <a:solidFill>
                  <a:schemeClr val="bg1"/>
                </a:solidFill>
              </a:rPr>
              <a:t>Advanced </a:t>
            </a:r>
            <a:r>
              <a:rPr lang="en-US" sz="2000" dirty="0">
                <a:solidFill>
                  <a:schemeClr val="bg1"/>
                </a:solidFill>
              </a:rPr>
              <a:t>OpenACC Techniques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 smtClean="0">
                <a:solidFill>
                  <a:schemeClr val="tx2"/>
                </a:solidFill>
              </a:rPr>
              <a:t>Nov 24: </a:t>
            </a:r>
            <a:r>
              <a:rPr lang="en-US" sz="2000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4772025" y="3104666"/>
            <a:ext cx="5876310" cy="11859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custDataLst>
              <p:tags r:id="rId2"/>
            </p:custDataLst>
            <p:extLst/>
          </p:nvPr>
        </p:nvGraphicFramePr>
        <p:xfrm>
          <a:off x="1828800" y="438150"/>
          <a:ext cx="7315200" cy="5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1197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Data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Making Data Management Explicit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89703" y="4182561"/>
            <a:ext cx="3224204" cy="769046"/>
            <a:chOff x="5814712" y="4003549"/>
            <a:chExt cx="3745794" cy="893458"/>
          </a:xfrm>
        </p:grpSpPr>
        <p:sp>
          <p:nvSpPr>
            <p:cNvPr id="6" name="Rounded Rectangle 5"/>
            <p:cNvSpPr/>
            <p:nvPr/>
          </p:nvSpPr>
          <p:spPr>
            <a:xfrm>
              <a:off x="5814712" y="4003549"/>
              <a:ext cx="3745794" cy="893458"/>
            </a:xfrm>
            <a:prstGeom prst="roundRect">
              <a:avLst>
                <a:gd name="adj" fmla="val 8127"/>
              </a:avLst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381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61354" y="4045318"/>
              <a:ext cx="3652511" cy="809918"/>
            </a:xfrm>
            <a:prstGeom prst="roundRect">
              <a:avLst>
                <a:gd name="adj" fmla="val 23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79862" y="4062747"/>
              <a:ext cx="3615492" cy="775053"/>
            </a:xfrm>
            <a:prstGeom prst="rect">
              <a:avLst/>
            </a:prstGeom>
            <a:gradFill>
              <a:gsLst>
                <a:gs pos="0">
                  <a:schemeClr val="bg1">
                    <a:lumMod val="73000"/>
                    <a:lumOff val="27000"/>
                  </a:schemeClr>
                </a:gs>
                <a:gs pos="100000">
                  <a:schemeClr val="bg1">
                    <a:lumMod val="87000"/>
                    <a:lumOff val="13000"/>
                  </a:schemeClr>
                </a:gs>
                <a:gs pos="94000">
                  <a:srgbClr val="070707"/>
                </a:gs>
                <a:gs pos="29000">
                  <a:schemeClr val="bg1"/>
                </a:gs>
                <a:gs pos="28000">
                  <a:schemeClr val="bg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16883" y="4096139"/>
              <a:ext cx="3541450" cy="708267"/>
            </a:xfrm>
            <a:prstGeom prst="rect">
              <a:avLst/>
            </a:prstGeom>
            <a:gradFill>
              <a:gsLst>
                <a:gs pos="0">
                  <a:srgbClr val="3BB478"/>
                </a:gs>
                <a:gs pos="100000">
                  <a:srgbClr val="3BB478">
                    <a:lumMod val="50000"/>
                  </a:srgb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brightRoom" dir="t"/>
            </a:scene3d>
            <a:sp3d extrusionH="76200" prstMaterial="powder"/>
          </p:spPr>
          <p:txBody>
            <a:bodyPr/>
            <a:lstStyle/>
            <a:p>
              <a:endParaRPr lang="en-US" b="1" dirty="0">
                <a:solidFill>
                  <a:srgbClr val="FFFFFF"/>
                </a:solidFill>
                <a:latin typeface="Trebuchet MS" pitchFamily="34" charset="0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 bwMode="auto">
          <a:xfrm>
            <a:off x="6119443" y="1906020"/>
            <a:ext cx="3364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With </a:t>
            </a:r>
            <a:r>
              <a:rPr lang="en-US" sz="2000" dirty="0">
                <a:solidFill>
                  <a:schemeClr val="bg1"/>
                </a:solidFill>
              </a:rPr>
              <a:t>Unified Memory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657151" y="3858870"/>
            <a:ext cx="0" cy="261486"/>
          </a:xfrm>
          <a:prstGeom prst="line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22541" y="3858870"/>
            <a:ext cx="0" cy="261486"/>
          </a:xfrm>
          <a:prstGeom prst="line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 bwMode="auto">
          <a:xfrm>
            <a:off x="6245783" y="4980668"/>
            <a:ext cx="311204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Memory</a:t>
            </a:r>
            <a:endParaRPr lang="en-US" sz="1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86" y="2542561"/>
            <a:ext cx="1180437" cy="1280474"/>
          </a:xfrm>
          <a:prstGeom prst="rect">
            <a:avLst/>
          </a:prstGeom>
          <a:effectLst/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846" y="2512420"/>
            <a:ext cx="1375389" cy="1328474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577048" y="1919870"/>
            <a:ext cx="5060272" cy="316240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  <a:spcAft>
                <a:spcPts val="900"/>
              </a:spcAft>
            </a:pPr>
            <a:r>
              <a:rPr lang="en-US" dirty="0" smtClean="0">
                <a:solidFill>
                  <a:schemeClr val="bg1"/>
                </a:solidFill>
              </a:rPr>
              <a:t>We used CUDA Unified Memory to simplify the first steps in accelerating our code.</a:t>
            </a:r>
          </a:p>
          <a:p>
            <a:pPr>
              <a:lnSpc>
                <a:spcPct val="90000"/>
              </a:lnSpc>
              <a:spcAft>
                <a:spcPts val="900"/>
              </a:spcAft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900"/>
              </a:spcAft>
            </a:pPr>
            <a:r>
              <a:rPr lang="en-US" dirty="0" smtClean="0">
                <a:solidFill>
                  <a:schemeClr val="bg1"/>
                </a:solidFill>
              </a:rPr>
              <a:t>This made the process simple, but it also made the code not portable</a:t>
            </a:r>
          </a:p>
          <a:p>
            <a:pPr marL="285750" indent="-285750">
              <a:lnSpc>
                <a:spcPct val="9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PGI-only: –ta=</a:t>
            </a:r>
            <a:r>
              <a:rPr lang="en-US" dirty="0" err="1" smtClean="0">
                <a:solidFill>
                  <a:schemeClr val="bg1"/>
                </a:solidFill>
              </a:rPr>
              <a:t>tesla:managed</a:t>
            </a:r>
            <a:r>
              <a:rPr lang="en-US" dirty="0" smtClean="0">
                <a:solidFill>
                  <a:schemeClr val="bg1"/>
                </a:solidFill>
              </a:rPr>
              <a:t> flag </a:t>
            </a:r>
          </a:p>
          <a:p>
            <a:pPr marL="285750" indent="-285750">
              <a:lnSpc>
                <a:spcPct val="9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NVIDIA-only: CUDA Unified Memory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Explicitly managing data will make the code portable and may improve performance.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dirty="0" smtClean="0"/>
              <a:t>Structured Data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directive defines </a:t>
            </a:r>
            <a:r>
              <a:rPr lang="en-US" dirty="0"/>
              <a:t>a region of code in which GPU arrays remain on the GPU and are shared among all kernels in that region.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parallel loop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...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parallel loop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791958" y="3385752"/>
            <a:ext cx="216024" cy="1981200"/>
          </a:xfrm>
          <a:prstGeom prst="rightBrace">
            <a:avLst>
              <a:gd name="adj1" fmla="val 27869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60958" y="4207105"/>
            <a:ext cx="1354365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rebuchet MS" pitchFamily="34" charset="0"/>
              </a:rPr>
              <a:t>Data Region</a:t>
            </a:r>
            <a:endParaRPr lang="en-GB" sz="16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54225" y="2924738"/>
            <a:ext cx="3076764" cy="2264036"/>
          </a:xfrm>
          <a:prstGeom prst="roundRect">
            <a:avLst/>
          </a:prstGeom>
          <a:solidFill>
            <a:schemeClr val="tx2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rebuchet MS" pitchFamily="34" charset="0"/>
              </a:rPr>
              <a:t>Arrays used within the data region will remain on the GPU until the end of the data region.</a:t>
            </a:r>
            <a:endParaRPr lang="en-US" sz="20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2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5743&quot;&gt;&lt;object type=&quot;3&quot; unique_id=&quot;16575&quot;&gt;&lt;property id=&quot;20148&quot; value=&quot;5&quot;/&gt;&lt;property id=&quot;20300&quot; value=&quot;Slide 1 - &amp;quot;Expressing Data Locality and Optimizations with OpenACC&amp;quot;&quot;/&gt;&lt;property id=&quot;20307&quot; value=&quot;754&quot;/&gt;&lt;/object&gt;&lt;object type=&quot;3&quot; unique_id=&quot;16576&quot;&gt;&lt;property id=&quot;20148&quot; value=&quot;5&quot;/&gt;&lt;property id=&quot;20300&quot; value=&quot;Slide 3&quot;/&gt;&lt;property id=&quot;20307&quot; value=&quot;756&quot;/&gt;&lt;/object&gt;&lt;object type=&quot;3&quot; unique_id=&quot;16615&quot;&gt;&lt;property id=&quot;20148&quot; value=&quot;5&quot;/&gt;&lt;property id=&quot;20300&quot; value=&quot;Slide 48 - &amp;quot;Next Steps &amp;amp; Homework&amp;quot;&quot;/&gt;&lt;property id=&quot;20307&quot; value=&quot;773&quot;/&gt;&lt;/object&gt;&lt;object type=&quot;3&quot; unique_id=&quot;16617&quot;&gt;&lt;property id=&quot;20148&quot; value=&quot;5&quot;/&gt;&lt;property id=&quot;20300&quot; value=&quot;Slide 49 - &amp;quot;Homework&amp;quot;&quot;/&gt;&lt;property id=&quot;20307&quot; value=&quot;784&quot;/&gt;&lt;/object&gt;&lt;object type=&quot;3&quot; unique_id=&quot;16618&quot;&gt;&lt;property id=&quot;20148&quot; value=&quot;5&quot;/&gt;&lt;property id=&quot;20300&quot; value=&quot;Slide 50 - &amp;quot;Office Hours Next Week&amp;quot;&quot;/&gt;&lt;property id=&quot;20307&quot; value=&quot;785&quot;/&gt;&lt;/object&gt;&lt;object type=&quot;3&quot; unique_id=&quot;20118&quot;&gt;&lt;property id=&quot;20148&quot; value=&quot;5&quot;/&gt;&lt;property id=&quot;20300&quot; value=&quot;Slide 7 - &amp;quot;Expressing Data Management&amp;quot;&quot;/&gt;&lt;property id=&quot;20307&quot; value=&quot;786&quot;/&gt;&lt;/object&gt;&lt;object type=&quot;3&quot; unique_id=&quot;20119&quot;&gt;&lt;property id=&quot;20148&quot; value=&quot;5&quot;/&gt;&lt;property id=&quot;20300&quot; value=&quot;Slide 8 - &amp;quot;Making Data Management Explicit&amp;quot;&quot;/&gt;&lt;property id=&quot;20307&quot; value=&quot;787&quot;/&gt;&lt;/object&gt;&lt;object type=&quot;3&quot; unique_id=&quot;20607&quot;&gt;&lt;property id=&quot;20148&quot; value=&quot;5&quot;/&gt;&lt;property id=&quot;20300&quot; value=&quot;Slide 9 - &amp;quot;Structured Data Regions&amp;quot;&quot;/&gt;&lt;property id=&quot;20307&quot; value=&quot;788&quot;/&gt;&lt;/object&gt;&lt;object type=&quot;3&quot; unique_id=&quot;20768&quot;&gt;&lt;property id=&quot;20148&quot; value=&quot;5&quot;/&gt;&lt;property id=&quot;20300&quot; value=&quot;Slide 10 - &amp;quot;Structured Data Regions&amp;quot;&quot;/&gt;&lt;property id=&quot;20307&quot; value=&quot;789&quot;/&gt;&lt;/object&gt;&lt;object type=&quot;3&quot; unique_id=&quot;21187&quot;&gt;&lt;property id=&quot;20148&quot; value=&quot;5&quot;/&gt;&lt;property id=&quot;20300&quot; value=&quot;Slide 13 - &amp;quot;Data Clauses&amp;quot;&quot;/&gt;&lt;property id=&quot;20307&quot; value=&quot;793&quot;/&gt;&lt;/object&gt;&lt;object type=&quot;3&quot; unique_id=&quot;21188&quot;&gt;&lt;property id=&quot;20148&quot; value=&quot;5&quot;/&gt;&lt;property id=&quot;20300&quot; value=&quot;Slide 14 - &amp;quot;Array Shaping&amp;quot;&quot;/&gt;&lt;property id=&quot;20307&quot; value=&quot;792&quot;/&gt;&lt;/object&gt;&lt;object type=&quot;3&quot; unique_id=&quot;21679&quot;&gt;&lt;property id=&quot;20148&quot; value=&quot;5&quot;/&gt;&lt;property id=&quot;20300&quot; value=&quot;Slide 11 - &amp;quot;Unstructured Data Directives&amp;quot;&quot;/&gt;&lt;property id=&quot;20307&quot; value=&quot;794&quot;/&gt;&lt;/object&gt;&lt;object type=&quot;3&quot; unique_id=&quot;21680&quot;&gt;&lt;property id=&quot;20148&quot; value=&quot;5&quot;/&gt;&lt;property id=&quot;20300&quot; value=&quot;Slide 18 - &amp;quot;OpenACC present clause&amp;quot;&quot;/&gt;&lt;property id=&quot;20307&quot; value=&quot;795&quot;/&gt;&lt;/object&gt;&lt;object type=&quot;3&quot; unique_id=&quot;26383&quot;&gt;&lt;property id=&quot;20148&quot; value=&quot;5&quot;/&gt;&lt;property id=&quot;20300&quot; value=&quot;Slide 6&quot;/&gt;&lt;property id=&quot;20307&quot; value=&quot;797&quot;/&gt;&lt;/object&gt;&lt;object type=&quot;3&quot; unique_id=&quot;26854&quot;&gt;&lt;property id=&quot;20148&quot; value=&quot;5&quot;/&gt;&lt;property id=&quot;20300&quot; value=&quot;Slide 2&quot;/&gt;&lt;property id=&quot;20307&quot; value=&quot;798&quot;/&gt;&lt;/object&gt;&lt;object type=&quot;3&quot; unique_id=&quot;26855&quot;&gt;&lt;property id=&quot;20148&quot; value=&quot;5&quot;/&gt;&lt;property id=&quot;20300&quot; value=&quot;Slide 16 - &amp;quot;Explicit Data Movement: Copy In Matrix&amp;quot;&quot;/&gt;&lt;property id=&quot;20307&quot; value=&quot;800&quot;/&gt;&lt;/object&gt;&lt;object type=&quot;3&quot; unique_id=&quot;26856&quot;&gt;&lt;property id=&quot;20148&quot; value=&quot;5&quot;/&gt;&lt;property id=&quot;20300&quot; value=&quot;Slide 17 - &amp;quot;Explicit Data Movement: Delete Matrix&amp;quot;&quot;/&gt;&lt;property id=&quot;20307&quot; value=&quot;801&quot;/&gt;&lt;/object&gt;&lt;object type=&quot;3&quot; unique_id=&quot;26857&quot;&gt;&lt;property id=&quot;20148&quot; value=&quot;5&quot;/&gt;&lt;property id=&quot;20300&quot; value=&quot;Slide 51&quot;/&gt;&lt;property id=&quot;20307&quot; value=&quot;799&quot;/&gt;&lt;/object&gt;&lt;object type=&quot;3&quot; unique_id=&quot;27309&quot;&gt;&lt;property id=&quot;20148&quot; value=&quot;5&quot;/&gt;&lt;property id=&quot;20300&quot; value=&quot;Slide 19 - &amp;quot;Explicit Data Movement: Present Clause&amp;quot;&quot;/&gt;&lt;property id=&quot;20307&quot; value=&quot;802&quot;/&gt;&lt;/object&gt;&lt;object type=&quot;3&quot; unique_id=&quot;27922&quot;&gt;&lt;property id=&quot;20148&quot; value=&quot;5&quot;/&gt;&lt;property id=&quot;20300&quot; value=&quot;Slide 12 - &amp;quot;Unstructured Data: C++ Classes&amp;quot;&quot;/&gt;&lt;property id=&quot;20307&quot; value=&quot;803&quot;/&gt;&lt;/object&gt;&lt;object type=&quot;3&quot; unique_id=&quot;27923&quot;&gt;&lt;property id=&quot;20148&quot; value=&quot;5&quot;/&gt;&lt;property id=&quot;20300&quot; value=&quot;Slide 21 - &amp;quot;OpenACC Update Directive&amp;quot;&quot;/&gt;&lt;property id=&quot;20307&quot; value=&quot;804&quot;/&gt;&lt;/object&gt;&lt;object type=&quot;3&quot; unique_id=&quot;27924&quot;&gt;&lt;property id=&quot;20148&quot; value=&quot;5&quot;/&gt;&lt;property id=&quot;20300&quot; value=&quot;Slide 22 - &amp;quot;Explicit Data Movement: Update Vector&amp;quot;&quot;/&gt;&lt;property id=&quot;20307&quot; value=&quot;805&quot;/&gt;&lt;/object&gt;&lt;object type=&quot;3&quot; unique_id=&quot;28141&quot;&gt;&lt;property id=&quot;20148&quot; value=&quot;5&quot;/&gt;&lt;property id=&quot;20300&quot; value=&quot;Slide 23 - &amp;quot;Build &amp;amp; Run without Unified Memory&amp;quot;&quot;/&gt;&lt;property id=&quot;20307&quot; value=&quot;806&quot;/&gt;&lt;/object&gt;&lt;object type=&quot;3&quot; unique_id=&quot;28747&quot;&gt;&lt;property id=&quot;20148&quot; value=&quot;5&quot;/&gt;&lt;property id=&quot;20300&quot; value=&quot;Slide 20 - &amp;quot;Running With Explicit Memory Management&amp;quot;&quot;/&gt;&lt;property id=&quot;20307&quot; value=&quot;807&quot;/&gt;&lt;/object&gt;&lt;object type=&quot;3&quot; unique_id=&quot;28916&quot;&gt;&lt;property id=&quot;20148&quot; value=&quot;5&quot;/&gt;&lt;property id=&quot;20300&quot; value=&quot;Slide 24 - &amp;quot;Optimize Loops&amp;quot;&quot;/&gt;&lt;property id=&quot;20307&quot; value=&quot;808&quot;/&gt;&lt;/object&gt;&lt;object type=&quot;3&quot; unique_id=&quot;29487&quot;&gt;&lt;property id=&quot;20148&quot; value=&quot;5&quot;/&gt;&lt;property id=&quot;20300&quot; value=&quot;Slide 15 - &amp;quot;Coursework : Expressing Data Movement&amp;quot;&quot;/&gt;&lt;property id=&quot;20307&quot; value=&quot;810&quot;/&gt;&lt;/object&gt;&lt;object type=&quot;3&quot; unique_id=&quot;29836&quot;&gt;&lt;property id=&quot;20148&quot; value=&quot;5&quot;/&gt;&lt;property id=&quot;20300&quot; value=&quot;Slide 4&quot;/&gt;&lt;property id=&quot;20307&quot; value=&quot;811&quot;/&gt;&lt;/object&gt;&lt;object type=&quot;3&quot; unique_id=&quot;30211&quot;&gt;&lt;property id=&quot;20148&quot; value=&quot;5&quot;/&gt;&lt;property id=&quot;20300&quot; value=&quot;Slide 25 - &amp;quot;Apply Application Knowledge&amp;quot;&quot;/&gt;&lt;property id=&quot;20307&quot; value=&quot;813&quot;/&gt;&lt;/object&gt;&lt;object type=&quot;3&quot; unique_id=&quot;30212&quot;&gt;&lt;property id=&quot;20148&quot; value=&quot;5&quot;/&gt;&lt;property id=&quot;20300&quot; value=&quot;Slide 26 - &amp;quot;OpenACC: 3 Levels of Parallelism&amp;quot;&quot;/&gt;&lt;property id=&quot;20307&quot; value=&quot;815&quot;/&gt;&lt;/object&gt;&lt;object type=&quot;3&quot; unique_id=&quot;30213&quot;&gt;&lt;property id=&quot;20148&quot; value=&quot;5&quot;/&gt;&lt;property id=&quot;20300&quot; value=&quot;Slide 27 - &amp;quot;OpenACC loop directive: gang, worker, vector, seq&amp;quot;&quot;/&gt;&lt;property id=&quot;20307&quot; value=&quot;814&quot;/&gt;&lt;/object&gt;&lt;object type=&quot;3&quot; unique_id=&quot;30214&quot;&gt;&lt;property id=&quot;20148&quot; value=&quot;5&quot;/&gt;&lt;property id=&quot;20300&quot; value=&quot;Slide 28 - &amp;quot;Optimize Loops: Vector Length&amp;quot;&quot;/&gt;&lt;property id=&quot;20307&quot; value=&quot;816&quot;/&gt;&lt;/object&gt;&lt;object type=&quot;3&quot; unique_id=&quot;30663&quot;&gt;&lt;property id=&quot;20148&quot; value=&quot;5&quot;/&gt;&lt;property id=&quot;20300&quot; value=&quot;Slide 29 - &amp;quot;Optimize Loops: Parallel Loop Vector Length&amp;quot;&quot;/&gt;&lt;property id=&quot;20307&quot; value=&quot;817&quot;/&gt;&lt;/object&gt;&lt;object type=&quot;3&quot; unique_id=&quot;30665&quot;&gt;&lt;property id=&quot;20148&quot; value=&quot;5&quot;/&gt;&lt;property id=&quot;20300&quot; value=&quot;Slide 30 - &amp;quot;Optimize Loops: Adjust Vector Length&amp;quot;&quot;/&gt;&lt;property id=&quot;20307&quot; value=&quot;819&quot;/&gt;&lt;/object&gt;&lt;object type=&quot;3&quot; unique_id=&quot;31001&quot;&gt;&lt;property id=&quot;20148&quot; value=&quot;5&quot;/&gt;&lt;property id=&quot;20300&quot; value=&quot;Slide 31 - &amp;quot;Optimize Loops: Adjust Vector Length&amp;quot;&quot;/&gt;&lt;property id=&quot;20307&quot; value=&quot;820&quot;/&gt;&lt;/object&gt;&lt;object type=&quot;3&quot; unique_id=&quot;31405&quot;&gt;&lt;property id=&quot;20148&quot; value=&quot;5&quot;/&gt;&lt;property id=&quot;20300&quot; value=&quot;Slide 32 - &amp;quot;Profiling with Visual Profiler&amp;quot;&quot;/&gt;&lt;property id=&quot;20307&quot; value=&quot;821&quot;/&gt;&lt;/object&gt;&lt;object type=&quot;3&quot; unique_id=&quot;31406&quot;&gt;&lt;property id=&quot;20148&quot; value=&quot;5&quot;/&gt;&lt;property id=&quot;20300&quot; value=&quot;Slide 33 - &amp;quot;Profiling with Visual Profiler&amp;quot;&quot;/&gt;&lt;property id=&quot;20307&quot; value=&quot;822&quot;/&gt;&lt;/object&gt;&lt;object type=&quot;3&quot; unique_id=&quot;32097&quot;&gt;&lt;property id=&quot;20148&quot; value=&quot;5&quot;/&gt;&lt;property id=&quot;20300&quot; value=&quot;Slide 34 - &amp;quot;GPU Occupancy&amp;quot;&quot;/&gt;&lt;property id=&quot;20307&quot; value=&quot;823&quot;/&gt;&lt;/object&gt;&lt;object type=&quot;3&quot; unique_id=&quot;32098&quot;&gt;&lt;property id=&quot;20148&quot; value=&quot;5&quot;/&gt;&lt;property id=&quot;20300&quot; value=&quot;Slide 35 - &amp;quot;Profiling with Visual Profiler&amp;quot;&quot;/&gt;&lt;property id=&quot;20307&quot; value=&quot;824&quot;/&gt;&lt;/object&gt;&lt;object type=&quot;3&quot; unique_id=&quot;32099&quot;&gt;&lt;property id=&quot;20148&quot; value=&quot;5&quot;/&gt;&lt;property id=&quot;20300&quot; value=&quot;Slide 36 - &amp;quot;Profiling with Visual Profiler&amp;quot;&quot;/&gt;&lt;property id=&quot;20307&quot; value=&quot;825&quot;/&gt;&lt;/object&gt;&lt;object type=&quot;3&quot; unique_id=&quot;32100&quot;&gt;&lt;property id=&quot;20148&quot; value=&quot;5&quot;/&gt;&lt;property id=&quot;20300&quot; value=&quot;Slide 37 - &amp;quot;Profiling with Visual Profiler&amp;quot;&quot;/&gt;&lt;property id=&quot;20307&quot; value=&quot;826&quot;/&gt;&lt;/object&gt;&lt;object type=&quot;3&quot; unique_id=&quot;32101&quot;&gt;&lt;property id=&quot;20148&quot; value=&quot;5&quot;/&gt;&lt;property id=&quot;20300&quot; value=&quot;Slide 38 - &amp;quot;Profiling with Visual Profiler&amp;quot;&quot;/&gt;&lt;property id=&quot;20307&quot; value=&quot;827&quot;/&gt;&lt;/object&gt;&lt;object type=&quot;3&quot; unique_id=&quot;32102&quot;&gt;&lt;property id=&quot;20148&quot; value=&quot;5&quot;/&gt;&lt;property id=&quot;20300&quot; value=&quot;Slide 39 - &amp;quot;Profiling with Visual Profiler&amp;quot;&quot;/&gt;&lt;property id=&quot;20307&quot; value=&quot;828&quot;/&gt;&lt;/object&gt;&lt;object type=&quot;3&quot; unique_id=&quot;32103&quot;&gt;&lt;property id=&quot;20148&quot; value=&quot;5&quot;/&gt;&lt;property id=&quot;20300&quot; value=&quot;Slide 40 - &amp;quot;Profiling with Visual Profiler&amp;quot;&quot;/&gt;&lt;property id=&quot;20307&quot; value=&quot;829&quot;/&gt;&lt;/object&gt;&lt;object type=&quot;3&quot; unique_id=&quot;32104&quot;&gt;&lt;property id=&quot;20148&quot; value=&quot;5&quot;/&gt;&lt;property id=&quot;20300&quot; value=&quot;Slide 41 - &amp;quot;Profiling with Visual Profiler&amp;quot;&quot;/&gt;&lt;property id=&quot;20307&quot; value=&quot;830&quot;/&gt;&lt;/object&gt;&lt;object type=&quot;3&quot; unique_id=&quot;32721&quot;&gt;&lt;property id=&quot;20148&quot; value=&quot;5&quot;/&gt;&lt;property id=&quot;20300&quot; value=&quot;Slide 42 - &amp;quot;Optimize Loops: Adding Workers&amp;quot;&quot;/&gt;&lt;property id=&quot;20307&quot; value=&quot;831&quot;/&gt;&lt;/object&gt;&lt;object type=&quot;3&quot; unique_id=&quot;32722&quot;&gt;&lt;property id=&quot;20148&quot; value=&quot;5&quot;/&gt;&lt;property id=&quot;20300&quot; value=&quot;Slide 43 - &amp;quot;Optimize Loops: Parallel Loop Adding Workers&amp;quot;&quot;/&gt;&lt;property id=&quot;20307&quot; value=&quot;832&quot;/&gt;&lt;/object&gt;&lt;object type=&quot;3&quot; unique_id=&quot;33434&quot;&gt;&lt;property id=&quot;20148&quot; value=&quot;5&quot;/&gt;&lt;property id=&quot;20300&quot; value=&quot;Slide 45 - &amp;quot;Optimize Loops: Final Performance&amp;quot;&quot;/&gt;&lt;property id=&quot;20307&quot; value=&quot;833&quot;/&gt;&lt;/object&gt;&lt;object type=&quot;3&quot; unique_id=&quot;33835&quot;&gt;&lt;property id=&quot;20148&quot; value=&quot;5&quot;/&gt;&lt;property id=&quot;20300&quot; value=&quot;Slide 44 - &amp;quot;Optimize Loops: Compiler Output&amp;quot;&quot;/&gt;&lt;property id=&quot;20307&quot; value=&quot;834&quot;/&gt;&lt;/object&gt;&lt;object type=&quot;3&quot; unique_id=&quot;34484&quot;&gt;&lt;property id=&quot;20148&quot; value=&quot;5&quot;/&gt;&lt;property id=&quot;20300&quot; value=&quot;Slide 46 - &amp;quot;Additional Loop Optimizations&amp;quot;&quot;/&gt;&lt;property id=&quot;20307&quot; value=&quot;835&quot;/&gt;&lt;/object&gt;&lt;object type=&quot;3&quot; unique_id=&quot;34485&quot;&gt;&lt;property id=&quot;20148&quot; value=&quot;5&quot;/&gt;&lt;property id=&quot;20300&quot; value=&quot;Slide 47 - &amp;quot;In Summary&amp;quot;&quot;/&gt;&lt;property id=&quot;20307&quot; value=&quot;836&quot;/&gt;&lt;/object&gt;&lt;object type=&quot;3&quot; unique_id=&quot;34736&quot;&gt;&lt;property id=&quot;20148&quot; value=&quot;5&quot;/&gt;&lt;property id=&quot;20300&quot; value=&quot;Slide 5 - &amp;quot;Lab 2 Results (Lower is better)&amp;quot;&quot;/&gt;&lt;property id=&quot;20307&quot; value=&quot;837&quot;/&gt;&lt;/object&gt;&lt;/object&gt;&lt;object type=&quot;8&quot; unique_id=&quot;15813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6.PNG&quot;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373EF75-6238-478B-9F53-8083893763D1}&quot;/&gt;&lt;isInvalidForFieldText val=&quot;0&quot;/&gt;&lt;Image&gt;&lt;filename val=&quot;C:\Users\jlarkin\AppData\Local\Temp\~CaE456\data\asimages\{3373EF75-6238-478B-9F53-8083893763D1}_26.png&quot;/&gt;&lt;left val=&quot;143&quot;/&gt;&lt;top val=&quot;23&quot;/&gt;&lt;width val=&quot;576&quot;/&gt;&lt;height val=&quot;440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6.PNG&quot;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373EF75-6238-478B-9F53-8083893763D1}&quot;/&gt;&lt;isInvalidForFieldText val=&quot;0&quot;/&gt;&lt;Image&gt;&lt;filename val=&quot;C:\Users\jlarkin\AppData\Local\Temp\~CaE456\data\asimages\{3373EF75-6238-478B-9F53-8083893763D1}_26.png&quot;/&gt;&lt;left val=&quot;143&quot;/&gt;&lt;top val=&quot;23&quot;/&gt;&lt;width val=&quot;576&quot;/&gt;&lt;height val=&quot;440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Title &amp; Bullet">
  <a:themeElements>
    <a:clrScheme name="Custom 1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014 NVIDIA Color Palette">
    <a:dk1>
      <a:srgbClr val="B3B3B3"/>
    </a:dk1>
    <a:lt1>
      <a:srgbClr val="FFFFFF"/>
    </a:lt1>
    <a:dk2>
      <a:srgbClr val="000000"/>
    </a:dk2>
    <a:lt2>
      <a:srgbClr val="76B900"/>
    </a:lt2>
    <a:accent1>
      <a:srgbClr val="11669F"/>
    </a:accent1>
    <a:accent2>
      <a:srgbClr val="A0116A"/>
    </a:accent2>
    <a:accent3>
      <a:srgbClr val="D65D1E"/>
    </a:accent3>
    <a:accent4>
      <a:srgbClr val="505050"/>
    </a:accent4>
    <a:accent5>
      <a:srgbClr val="9E1212"/>
    </a:accent5>
    <a:accent6>
      <a:srgbClr val="0D3481"/>
    </a:accent6>
    <a:hlink>
      <a:srgbClr val="76B900"/>
    </a:hlink>
    <a:folHlink>
      <a:srgbClr val="004827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2014 NVIDIA Color Palette">
    <a:dk1>
      <a:srgbClr val="B3B3B3"/>
    </a:dk1>
    <a:lt1>
      <a:srgbClr val="FFFFFF"/>
    </a:lt1>
    <a:dk2>
      <a:srgbClr val="000000"/>
    </a:dk2>
    <a:lt2>
      <a:srgbClr val="76B900"/>
    </a:lt2>
    <a:accent1>
      <a:srgbClr val="11669F"/>
    </a:accent1>
    <a:accent2>
      <a:srgbClr val="A0116A"/>
    </a:accent2>
    <a:accent3>
      <a:srgbClr val="D65D1E"/>
    </a:accent3>
    <a:accent4>
      <a:srgbClr val="505050"/>
    </a:accent4>
    <a:accent5>
      <a:srgbClr val="9E1212"/>
    </a:accent5>
    <a:accent6>
      <a:srgbClr val="0D3481"/>
    </a:accent6>
    <a:hlink>
      <a:srgbClr val="76B900"/>
    </a:hlink>
    <a:folHlink>
      <a:srgbClr val="004827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2014 NVIDIA Color Palette">
    <a:dk1>
      <a:srgbClr val="B3B3B3"/>
    </a:dk1>
    <a:lt1>
      <a:srgbClr val="FFFFFF"/>
    </a:lt1>
    <a:dk2>
      <a:srgbClr val="000000"/>
    </a:dk2>
    <a:lt2>
      <a:srgbClr val="76B900"/>
    </a:lt2>
    <a:accent1>
      <a:srgbClr val="11669F"/>
    </a:accent1>
    <a:accent2>
      <a:srgbClr val="A0116A"/>
    </a:accent2>
    <a:accent3>
      <a:srgbClr val="D65D1E"/>
    </a:accent3>
    <a:accent4>
      <a:srgbClr val="505050"/>
    </a:accent4>
    <a:accent5>
      <a:srgbClr val="9E1212"/>
    </a:accent5>
    <a:accent6>
      <a:srgbClr val="0D3481"/>
    </a:accent6>
    <a:hlink>
      <a:srgbClr val="76B900"/>
    </a:hlink>
    <a:folHlink>
      <a:srgbClr val="004827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2014 NVIDIA Color Palette">
    <a:dk1>
      <a:srgbClr val="B3B3B3"/>
    </a:dk1>
    <a:lt1>
      <a:srgbClr val="FFFFFF"/>
    </a:lt1>
    <a:dk2>
      <a:srgbClr val="000000"/>
    </a:dk2>
    <a:lt2>
      <a:srgbClr val="76B900"/>
    </a:lt2>
    <a:accent1>
      <a:srgbClr val="11669F"/>
    </a:accent1>
    <a:accent2>
      <a:srgbClr val="A0116A"/>
    </a:accent2>
    <a:accent3>
      <a:srgbClr val="D65D1E"/>
    </a:accent3>
    <a:accent4>
      <a:srgbClr val="505050"/>
    </a:accent4>
    <a:accent5>
      <a:srgbClr val="9E1212"/>
    </a:accent5>
    <a:accent6>
      <a:srgbClr val="0D3481"/>
    </a:accent6>
    <a:hlink>
      <a:srgbClr val="76B900"/>
    </a:hlink>
    <a:folHlink>
      <a:srgbClr val="004827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2014 NVIDIA Color Palette">
    <a:dk1>
      <a:srgbClr val="B3B3B3"/>
    </a:dk1>
    <a:lt1>
      <a:srgbClr val="FFFFFF"/>
    </a:lt1>
    <a:dk2>
      <a:srgbClr val="000000"/>
    </a:dk2>
    <a:lt2>
      <a:srgbClr val="76B900"/>
    </a:lt2>
    <a:accent1>
      <a:srgbClr val="11669F"/>
    </a:accent1>
    <a:accent2>
      <a:srgbClr val="A0116A"/>
    </a:accent2>
    <a:accent3>
      <a:srgbClr val="D65D1E"/>
    </a:accent3>
    <a:accent4>
      <a:srgbClr val="505050"/>
    </a:accent4>
    <a:accent5>
      <a:srgbClr val="9E1212"/>
    </a:accent5>
    <a:accent6>
      <a:srgbClr val="0D3481"/>
    </a:accent6>
    <a:hlink>
      <a:srgbClr val="76B900"/>
    </a:hlink>
    <a:folHlink>
      <a:srgbClr val="004827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90828</TotalTime>
  <Words>2839</Words>
  <Application>Microsoft Office PowerPoint</Application>
  <PresentationFormat>Custom</PresentationFormat>
  <Paragraphs>472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ＭＳ Ｐゴシック</vt:lpstr>
      <vt:lpstr>ＭＳ Ｐゴシック</vt:lpstr>
      <vt:lpstr>Arial</vt:lpstr>
      <vt:lpstr>Century Gothic</vt:lpstr>
      <vt:lpstr>Courier New</vt:lpstr>
      <vt:lpstr>DejaVu Sans</vt:lpstr>
      <vt:lpstr>Trebuchet MS</vt:lpstr>
      <vt:lpstr>Wingdings</vt:lpstr>
      <vt:lpstr>Title &amp; Bullet</vt:lpstr>
      <vt:lpstr>Expressing Data Locality and Optimizations with OpenACC</vt:lpstr>
      <vt:lpstr>PowerPoint Presentation</vt:lpstr>
      <vt:lpstr>PowerPoint Presentation</vt:lpstr>
      <vt:lpstr>PowerPoint Presentation</vt:lpstr>
      <vt:lpstr>Lab 2 Results (Lower is better)</vt:lpstr>
      <vt:lpstr>PowerPoint Presentation</vt:lpstr>
      <vt:lpstr>Expressing Data Management</vt:lpstr>
      <vt:lpstr>Making Data Management Explicit</vt:lpstr>
      <vt:lpstr>Structured Data Regions</vt:lpstr>
      <vt:lpstr>Structured Data Regions</vt:lpstr>
      <vt:lpstr>Unstructured Data Directives</vt:lpstr>
      <vt:lpstr>Unstructured Data: C++ Classes</vt:lpstr>
      <vt:lpstr>Data Clauses</vt:lpstr>
      <vt:lpstr>Array Shaping</vt:lpstr>
      <vt:lpstr>Coursework : Expressing Data Movement</vt:lpstr>
      <vt:lpstr>Explicit Data Movement: Copy In Matrix</vt:lpstr>
      <vt:lpstr>Explicit Data Movement: Delete Matrix</vt:lpstr>
      <vt:lpstr>OpenACC present clause</vt:lpstr>
      <vt:lpstr>Explicit Data Movement: Present Clause</vt:lpstr>
      <vt:lpstr>Running With Explicit Memory Management</vt:lpstr>
      <vt:lpstr>OpenACC Update Directive</vt:lpstr>
      <vt:lpstr>Explicit Data Movement: Update Vector</vt:lpstr>
      <vt:lpstr>Build &amp; Run without Unified Memory</vt:lpstr>
      <vt:lpstr>Optimize Loops</vt:lpstr>
      <vt:lpstr>Apply Application Knowledge</vt:lpstr>
      <vt:lpstr>OpenACC: 3 Levels of Parallelism</vt:lpstr>
      <vt:lpstr>OpenACC loop directive: gang, worker, vector, seq</vt:lpstr>
      <vt:lpstr>Optimize Loops: Vector Length</vt:lpstr>
      <vt:lpstr>Optimize Loops: Parallel Loop Vector Length</vt:lpstr>
      <vt:lpstr>Optimize Loops: Adjust Vector Length</vt:lpstr>
      <vt:lpstr>Optimize Loops: Adjust Vector Length</vt:lpstr>
      <vt:lpstr>Profiling with Visual Profiler</vt:lpstr>
      <vt:lpstr>Profiling with Visual Profiler</vt:lpstr>
      <vt:lpstr>GPU Occupancy</vt:lpstr>
      <vt:lpstr>Profiling with Visual Profiler</vt:lpstr>
      <vt:lpstr>Profiling with Visual Profiler</vt:lpstr>
      <vt:lpstr>Profiling with Visual Profiler</vt:lpstr>
      <vt:lpstr>Profiling with Visual Profiler</vt:lpstr>
      <vt:lpstr>Profiling with Visual Profiler</vt:lpstr>
      <vt:lpstr>Profiling with Visual Profiler</vt:lpstr>
      <vt:lpstr>Profiling with Visual Profiler</vt:lpstr>
      <vt:lpstr>Optimize Loops: Adding Workers</vt:lpstr>
      <vt:lpstr>Optimize Loops: Parallel Loop Adding Workers</vt:lpstr>
      <vt:lpstr>Optimize Loops: Compiler Output</vt:lpstr>
      <vt:lpstr>Optimize Loops: Final Performance</vt:lpstr>
      <vt:lpstr>Additional Loop Optimizations</vt:lpstr>
      <vt:lpstr>In Summary</vt:lpstr>
      <vt:lpstr>Next Steps &amp; Homework</vt:lpstr>
      <vt:lpstr>Homework</vt:lpstr>
      <vt:lpstr>Office Hours Next Week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Jeff Larkin</cp:lastModifiedBy>
  <cp:revision>3481</cp:revision>
  <dcterms:created xsi:type="dcterms:W3CDTF">2008-01-24T03:11:41Z</dcterms:created>
  <dcterms:modified xsi:type="dcterms:W3CDTF">2015-10-29T17:05:22Z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</Properties>
</file>