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ags/tag2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32.xml" ContentType="application/vnd.openxmlformats-officedocument.presentationml.tags+xml"/>
  <Override PartName="/ppt/tags/tag3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4" r:id="rId4"/>
    <p:sldMasterId id="2147483986" r:id="rId5"/>
  </p:sldMasterIdLst>
  <p:notesMasterIdLst>
    <p:notesMasterId r:id="rId22"/>
  </p:notesMasterIdLst>
  <p:handoutMasterIdLst>
    <p:handoutMasterId r:id="rId23"/>
  </p:handoutMasterIdLst>
  <p:sldIdLst>
    <p:sldId id="761" r:id="rId6"/>
    <p:sldId id="759" r:id="rId7"/>
    <p:sldId id="860" r:id="rId8"/>
    <p:sldId id="861" r:id="rId9"/>
    <p:sldId id="870" r:id="rId10"/>
    <p:sldId id="871" r:id="rId11"/>
    <p:sldId id="873" r:id="rId12"/>
    <p:sldId id="874" r:id="rId13"/>
    <p:sldId id="876" r:id="rId14"/>
    <p:sldId id="875" r:id="rId15"/>
    <p:sldId id="878" r:id="rId16"/>
    <p:sldId id="880" r:id="rId17"/>
    <p:sldId id="877" r:id="rId18"/>
    <p:sldId id="881" r:id="rId19"/>
    <p:sldId id="882" r:id="rId20"/>
    <p:sldId id="772" r:id="rId21"/>
  </p:sldIdLst>
  <p:sldSz cx="10972800" cy="6172200"/>
  <p:notesSz cx="7010400" cy="9296400"/>
  <p:custDataLst>
    <p:tags r:id="rId24"/>
  </p:custDataLst>
  <p:defaultTextStyle>
    <a:defPPr>
      <a:defRPr lang="en-US"/>
    </a:defPPr>
    <a:lvl1pPr algn="l" defTabSz="457200" rtl="0" fontAlgn="base">
      <a:spcBef>
        <a:spcPct val="0"/>
      </a:spcBef>
      <a:spcAft>
        <a:spcPct val="0"/>
      </a:spcAft>
      <a:defRPr kern="1200">
        <a:solidFill>
          <a:schemeClr val="tx1"/>
        </a:solidFill>
        <a:latin typeface="Arial"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extLst>
    <p:ext uri="{521415D9-36F7-43E2-AB2F-B90AF26B5E84}">
      <p14:sectionLst xmlns:p14="http://schemas.microsoft.com/office/powerpoint/2010/main">
        <p14:section name="Default Section" id="{856FF53F-1FDB-4050-9119-43DD970CDF62}">
          <p14:sldIdLst>
            <p14:sldId id="761"/>
            <p14:sldId id="759"/>
            <p14:sldId id="860"/>
            <p14:sldId id="861"/>
            <p14:sldId id="870"/>
            <p14:sldId id="871"/>
            <p14:sldId id="873"/>
            <p14:sldId id="874"/>
            <p14:sldId id="876"/>
            <p14:sldId id="875"/>
            <p14:sldId id="878"/>
            <p14:sldId id="880"/>
            <p14:sldId id="877"/>
            <p14:sldId id="881"/>
            <p14:sldId id="882"/>
            <p14:sldId id="772"/>
          </p14:sldIdLst>
        </p14:section>
      </p14:sectionLst>
    </p:ext>
    <p:ext uri="{EFAFB233-063F-42B5-8137-9DF3F51BA10A}">
      <p15:sldGuideLst xmlns:p15="http://schemas.microsoft.com/office/powerpoint/2012/main">
        <p15:guide id="1" orient="horz" pos="1316">
          <p15:clr>
            <a:srgbClr val="A4A3A4"/>
          </p15:clr>
        </p15:guide>
        <p15:guide id="2" orient="horz" pos="3050">
          <p15:clr>
            <a:srgbClr val="A4A3A4"/>
          </p15:clr>
        </p15:guide>
        <p15:guide id="3" orient="horz" pos="3189">
          <p15:clr>
            <a:srgbClr val="A4A3A4"/>
          </p15:clr>
        </p15:guide>
        <p15:guide id="4" pos="5455">
          <p15:clr>
            <a:srgbClr val="A4A3A4"/>
          </p15:clr>
        </p15:guide>
        <p15:guide id="5" orient="horz" pos="975">
          <p15:clr>
            <a:srgbClr val="A4A3A4"/>
          </p15:clr>
        </p15:guide>
        <p15:guide id="6" pos="3457">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ff Larkin" initials="JML" lastIdx="7"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5A5A"/>
    <a:srgbClr val="4E7A00"/>
    <a:srgbClr val="E26D32"/>
    <a:srgbClr val="F2F2F2"/>
    <a:srgbClr val="868686"/>
    <a:srgbClr val="0071C5"/>
    <a:srgbClr val="9A4216"/>
    <a:srgbClr val="4E2D00"/>
    <a:srgbClr val="0D3481"/>
    <a:srgbClr val="0074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0" autoAdjust="0"/>
    <p:restoredTop sz="77778" autoAdjust="0"/>
  </p:normalViewPr>
  <p:slideViewPr>
    <p:cSldViewPr snapToGrid="0">
      <p:cViewPr varScale="1">
        <p:scale>
          <a:sx n="115" d="100"/>
          <a:sy n="115" d="100"/>
        </p:scale>
        <p:origin x="582" y="102"/>
      </p:cViewPr>
      <p:guideLst>
        <p:guide orient="horz" pos="1316"/>
        <p:guide orient="horz" pos="3050"/>
        <p:guide orient="horz" pos="3189"/>
        <p:guide pos="5455"/>
        <p:guide orient="horz" pos="975"/>
        <p:guide pos="3457"/>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1560"/>
    </p:cViewPr>
  </p:sorterViewPr>
  <p:notesViewPr>
    <p:cSldViewPr snapToGrid="0">
      <p:cViewPr varScale="1">
        <p:scale>
          <a:sx n="79" d="100"/>
          <a:sy n="79" d="100"/>
        </p:scale>
        <p:origin x="3288"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dirty="0" smtClean="0"/>
              <a:t>OpenMPI 1.8.4 MLNX</a:t>
            </a:r>
            <a:r>
              <a:rPr lang="en-US" baseline="0" dirty="0" smtClean="0"/>
              <a:t> FDR IB (4X) Tesla K40@875</a:t>
            </a:r>
            <a:endParaRPr lang="en-US" dirty="0"/>
          </a:p>
        </c:rich>
      </c:tx>
      <c:layout/>
      <c:overlay val="0"/>
    </c:title>
    <c:autoTitleDeleted val="0"/>
    <c:plotArea>
      <c:layout/>
      <c:lineChart>
        <c:grouping val="standard"/>
        <c:varyColors val="0"/>
        <c:ser>
          <c:idx val="0"/>
          <c:order val="0"/>
          <c:tx>
            <c:strRef>
              <c:f>Sheet1!$B$1</c:f>
              <c:strCache>
                <c:ptCount val="1"/>
                <c:pt idx="0">
                  <c:v>CUDA-aware MPI with GPUDirect RDMA</c:v>
                </c:pt>
              </c:strCache>
            </c:strRef>
          </c:tx>
          <c:cat>
            <c:numRef>
              <c:f>Sheet1!$A$2:$A$24</c:f>
              <c:numCache>
                <c:formatCode>General</c:formatCode>
                <c:ptCount val="23"/>
                <c:pt idx="0">
                  <c:v>1</c:v>
                </c:pt>
                <c:pt idx="1">
                  <c:v>2</c:v>
                </c:pt>
                <c:pt idx="2">
                  <c:v>4</c:v>
                </c:pt>
                <c:pt idx="3">
                  <c:v>8</c:v>
                </c:pt>
                <c:pt idx="4">
                  <c:v>16</c:v>
                </c:pt>
                <c:pt idx="5">
                  <c:v>32</c:v>
                </c:pt>
                <c:pt idx="6">
                  <c:v>64</c:v>
                </c:pt>
                <c:pt idx="7">
                  <c:v>128</c:v>
                </c:pt>
                <c:pt idx="8">
                  <c:v>256</c:v>
                </c:pt>
                <c:pt idx="9">
                  <c:v>512</c:v>
                </c:pt>
                <c:pt idx="10">
                  <c:v>1024</c:v>
                </c:pt>
                <c:pt idx="11">
                  <c:v>2048</c:v>
                </c:pt>
                <c:pt idx="12">
                  <c:v>4096</c:v>
                </c:pt>
                <c:pt idx="13">
                  <c:v>8192</c:v>
                </c:pt>
                <c:pt idx="14">
                  <c:v>16384</c:v>
                </c:pt>
                <c:pt idx="15">
                  <c:v>32768</c:v>
                </c:pt>
                <c:pt idx="16">
                  <c:v>65536</c:v>
                </c:pt>
                <c:pt idx="17">
                  <c:v>131072</c:v>
                </c:pt>
                <c:pt idx="18">
                  <c:v>262144</c:v>
                </c:pt>
                <c:pt idx="19">
                  <c:v>524288</c:v>
                </c:pt>
                <c:pt idx="20">
                  <c:v>1048576</c:v>
                </c:pt>
                <c:pt idx="21">
                  <c:v>2097152</c:v>
                </c:pt>
                <c:pt idx="22">
                  <c:v>4194304</c:v>
                </c:pt>
              </c:numCache>
            </c:numRef>
          </c:cat>
          <c:val>
            <c:numRef>
              <c:f>Sheet1!$B$2:$B$24</c:f>
              <c:numCache>
                <c:formatCode>General</c:formatCode>
                <c:ptCount val="23"/>
                <c:pt idx="0">
                  <c:v>0.64</c:v>
                </c:pt>
                <c:pt idx="1">
                  <c:v>1.27</c:v>
                </c:pt>
                <c:pt idx="2">
                  <c:v>2.5499999999999998</c:v>
                </c:pt>
                <c:pt idx="3">
                  <c:v>5.18</c:v>
                </c:pt>
                <c:pt idx="4">
                  <c:v>10.45</c:v>
                </c:pt>
                <c:pt idx="5">
                  <c:v>20.7</c:v>
                </c:pt>
                <c:pt idx="6">
                  <c:v>41.45</c:v>
                </c:pt>
                <c:pt idx="7">
                  <c:v>80.849999999999994</c:v>
                </c:pt>
                <c:pt idx="8">
                  <c:v>161.15</c:v>
                </c:pt>
                <c:pt idx="9">
                  <c:v>281.45999999999998</c:v>
                </c:pt>
                <c:pt idx="10">
                  <c:v>542.42999999999995</c:v>
                </c:pt>
                <c:pt idx="11">
                  <c:v>933.29</c:v>
                </c:pt>
                <c:pt idx="12">
                  <c:v>1451.27</c:v>
                </c:pt>
                <c:pt idx="13">
                  <c:v>1879.7</c:v>
                </c:pt>
                <c:pt idx="14">
                  <c:v>2183.63</c:v>
                </c:pt>
                <c:pt idx="15">
                  <c:v>4678.5200000000004</c:v>
                </c:pt>
                <c:pt idx="16">
                  <c:v>5788.05</c:v>
                </c:pt>
                <c:pt idx="17">
                  <c:v>5946.87</c:v>
                </c:pt>
                <c:pt idx="18">
                  <c:v>5950.32</c:v>
                </c:pt>
                <c:pt idx="19">
                  <c:v>6080.79</c:v>
                </c:pt>
                <c:pt idx="20">
                  <c:v>6136.34</c:v>
                </c:pt>
                <c:pt idx="21">
                  <c:v>6165.53</c:v>
                </c:pt>
                <c:pt idx="22">
                  <c:v>6188.86</c:v>
                </c:pt>
              </c:numCache>
            </c:numRef>
          </c:val>
          <c:smooth val="0"/>
        </c:ser>
        <c:ser>
          <c:idx val="1"/>
          <c:order val="1"/>
          <c:tx>
            <c:strRef>
              <c:f>Sheet1!$C$1</c:f>
              <c:strCache>
                <c:ptCount val="1"/>
                <c:pt idx="0">
                  <c:v>CUDA-aware MPI</c:v>
                </c:pt>
              </c:strCache>
            </c:strRef>
          </c:tx>
          <c:spPr>
            <a:ln>
              <a:solidFill>
                <a:srgbClr val="0070C0"/>
              </a:solidFill>
            </a:ln>
          </c:spPr>
          <c:marker>
            <c:spPr>
              <a:solidFill>
                <a:srgbClr val="0070C0"/>
              </a:solidFill>
              <a:ln>
                <a:solidFill>
                  <a:srgbClr val="0070C0"/>
                </a:solidFill>
              </a:ln>
            </c:spPr>
          </c:marker>
          <c:cat>
            <c:numRef>
              <c:f>Sheet1!$A$2:$A$24</c:f>
              <c:numCache>
                <c:formatCode>General</c:formatCode>
                <c:ptCount val="23"/>
                <c:pt idx="0">
                  <c:v>1</c:v>
                </c:pt>
                <c:pt idx="1">
                  <c:v>2</c:v>
                </c:pt>
                <c:pt idx="2">
                  <c:v>4</c:v>
                </c:pt>
                <c:pt idx="3">
                  <c:v>8</c:v>
                </c:pt>
                <c:pt idx="4">
                  <c:v>16</c:v>
                </c:pt>
                <c:pt idx="5">
                  <c:v>32</c:v>
                </c:pt>
                <c:pt idx="6">
                  <c:v>64</c:v>
                </c:pt>
                <c:pt idx="7">
                  <c:v>128</c:v>
                </c:pt>
                <c:pt idx="8">
                  <c:v>256</c:v>
                </c:pt>
                <c:pt idx="9">
                  <c:v>512</c:v>
                </c:pt>
                <c:pt idx="10">
                  <c:v>1024</c:v>
                </c:pt>
                <c:pt idx="11">
                  <c:v>2048</c:v>
                </c:pt>
                <c:pt idx="12">
                  <c:v>4096</c:v>
                </c:pt>
                <c:pt idx="13">
                  <c:v>8192</c:v>
                </c:pt>
                <c:pt idx="14">
                  <c:v>16384</c:v>
                </c:pt>
                <c:pt idx="15">
                  <c:v>32768</c:v>
                </c:pt>
                <c:pt idx="16">
                  <c:v>65536</c:v>
                </c:pt>
                <c:pt idx="17">
                  <c:v>131072</c:v>
                </c:pt>
                <c:pt idx="18">
                  <c:v>262144</c:v>
                </c:pt>
                <c:pt idx="19">
                  <c:v>524288</c:v>
                </c:pt>
                <c:pt idx="20">
                  <c:v>1048576</c:v>
                </c:pt>
                <c:pt idx="21">
                  <c:v>2097152</c:v>
                </c:pt>
                <c:pt idx="22">
                  <c:v>4194304</c:v>
                </c:pt>
              </c:numCache>
            </c:numRef>
          </c:cat>
          <c:val>
            <c:numRef>
              <c:f>Sheet1!$C$2:$C$24</c:f>
              <c:numCache>
                <c:formatCode>General</c:formatCode>
                <c:ptCount val="23"/>
                <c:pt idx="0">
                  <c:v>0.09</c:v>
                </c:pt>
                <c:pt idx="1">
                  <c:v>0.18</c:v>
                </c:pt>
                <c:pt idx="2">
                  <c:v>0.37</c:v>
                </c:pt>
                <c:pt idx="3">
                  <c:v>0.73</c:v>
                </c:pt>
                <c:pt idx="4">
                  <c:v>1.46</c:v>
                </c:pt>
                <c:pt idx="5">
                  <c:v>2.92</c:v>
                </c:pt>
                <c:pt idx="6">
                  <c:v>5.78</c:v>
                </c:pt>
                <c:pt idx="7">
                  <c:v>11.87</c:v>
                </c:pt>
                <c:pt idx="8">
                  <c:v>23.39</c:v>
                </c:pt>
                <c:pt idx="9">
                  <c:v>47.27</c:v>
                </c:pt>
                <c:pt idx="10">
                  <c:v>95.73</c:v>
                </c:pt>
                <c:pt idx="11">
                  <c:v>186.14</c:v>
                </c:pt>
                <c:pt idx="12">
                  <c:v>361.88</c:v>
                </c:pt>
                <c:pt idx="13">
                  <c:v>642.9</c:v>
                </c:pt>
                <c:pt idx="14">
                  <c:v>2044.18</c:v>
                </c:pt>
                <c:pt idx="15">
                  <c:v>3508.68</c:v>
                </c:pt>
                <c:pt idx="16">
                  <c:v>4930.96</c:v>
                </c:pt>
                <c:pt idx="17">
                  <c:v>5257.36</c:v>
                </c:pt>
                <c:pt idx="18">
                  <c:v>5596.5</c:v>
                </c:pt>
                <c:pt idx="19">
                  <c:v>5855.51</c:v>
                </c:pt>
                <c:pt idx="20">
                  <c:v>6042.93</c:v>
                </c:pt>
                <c:pt idx="21">
                  <c:v>6134.98</c:v>
                </c:pt>
                <c:pt idx="22">
                  <c:v>6167.11</c:v>
                </c:pt>
              </c:numCache>
            </c:numRef>
          </c:val>
          <c:smooth val="0"/>
        </c:ser>
        <c:ser>
          <c:idx val="2"/>
          <c:order val="2"/>
          <c:tx>
            <c:strRef>
              <c:f>Sheet1!$D$1</c:f>
              <c:strCache>
                <c:ptCount val="1"/>
                <c:pt idx="0">
                  <c:v>regular MPI</c:v>
                </c:pt>
              </c:strCache>
            </c:strRef>
          </c:tx>
          <c:spPr>
            <a:ln>
              <a:solidFill>
                <a:srgbClr val="FF0000"/>
              </a:solidFill>
            </a:ln>
          </c:spPr>
          <c:marker>
            <c:spPr>
              <a:solidFill>
                <a:srgbClr val="FF0000"/>
              </a:solidFill>
              <a:ln>
                <a:solidFill>
                  <a:srgbClr val="FF0000"/>
                </a:solidFill>
              </a:ln>
            </c:spPr>
          </c:marker>
          <c:cat>
            <c:numRef>
              <c:f>Sheet1!$A$2:$A$24</c:f>
              <c:numCache>
                <c:formatCode>General</c:formatCode>
                <c:ptCount val="23"/>
                <c:pt idx="0">
                  <c:v>1</c:v>
                </c:pt>
                <c:pt idx="1">
                  <c:v>2</c:v>
                </c:pt>
                <c:pt idx="2">
                  <c:v>4</c:v>
                </c:pt>
                <c:pt idx="3">
                  <c:v>8</c:v>
                </c:pt>
                <c:pt idx="4">
                  <c:v>16</c:v>
                </c:pt>
                <c:pt idx="5">
                  <c:v>32</c:v>
                </c:pt>
                <c:pt idx="6">
                  <c:v>64</c:v>
                </c:pt>
                <c:pt idx="7">
                  <c:v>128</c:v>
                </c:pt>
                <c:pt idx="8">
                  <c:v>256</c:v>
                </c:pt>
                <c:pt idx="9">
                  <c:v>512</c:v>
                </c:pt>
                <c:pt idx="10">
                  <c:v>1024</c:v>
                </c:pt>
                <c:pt idx="11">
                  <c:v>2048</c:v>
                </c:pt>
                <c:pt idx="12">
                  <c:v>4096</c:v>
                </c:pt>
                <c:pt idx="13">
                  <c:v>8192</c:v>
                </c:pt>
                <c:pt idx="14">
                  <c:v>16384</c:v>
                </c:pt>
                <c:pt idx="15">
                  <c:v>32768</c:v>
                </c:pt>
                <c:pt idx="16">
                  <c:v>65536</c:v>
                </c:pt>
                <c:pt idx="17">
                  <c:v>131072</c:v>
                </c:pt>
                <c:pt idx="18">
                  <c:v>262144</c:v>
                </c:pt>
                <c:pt idx="19">
                  <c:v>524288</c:v>
                </c:pt>
                <c:pt idx="20">
                  <c:v>1048576</c:v>
                </c:pt>
                <c:pt idx="21">
                  <c:v>2097152</c:v>
                </c:pt>
                <c:pt idx="22">
                  <c:v>4194304</c:v>
                </c:pt>
              </c:numCache>
            </c:numRef>
          </c:cat>
          <c:val>
            <c:numRef>
              <c:f>Sheet1!$D$2:$D$24</c:f>
              <c:numCache>
                <c:formatCode>General</c:formatCode>
                <c:ptCount val="23"/>
                <c:pt idx="0">
                  <c:v>0.08</c:v>
                </c:pt>
                <c:pt idx="1">
                  <c:v>0.17</c:v>
                </c:pt>
                <c:pt idx="2">
                  <c:v>0.35</c:v>
                </c:pt>
                <c:pt idx="3">
                  <c:v>0.67</c:v>
                </c:pt>
                <c:pt idx="4">
                  <c:v>1.34</c:v>
                </c:pt>
                <c:pt idx="5">
                  <c:v>2.69</c:v>
                </c:pt>
                <c:pt idx="6">
                  <c:v>5.47</c:v>
                </c:pt>
                <c:pt idx="7">
                  <c:v>10.94</c:v>
                </c:pt>
                <c:pt idx="8">
                  <c:v>21.65</c:v>
                </c:pt>
                <c:pt idx="9">
                  <c:v>40.17</c:v>
                </c:pt>
                <c:pt idx="10">
                  <c:v>82.71</c:v>
                </c:pt>
                <c:pt idx="11">
                  <c:v>159.51</c:v>
                </c:pt>
                <c:pt idx="12">
                  <c:v>300.44</c:v>
                </c:pt>
                <c:pt idx="13">
                  <c:v>538.23</c:v>
                </c:pt>
                <c:pt idx="14">
                  <c:v>878.65</c:v>
                </c:pt>
                <c:pt idx="15">
                  <c:v>1197.3800000000001</c:v>
                </c:pt>
                <c:pt idx="16">
                  <c:v>1359.18</c:v>
                </c:pt>
                <c:pt idx="17">
                  <c:v>1626.94</c:v>
                </c:pt>
                <c:pt idx="18">
                  <c:v>1739.26</c:v>
                </c:pt>
                <c:pt idx="19">
                  <c:v>1792.94</c:v>
                </c:pt>
                <c:pt idx="20">
                  <c:v>1844.76</c:v>
                </c:pt>
                <c:pt idx="21">
                  <c:v>2013.64</c:v>
                </c:pt>
                <c:pt idx="22">
                  <c:v>2111.08</c:v>
                </c:pt>
              </c:numCache>
            </c:numRef>
          </c:val>
          <c:smooth val="0"/>
        </c:ser>
        <c:dLbls>
          <c:showLegendKey val="0"/>
          <c:showVal val="0"/>
          <c:showCatName val="0"/>
          <c:showSerName val="0"/>
          <c:showPercent val="0"/>
          <c:showBubbleSize val="0"/>
        </c:dLbls>
        <c:marker val="1"/>
        <c:smooth val="0"/>
        <c:axId val="388491864"/>
        <c:axId val="389723792"/>
      </c:lineChart>
      <c:catAx>
        <c:axId val="388491864"/>
        <c:scaling>
          <c:orientation val="minMax"/>
        </c:scaling>
        <c:delete val="0"/>
        <c:axPos val="b"/>
        <c:title>
          <c:tx>
            <c:rich>
              <a:bodyPr/>
              <a:lstStyle/>
              <a:p>
                <a:pPr>
                  <a:defRPr/>
                </a:pPr>
                <a:r>
                  <a:rPr lang="en-US" dirty="0" smtClean="0"/>
                  <a:t>Message Size (byte)</a:t>
                </a:r>
                <a:endParaRPr lang="en-US" dirty="0"/>
              </a:p>
            </c:rich>
          </c:tx>
          <c:layout/>
          <c:overlay val="0"/>
        </c:title>
        <c:numFmt formatCode="General" sourceLinked="1"/>
        <c:majorTickMark val="out"/>
        <c:minorTickMark val="none"/>
        <c:tickLblPos val="nextTo"/>
        <c:crossAx val="389723792"/>
        <c:crosses val="autoZero"/>
        <c:auto val="1"/>
        <c:lblAlgn val="ctr"/>
        <c:lblOffset val="100"/>
        <c:noMultiLvlLbl val="0"/>
      </c:catAx>
      <c:valAx>
        <c:axId val="389723792"/>
        <c:scaling>
          <c:orientation val="minMax"/>
        </c:scaling>
        <c:delete val="0"/>
        <c:axPos val="l"/>
        <c:majorGridlines/>
        <c:title>
          <c:tx>
            <c:rich>
              <a:bodyPr rot="-5400000" vert="horz"/>
              <a:lstStyle/>
              <a:p>
                <a:pPr>
                  <a:defRPr/>
                </a:pPr>
                <a:r>
                  <a:rPr lang="de-DE" dirty="0" smtClean="0"/>
                  <a:t>BW</a:t>
                </a:r>
                <a:r>
                  <a:rPr lang="de-DE" baseline="0" dirty="0" smtClean="0"/>
                  <a:t> (MB/s)</a:t>
                </a:r>
                <a:endParaRPr lang="en-US" dirty="0"/>
              </a:p>
            </c:rich>
          </c:tx>
          <c:layout/>
          <c:overlay val="0"/>
        </c:title>
        <c:numFmt formatCode="General" sourceLinked="1"/>
        <c:majorTickMark val="out"/>
        <c:minorTickMark val="none"/>
        <c:tickLblPos val="nextTo"/>
        <c:crossAx val="388491864"/>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oup 3"/>
          <p:cNvGrpSpPr/>
          <p:nvPr/>
        </p:nvGrpSpPr>
        <p:grpSpPr>
          <a:xfrm>
            <a:off x="5434520" y="8767094"/>
            <a:ext cx="1083012" cy="200064"/>
            <a:chOff x="8775700" y="3552825"/>
            <a:chExt cx="5156200" cy="952500"/>
          </a:xfrm>
        </p:grpSpPr>
        <p:sp>
          <p:nvSpPr>
            <p:cNvPr id="5" name="Freeform 4"/>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583985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30565" y="8831580"/>
            <a:ext cx="3037840" cy="464820"/>
          </a:xfrm>
          <a:prstGeom prst="rect">
            <a:avLst/>
          </a:prstGeom>
        </p:spPr>
        <p:txBody>
          <a:bodyPr vert="horz" lIns="93177" tIns="46589" rIns="93177" bIns="46589" rtlCol="0" anchor="ctr"/>
          <a:lstStyle>
            <a:lvl1pPr algn="l">
              <a:defRPr sz="1100">
                <a:latin typeface="Trebuchet MS" pitchFamily="34" charset="0"/>
                <a:ea typeface="ＭＳ Ｐゴシック" pitchFamily="-16" charset="-128"/>
                <a:cs typeface="+mn-cs"/>
              </a:defRPr>
            </a:lvl1pPr>
          </a:lstStyle>
          <a:p>
            <a:pPr>
              <a:defRPr/>
            </a:pPr>
            <a:fld id="{0EFD2D7F-A763-4126-9B71-A7F863137437}" type="datetimeFigureOut">
              <a:rPr lang="en-US" smtClean="0"/>
              <a:pPr>
                <a:defRPr/>
              </a:pPr>
              <a:t>11/13/2015</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dirty="0" smtClean="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7" name="Slide Number Placeholder 6"/>
          <p:cNvSpPr>
            <a:spLocks noGrp="1"/>
          </p:cNvSpPr>
          <p:nvPr>
            <p:ph type="sldNum" sz="quarter" idx="5"/>
          </p:nvPr>
        </p:nvSpPr>
        <p:spPr>
          <a:xfrm>
            <a:off x="3663170" y="8829967"/>
            <a:ext cx="3037840" cy="464820"/>
          </a:xfrm>
          <a:prstGeom prst="rect">
            <a:avLst/>
          </a:prstGeom>
        </p:spPr>
        <p:txBody>
          <a:bodyPr vert="horz" lIns="93177" tIns="46589" rIns="93177" bIns="46589" rtlCol="0" anchor="ctr"/>
          <a:lstStyle>
            <a:lvl1pPr algn="r">
              <a:defRPr sz="1100">
                <a:latin typeface="Trebuchet MS" pitchFamily="34" charset="0"/>
                <a:ea typeface="ＭＳ Ｐゴシック" pitchFamily="-16" charset="-128"/>
                <a:cs typeface="+mn-cs"/>
              </a:defRPr>
            </a:lvl1pPr>
          </a:lstStyle>
          <a:p>
            <a:pPr>
              <a:defRPr/>
            </a:pPr>
            <a:fld id="{E02D639A-AF38-4D9A-897E-57859A70BDEB}" type="slidenum">
              <a:rPr lang="en-US" smtClean="0"/>
              <a:pPr>
                <a:defRPr/>
              </a:pPr>
              <a:t>‹#›</a:t>
            </a:fld>
            <a:endParaRPr lang="en-US" dirty="0"/>
          </a:p>
        </p:txBody>
      </p:sp>
      <p:grpSp>
        <p:nvGrpSpPr>
          <p:cNvPr id="8" name="Group 7"/>
          <p:cNvGrpSpPr/>
          <p:nvPr/>
        </p:nvGrpSpPr>
        <p:grpSpPr>
          <a:xfrm>
            <a:off x="5528649" y="308894"/>
            <a:ext cx="1083012" cy="200064"/>
            <a:chOff x="8775700" y="3552825"/>
            <a:chExt cx="5156200" cy="952500"/>
          </a:xfrm>
        </p:grpSpPr>
        <p:sp>
          <p:nvSpPr>
            <p:cNvPr id="9" name="Freeform 8"/>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467120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Trebuchet MS" pitchFamily="34" charset="0"/>
        <a:ea typeface="+mn-ea"/>
        <a:cs typeface="+mn-cs"/>
      </a:defRPr>
    </a:lvl1pPr>
    <a:lvl2pPr marL="457200" algn="l" rtl="0" eaLnBrk="0" fontAlgn="base" hangingPunct="0">
      <a:spcBef>
        <a:spcPct val="30000"/>
      </a:spcBef>
      <a:spcAft>
        <a:spcPct val="0"/>
      </a:spcAft>
      <a:defRPr sz="1100" kern="1200">
        <a:solidFill>
          <a:schemeClr val="tx1"/>
        </a:solidFill>
        <a:latin typeface="Trebuchet MS" pitchFamily="34" charset="0"/>
        <a:ea typeface="+mn-ea"/>
        <a:cs typeface="+mn-cs"/>
      </a:defRPr>
    </a:lvl2pPr>
    <a:lvl3pPr marL="914400" algn="l" rtl="0" eaLnBrk="0" fontAlgn="base" hangingPunct="0">
      <a:spcBef>
        <a:spcPct val="30000"/>
      </a:spcBef>
      <a:spcAft>
        <a:spcPct val="0"/>
      </a:spcAft>
      <a:defRPr sz="1100" kern="1200">
        <a:solidFill>
          <a:schemeClr val="tx1"/>
        </a:solidFill>
        <a:latin typeface="Trebuchet MS" pitchFamily="34" charset="0"/>
        <a:ea typeface="+mn-ea"/>
        <a:cs typeface="+mn-cs"/>
      </a:defRPr>
    </a:lvl3pPr>
    <a:lvl4pPr marL="1371600" algn="l" rtl="0" eaLnBrk="0" fontAlgn="base" hangingPunct="0">
      <a:spcBef>
        <a:spcPct val="30000"/>
      </a:spcBef>
      <a:spcAft>
        <a:spcPct val="0"/>
      </a:spcAft>
      <a:defRPr sz="1100" kern="1200">
        <a:solidFill>
          <a:schemeClr val="tx1"/>
        </a:solidFill>
        <a:latin typeface="Trebuchet MS" pitchFamily="34" charset="0"/>
        <a:ea typeface="+mn-ea"/>
        <a:cs typeface="+mn-cs"/>
      </a:defRPr>
    </a:lvl4pPr>
    <a:lvl5pPr marL="1828800" algn="l" rtl="0" eaLnBrk="0" fontAlgn="base" hangingPunct="0">
      <a:spcBef>
        <a:spcPct val="30000"/>
      </a:spcBef>
      <a:spcAft>
        <a:spcPct val="0"/>
      </a:spcAft>
      <a:defRPr sz="11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pgroup.com/lit/articles/insider/v6n3a1.ht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u="none" strike="noStrike" kern="1200" dirty="0">
              <a:solidFill>
                <a:schemeClr val="tx1"/>
              </a:solidFill>
              <a:effectLst/>
              <a:latin typeface="Trebuchet MS"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2</a:t>
            </a:fld>
            <a:endParaRPr lang="en-US" dirty="0"/>
          </a:p>
        </p:txBody>
      </p:sp>
    </p:spTree>
    <p:extLst>
      <p:ext uri="{BB962C8B-B14F-4D97-AF65-F5344CB8AC3E}">
        <p14:creationId xmlns:p14="http://schemas.microsoft.com/office/powerpoint/2010/main" val="2979637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de-DE" dirty="0" err="1" smtClean="0"/>
              <a:t>Answer</a:t>
            </a:r>
            <a:r>
              <a:rPr lang="de-DE" dirty="0" smtClean="0"/>
              <a:t> </a:t>
            </a:r>
            <a:r>
              <a:rPr lang="de-DE" dirty="0" err="1" smtClean="0"/>
              <a:t>to</a:t>
            </a:r>
            <a:r>
              <a:rPr lang="de-DE" dirty="0" smtClean="0"/>
              <a:t> Q1: </a:t>
            </a:r>
            <a:r>
              <a:rPr lang="en-US" sz="1100" b="0" i="0" u="none" strike="noStrike" kern="1200" dirty="0" smtClean="0">
                <a:solidFill>
                  <a:schemeClr val="tx1"/>
                </a:solidFill>
                <a:effectLst/>
                <a:latin typeface="Trebuchet MS" pitchFamily="34" charset="0"/>
                <a:ea typeface="+mn-ea"/>
                <a:cs typeface="+mn-cs"/>
              </a:rPr>
              <a:t>Yes but the </a:t>
            </a:r>
            <a:r>
              <a:rPr lang="en-US" sz="1100" b="0" i="0" u="none" strike="noStrike" kern="1200" dirty="0" err="1" smtClean="0">
                <a:solidFill>
                  <a:schemeClr val="tx1"/>
                </a:solidFill>
                <a:effectLst/>
                <a:latin typeface="Trebuchet MS" pitchFamily="34" charset="0"/>
                <a:ea typeface="+mn-ea"/>
                <a:cs typeface="+mn-cs"/>
              </a:rPr>
              <a:t>async</a:t>
            </a:r>
            <a:r>
              <a:rPr lang="en-US" sz="1100" b="0" i="0" u="none" strike="noStrike" kern="1200" dirty="0" smtClean="0">
                <a:solidFill>
                  <a:schemeClr val="tx1"/>
                </a:solidFill>
                <a:effectLst/>
                <a:latin typeface="Trebuchet MS" pitchFamily="34" charset="0"/>
                <a:ea typeface="+mn-ea"/>
                <a:cs typeface="+mn-cs"/>
              </a:rPr>
              <a:t> clause won‘t give overlapping of execution. This is no issue for the </a:t>
            </a:r>
            <a:r>
              <a:rPr lang="en-US" sz="1100" b="0" i="0" u="none" strike="noStrike" kern="1200" dirty="0" err="1" smtClean="0">
                <a:solidFill>
                  <a:schemeClr val="tx1"/>
                </a:solidFill>
                <a:effectLst/>
                <a:latin typeface="Trebuchet MS" pitchFamily="34" charset="0"/>
                <a:ea typeface="+mn-ea"/>
                <a:cs typeface="+mn-cs"/>
              </a:rPr>
              <a:t>mandelbrot</a:t>
            </a:r>
            <a:r>
              <a:rPr lang="en-US" sz="1100" b="0" i="0" u="none" strike="noStrike" kern="1200" dirty="0" smtClean="0">
                <a:solidFill>
                  <a:schemeClr val="tx1"/>
                </a:solidFill>
                <a:effectLst/>
                <a:latin typeface="Trebuchet MS" pitchFamily="34" charset="0"/>
                <a:ea typeface="+mn-ea"/>
                <a:cs typeface="+mn-cs"/>
              </a:rPr>
              <a:t> example as with the multicore target there will be no data transfers. But the technique to get overlap with MPI in the second part of the lecture won‘t work when compiling for multicore. You can find more information about the multicore support for OpenACC in Michael Wolfe’s blog post “OpenACC for Multicore CPUs” </a:t>
            </a:r>
            <a:r>
              <a:rPr lang="en-US" sz="1100" b="0" i="0" u="sng" strike="noStrike" kern="1200" dirty="0" smtClean="0">
                <a:solidFill>
                  <a:schemeClr val="tx1"/>
                </a:solidFill>
                <a:effectLst/>
                <a:latin typeface="Trebuchet MS" pitchFamily="34" charset="0"/>
                <a:ea typeface="+mn-ea"/>
                <a:cs typeface="+mn-cs"/>
                <a:hlinkClick r:id="rId3"/>
              </a:rPr>
              <a:t>http://www.pgroup.com/lit/articles/insider/v6n3a1.htm</a:t>
            </a:r>
            <a:r>
              <a:rPr lang="en-US" sz="1100" b="0" i="0" u="none" strike="noStrike" kern="1200" dirty="0" smtClean="0">
                <a:solidFill>
                  <a:schemeClr val="tx1"/>
                </a:solidFill>
                <a:effectLst/>
                <a:latin typeface="Trebuchet MS" pitchFamily="34" charset="0"/>
                <a:ea typeface="+mn-ea"/>
                <a:cs typeface="+mn-cs"/>
              </a:rPr>
              <a:t> </a:t>
            </a:r>
            <a:endParaRPr lang="en-US" b="0" dirty="0" smtClean="0">
              <a:effectLst/>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4</a:t>
            </a:fld>
            <a:endParaRPr lang="en-US" dirty="0"/>
          </a:p>
        </p:txBody>
      </p:sp>
    </p:spTree>
    <p:extLst>
      <p:ext uri="{BB962C8B-B14F-4D97-AF65-F5344CB8AC3E}">
        <p14:creationId xmlns:p14="http://schemas.microsoft.com/office/powerpoint/2010/main" val="3532205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12</a:t>
            </a:fld>
            <a:endParaRPr lang="en-US" dirty="0"/>
          </a:p>
        </p:txBody>
      </p:sp>
    </p:spTree>
    <p:extLst>
      <p:ext uri="{BB962C8B-B14F-4D97-AF65-F5344CB8AC3E}">
        <p14:creationId xmlns:p14="http://schemas.microsoft.com/office/powerpoint/2010/main" val="37101230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2.emf"/><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tags" Target="../tags/tag1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3.png"/><Relationship Id="rId5" Type="http://schemas.openxmlformats.org/officeDocument/2006/relationships/slideMaster" Target="../slideMasters/slideMaster1.xml"/><Relationship Id="rId4" Type="http://schemas.openxmlformats.org/officeDocument/2006/relationships/tags" Target="../tags/tag20.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10_Title Slide - Images">
    <p:bg>
      <p:bgPr>
        <a:solidFill>
          <a:schemeClr val="tx1"/>
        </a:solidFill>
        <a:effectLst/>
      </p:bgPr>
    </p:bg>
    <p:spTree>
      <p:nvGrpSpPr>
        <p:cNvPr id="1" name=""/>
        <p:cNvGrpSpPr/>
        <p:nvPr/>
      </p:nvGrpSpPr>
      <p:grpSpPr>
        <a:xfrm>
          <a:off x="0" y="0"/>
          <a:ext cx="0" cy="0"/>
          <a:chOff x="0" y="0"/>
          <a:chExt cx="0" cy="0"/>
        </a:xfrm>
      </p:grpSpPr>
      <p:pic>
        <p:nvPicPr>
          <p:cNvPr id="7" name="Picture 2" descr="C:\Users\pwhitgrove\AppData\Local\Microsoft\Windows\Temporary Internet Files\Content.Outlook\1MN9SHNZ\PPT_Background_02_v006 (2).png"/>
          <p:cNvPicPr>
            <a:picLocks noChangeAspect="1" noChangeArrowheads="1"/>
          </p:cNvPicPr>
          <p:nvPr/>
        </p:nvPicPr>
        <p:blipFill rotWithShape="1">
          <a:blip r:embed="rId5">
            <a:extLst>
              <a:ext uri="{28A0092B-C50C-407E-A947-70E740481C1C}">
                <a14:useLocalDpi xmlns:a14="http://schemas.microsoft.com/office/drawing/2010/main" val="0"/>
              </a:ext>
            </a:extLst>
          </a:blip>
          <a:stretch/>
        </p:blipFill>
        <p:spPr bwMode="auto">
          <a:xfrm>
            <a:off x="0" y="0"/>
            <a:ext cx="10972800" cy="61722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1" name="Rectangle 4"/>
          <p:cNvSpPr>
            <a:spLocks noGrp="1" noChangeArrowheads="1"/>
          </p:cNvSpPr>
          <p:nvPr>
            <p:ph type="subTitle" idx="1"/>
            <p:custDataLst>
              <p:tags r:id="rId1"/>
            </p:custDataLst>
          </p:nvPr>
        </p:nvSpPr>
        <p:spPr>
          <a:xfrm>
            <a:off x="520849" y="1248256"/>
            <a:ext cx="9409363" cy="341632"/>
          </a:xfrm>
        </p:spPr>
        <p:txBody>
          <a:bodyPr wrap="square" anchor="t">
            <a:spAutoFit/>
          </a:bodyPr>
          <a:lstStyle>
            <a:lvl1pPr marL="0" indent="0" algn="l">
              <a:lnSpc>
                <a:spcPct val="90000"/>
              </a:lnSpc>
              <a:spcBef>
                <a:spcPts val="600"/>
              </a:spcBef>
              <a:spcAft>
                <a:spcPts val="300"/>
              </a:spcAft>
              <a:buFontTx/>
              <a:buNone/>
              <a:defRPr sz="1800" b="0">
                <a:solidFill>
                  <a:schemeClr val="tx2"/>
                </a:solidFill>
                <a:latin typeface="Trebuchet MS" pitchFamily="34" charset="0"/>
              </a:defRPr>
            </a:lvl1pPr>
          </a:lstStyle>
          <a:p>
            <a:r>
              <a:rPr lang="en-US" dirty="0" smtClean="0"/>
              <a:t>Click to edit Master subtitle style</a:t>
            </a:r>
            <a:endParaRPr lang="en-US" dirty="0"/>
          </a:p>
        </p:txBody>
      </p:sp>
      <p:sp>
        <p:nvSpPr>
          <p:cNvPr id="305" name="Title 304"/>
          <p:cNvSpPr>
            <a:spLocks noGrp="1"/>
          </p:cNvSpPr>
          <p:nvPr>
            <p:ph type="title" hasCustomPrompt="1"/>
            <p:custDataLst>
              <p:tags r:id="rId2"/>
            </p:custDataLst>
          </p:nvPr>
        </p:nvSpPr>
        <p:spPr>
          <a:xfrm>
            <a:off x="481661" y="300445"/>
            <a:ext cx="9409361" cy="982855"/>
          </a:xfrm>
        </p:spPr>
        <p:txBody>
          <a:bodyPr anchor="b">
            <a:normAutofit/>
          </a:bodyPr>
          <a:lstStyle>
            <a:lvl1pPr algn="l">
              <a:lnSpc>
                <a:spcPct val="90000"/>
              </a:lnSpc>
              <a:spcBef>
                <a:spcPts val="0"/>
              </a:spcBef>
              <a:defRPr sz="4600" b="0" cap="none" baseline="0">
                <a:solidFill>
                  <a:schemeClr val="bg1"/>
                </a:solidFill>
                <a:latin typeface="Trebuchet MS" panose="020B0603020202020204" pitchFamily="34" charset="0"/>
              </a:defRPr>
            </a:lvl1pPr>
          </a:lstStyle>
          <a:p>
            <a:r>
              <a:rPr lang="en-US" dirty="0" smtClean="0"/>
              <a:t>CLICK TO EDIT MASTER TITLE STYLE</a:t>
            </a:r>
            <a:endParaRPr lang="en-US" dirty="0"/>
          </a:p>
        </p:txBody>
      </p:sp>
      <p:pic>
        <p:nvPicPr>
          <p:cNvPr id="12" name="Picture 11"/>
          <p:cNvPicPr>
            <a:picLocks noChangeAspect="1"/>
          </p:cNvPicPr>
          <p:nvPr>
            <p:custDataLst>
              <p:tags r:id="rId3"/>
            </p:custDataLst>
          </p:nvPr>
        </p:nvPicPr>
        <p:blipFill>
          <a:blip r:embed="rId6"/>
          <a:stretch>
            <a:fillRect/>
          </a:stretch>
        </p:blipFill>
        <p:spPr>
          <a:xfrm>
            <a:off x="425988" y="1913011"/>
            <a:ext cx="1804467" cy="334264"/>
          </a:xfrm>
          <a:prstGeom prst="rect">
            <a:avLst/>
          </a:prstGeom>
        </p:spPr>
      </p:pic>
    </p:spTree>
    <p:extLst>
      <p:ext uri="{BB962C8B-B14F-4D97-AF65-F5344CB8AC3E}">
        <p14:creationId xmlns:p14="http://schemas.microsoft.com/office/powerpoint/2010/main" val="1043030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Rectangle 2"/>
          <p:cNvSpPr/>
          <p:nvPr>
            <p:custDataLst>
              <p:tags r:id="rId1"/>
            </p:custDataLst>
          </p:nvPr>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988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5169473"/>
            <a:ext cx="9976104" cy="535531"/>
          </a:xfrm>
        </p:spPr>
        <p:txBody>
          <a:bodyPr anchor="ctr"/>
          <a:lstStyle>
            <a:lvl1pPr algn="l">
              <a:defRPr sz="3200">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98074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and Segue">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10972800" cy="6172200"/>
          </a:xfrm>
          <a:prstGeom prst="rect">
            <a:avLst/>
          </a:prstGeom>
        </p:spPr>
      </p:pic>
    </p:spTree>
    <p:extLst>
      <p:ext uri="{BB962C8B-B14F-4D97-AF65-F5344CB8AC3E}">
        <p14:creationId xmlns:p14="http://schemas.microsoft.com/office/powerpoint/2010/main" val="3089919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84238" y="247650"/>
            <a:ext cx="9204325" cy="590931"/>
          </a:xfrm>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SzPct val="100000"/>
              <a:buFontTx/>
              <a:buBlip>
                <a:blip r:embed="rId2"/>
              </a:buBlip>
              <a:defRPr>
                <a:solidFill>
                  <a:schemeClr val="tx1"/>
                </a:solidFill>
              </a:defRPr>
            </a:lvl1pPr>
            <a:lvl2pPr>
              <a:buSzPct val="100000"/>
              <a:buFontTx/>
              <a:buBlip>
                <a:blip r:embed="rId2"/>
              </a:buBlip>
              <a:defRPr>
                <a:solidFill>
                  <a:schemeClr val="tx1"/>
                </a:solidFill>
              </a:defRPr>
            </a:lvl2pPr>
            <a:lvl3pPr>
              <a:buSzPct val="100000"/>
              <a:buFontTx/>
              <a:buBlip>
                <a:blip r:embed="rId2"/>
              </a:buBlip>
              <a:defRPr sz="1800">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37092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0_Title Slide - Images">
    <p:bg>
      <p:bgPr>
        <a:solidFill>
          <a:schemeClr val="tx1"/>
        </a:solidFill>
        <a:effectLst/>
      </p:bgPr>
    </p:bg>
    <p:spTree>
      <p:nvGrpSpPr>
        <p:cNvPr id="1" name=""/>
        <p:cNvGrpSpPr/>
        <p:nvPr/>
      </p:nvGrpSpPr>
      <p:grpSpPr>
        <a:xfrm>
          <a:off x="0" y="0"/>
          <a:ext cx="0" cy="0"/>
          <a:chOff x="0" y="0"/>
          <a:chExt cx="0" cy="0"/>
        </a:xfrm>
      </p:grpSpPr>
      <p:pic>
        <p:nvPicPr>
          <p:cNvPr id="7" name="Picture 2" descr="C:\Users\pwhitgrove\AppData\Local\Microsoft\Windows\Temporary Internet Files\Content.Outlook\1MN9SHNZ\PPT_Background_02_v006 (2).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tretch/>
        </p:blipFill>
        <p:spPr bwMode="auto">
          <a:xfrm>
            <a:off x="0" y="0"/>
            <a:ext cx="10972800" cy="61722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1" name="Rectangle 4"/>
          <p:cNvSpPr>
            <a:spLocks noGrp="1" noChangeArrowheads="1"/>
          </p:cNvSpPr>
          <p:nvPr userDrawn="1">
            <p:ph type="subTitle" idx="1"/>
          </p:nvPr>
        </p:nvSpPr>
        <p:spPr>
          <a:xfrm>
            <a:off x="520849" y="1248256"/>
            <a:ext cx="9409363" cy="341632"/>
          </a:xfrm>
        </p:spPr>
        <p:txBody>
          <a:bodyPr wrap="square" anchor="t">
            <a:spAutoFit/>
          </a:bodyPr>
          <a:lstStyle>
            <a:lvl1pPr marL="0" indent="0" algn="l">
              <a:lnSpc>
                <a:spcPct val="90000"/>
              </a:lnSpc>
              <a:spcBef>
                <a:spcPts val="600"/>
              </a:spcBef>
              <a:spcAft>
                <a:spcPts val="300"/>
              </a:spcAft>
              <a:buFontTx/>
              <a:buNone/>
              <a:defRPr sz="1800" b="0">
                <a:solidFill>
                  <a:schemeClr val="tx2"/>
                </a:solidFill>
                <a:latin typeface="Trebuchet MS" pitchFamily="34" charset="0"/>
              </a:defRPr>
            </a:lvl1pPr>
          </a:lstStyle>
          <a:p>
            <a:r>
              <a:rPr lang="en-US" dirty="0" smtClean="0"/>
              <a:t>Click to edit Master subtitle style</a:t>
            </a:r>
            <a:endParaRPr lang="en-US" dirty="0"/>
          </a:p>
        </p:txBody>
      </p:sp>
      <p:sp>
        <p:nvSpPr>
          <p:cNvPr id="305" name="Title 304"/>
          <p:cNvSpPr>
            <a:spLocks noGrp="1"/>
          </p:cNvSpPr>
          <p:nvPr userDrawn="1">
            <p:ph type="title" hasCustomPrompt="1"/>
          </p:nvPr>
        </p:nvSpPr>
        <p:spPr>
          <a:xfrm>
            <a:off x="481661" y="300445"/>
            <a:ext cx="9409361" cy="982855"/>
          </a:xfrm>
        </p:spPr>
        <p:txBody>
          <a:bodyPr anchor="b">
            <a:normAutofit/>
          </a:bodyPr>
          <a:lstStyle>
            <a:lvl1pPr algn="l">
              <a:lnSpc>
                <a:spcPct val="90000"/>
              </a:lnSpc>
              <a:spcBef>
                <a:spcPts val="0"/>
              </a:spcBef>
              <a:defRPr sz="4600" b="0" cap="none" baseline="0">
                <a:solidFill>
                  <a:schemeClr val="bg1"/>
                </a:solidFill>
                <a:latin typeface="Trebuchet MS" panose="020B0603020202020204" pitchFamily="34" charset="0"/>
              </a:defRPr>
            </a:lvl1pPr>
          </a:lstStyle>
          <a:p>
            <a:r>
              <a:rPr lang="en-US" dirty="0" smtClean="0"/>
              <a:t>CLICK TO EDIT MASTER TITLE STYLE</a:t>
            </a:r>
            <a:endParaRPr lang="en-US" dirty="0"/>
          </a:p>
        </p:txBody>
      </p:sp>
      <p:pic>
        <p:nvPicPr>
          <p:cNvPr id="12" name="Picture 11"/>
          <p:cNvPicPr>
            <a:picLocks noChangeAspect="1"/>
          </p:cNvPicPr>
          <p:nvPr userDrawn="1"/>
        </p:nvPicPr>
        <p:blipFill>
          <a:blip r:embed="rId3"/>
          <a:stretch>
            <a:fillRect/>
          </a:stretch>
        </p:blipFill>
        <p:spPr>
          <a:xfrm>
            <a:off x="425988" y="1913011"/>
            <a:ext cx="1804467" cy="334264"/>
          </a:xfrm>
          <a:prstGeom prst="rect">
            <a:avLst/>
          </a:prstGeom>
        </p:spPr>
      </p:pic>
    </p:spTree>
    <p:extLst>
      <p:ext uri="{BB962C8B-B14F-4D97-AF65-F5344CB8AC3E}">
        <p14:creationId xmlns:p14="http://schemas.microsoft.com/office/powerpoint/2010/main" val="508181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33526"/>
            <a:ext cx="9976104" cy="618631"/>
          </a:xfrm>
        </p:spPr>
        <p:txBody>
          <a:bodyPr/>
          <a:lstStyle>
            <a:lvl1pPr algn="l">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l">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208310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ubtitle, and Content with 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498348" y="633526"/>
            <a:ext cx="9976104" cy="618631"/>
          </a:xfrm>
        </p:spPr>
        <p:txBody>
          <a:bodyPr/>
          <a:lstStyle>
            <a:lvl1pPr algn="l">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l">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smtClean="0"/>
              <a:t>Click to edit Master text styles</a:t>
            </a:r>
            <a:endParaRPr lang="en-US" dirty="0"/>
          </a:p>
        </p:txBody>
      </p:sp>
      <p:sp>
        <p:nvSpPr>
          <p:cNvPr id="7" name="Rectangle 6"/>
          <p:cNvSpPr/>
          <p:nvPr userDrawn="1"/>
        </p:nvSpPr>
        <p:spPr>
          <a:xfrm>
            <a:off x="7049729" y="5781717"/>
            <a:ext cx="2762866" cy="248142"/>
          </a:xfrm>
          <a:prstGeom prst="rect">
            <a:avLst/>
          </a:prstGeom>
          <a:noFill/>
          <a:ln w="25400" cap="flat" cmpd="sng" algn="ctr">
            <a:noFill/>
            <a:prstDash val="solid"/>
          </a:ln>
          <a:effectLst/>
        </p:spPr>
        <p:txBody>
          <a:bodyPr rtlCol="0" anchor="b"/>
          <a:lstStyle/>
          <a:p>
            <a:pPr algn="r" fontAlgn="auto">
              <a:lnSpc>
                <a:spcPct val="90000"/>
              </a:lnSpc>
              <a:spcBef>
                <a:spcPts val="0"/>
              </a:spcBef>
              <a:spcAft>
                <a:spcPts val="0"/>
              </a:spcAft>
              <a:defRPr/>
            </a:pPr>
            <a:r>
              <a:rPr lang="en-US" sz="800" b="1" kern="0" dirty="0" smtClean="0">
                <a:solidFill>
                  <a:srgbClr val="000000"/>
                </a:solidFill>
                <a:latin typeface="Trebuchet MS"/>
              </a:rPr>
              <a:t>NVIDIA CONFIDENTIAL. DO NOT DISTRIBUTE.</a:t>
            </a:r>
            <a:endParaRPr lang="en-US" sz="800" b="1" kern="0" dirty="0">
              <a:solidFill>
                <a:srgbClr val="000000"/>
              </a:solidFill>
              <a:latin typeface="Trebuchet MS"/>
            </a:endParaRPr>
          </a:p>
        </p:txBody>
      </p:sp>
    </p:spTree>
    <p:extLst>
      <p:ext uri="{BB962C8B-B14F-4D97-AF65-F5344CB8AC3E}">
        <p14:creationId xmlns:p14="http://schemas.microsoft.com/office/powerpoint/2010/main" val="2868688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ubtitle, and Content - NO LOGO &amp; PAGE NUMB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98348" y="633526"/>
            <a:ext cx="9976104" cy="618631"/>
          </a:xfrm>
        </p:spPr>
        <p:txBody>
          <a:bodyPr/>
          <a:lstStyle>
            <a:lvl1pPr algn="l">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2064" y="2103035"/>
            <a:ext cx="9948672"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l">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2563073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Photograph">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98348" y="633526"/>
            <a:ext cx="5922117" cy="618631"/>
          </a:xfrm>
        </p:spPr>
        <p:txBody>
          <a:bodyPr/>
          <a:lstStyle>
            <a:lvl1pPr algn="l">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2064" y="2103035"/>
            <a:ext cx="5905833"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 Placeholder 4"/>
          <p:cNvSpPr>
            <a:spLocks noGrp="1"/>
          </p:cNvSpPr>
          <p:nvPr>
            <p:ph type="body" sz="quarter" idx="10"/>
          </p:nvPr>
        </p:nvSpPr>
        <p:spPr>
          <a:xfrm>
            <a:off x="498348" y="1183333"/>
            <a:ext cx="5922117" cy="525463"/>
          </a:xfrm>
        </p:spPr>
        <p:txBody>
          <a:bodyPr/>
          <a:lstStyle>
            <a:lvl1pPr marL="0" indent="0" algn="l">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152253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98348" y="633526"/>
            <a:ext cx="9976104" cy="618631"/>
          </a:xfrm>
        </p:spPr>
        <p:txBody>
          <a:bodyPr/>
          <a:lstStyle>
            <a:lvl1pPr algn="l">
              <a:defRPr>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5458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98348" y="633526"/>
            <a:ext cx="9976104" cy="618631"/>
          </a:xfrm>
        </p:spPr>
        <p:txBody>
          <a:bodyPr/>
          <a:lstStyle>
            <a:lvl1pPr algn="l">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custDataLst>
              <p:tags r:id="rId2"/>
            </p:custDataLst>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 Placeholder 4"/>
          <p:cNvSpPr>
            <a:spLocks noGrp="1"/>
          </p:cNvSpPr>
          <p:nvPr>
            <p:ph type="body" sz="quarter" idx="10"/>
            <p:custDataLst>
              <p:tags r:id="rId3"/>
            </p:custDataLst>
          </p:nvPr>
        </p:nvSpPr>
        <p:spPr>
          <a:xfrm>
            <a:off x="498348" y="1183333"/>
            <a:ext cx="9976104" cy="525463"/>
          </a:xfrm>
        </p:spPr>
        <p:txBody>
          <a:bodyPr/>
          <a:lstStyle>
            <a:lvl1pPr marL="0" indent="0" algn="l">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229370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ransition - Green">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98348" y="2790635"/>
            <a:ext cx="9976104" cy="590931"/>
          </a:xfrm>
        </p:spPr>
        <p:txBody>
          <a:bodyPr anchor="ctr"/>
          <a:lstStyle>
            <a:lvl1pPr algn="l">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84574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26652"/>
            <a:ext cx="9976104" cy="618631"/>
          </a:xfrm>
        </p:spPr>
        <p:txBody>
          <a:bodyPr/>
          <a:lstStyle>
            <a:lvl1pPr algn="l">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98348" y="2111661"/>
            <a:ext cx="4945063"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5529390" y="2111661"/>
            <a:ext cx="4945062"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 Placeholder 4"/>
          <p:cNvSpPr>
            <a:spLocks noGrp="1"/>
          </p:cNvSpPr>
          <p:nvPr>
            <p:ph type="body" sz="quarter" idx="10"/>
          </p:nvPr>
        </p:nvSpPr>
        <p:spPr>
          <a:xfrm>
            <a:off x="498348" y="1180568"/>
            <a:ext cx="9976104" cy="525463"/>
          </a:xfrm>
        </p:spPr>
        <p:txBody>
          <a:bodyPr/>
          <a:lstStyle>
            <a:lvl1pPr marL="0" indent="0" algn="l">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774686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Video">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1553497" y="5352631"/>
            <a:ext cx="7865806" cy="369332"/>
          </a:xfrm>
        </p:spPr>
        <p:txBody>
          <a:bodyPr anchor="b"/>
          <a:lstStyle>
            <a:lvl1pPr algn="l">
              <a:defRPr sz="2000">
                <a:solidFill>
                  <a:schemeClr val="bg1"/>
                </a:solidFill>
              </a:defRPr>
            </a:lvl1pPr>
          </a:lstStyle>
          <a:p>
            <a:r>
              <a:rPr lang="en-US" dirty="0" smtClean="0"/>
              <a:t>Click to edit Master title style</a:t>
            </a:r>
            <a:endParaRPr lang="en-US" dirty="0"/>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3271" y="5142126"/>
            <a:ext cx="7546258" cy="104086"/>
          </a:xfrm>
          <a:prstGeom prst="rect">
            <a:avLst/>
          </a:prstGeom>
        </p:spPr>
      </p:pic>
    </p:spTree>
    <p:extLst>
      <p:ext uri="{BB962C8B-B14F-4D97-AF65-F5344CB8AC3E}">
        <p14:creationId xmlns:p14="http://schemas.microsoft.com/office/powerpoint/2010/main" val="702510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3822625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98348" y="5169473"/>
            <a:ext cx="9976104" cy="535531"/>
          </a:xfrm>
        </p:spPr>
        <p:txBody>
          <a:bodyPr anchor="ctr"/>
          <a:lstStyle>
            <a:lvl1pPr algn="l">
              <a:defRPr sz="3200">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74716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and Segu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0972800" cy="6172200"/>
          </a:xfrm>
          <a:prstGeom prst="rect">
            <a:avLst/>
          </a:prstGeom>
        </p:spPr>
      </p:pic>
    </p:spTree>
    <p:extLst>
      <p:ext uri="{BB962C8B-B14F-4D97-AF65-F5344CB8AC3E}">
        <p14:creationId xmlns:p14="http://schemas.microsoft.com/office/powerpoint/2010/main" val="781387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Title Centere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98348" y="348398"/>
            <a:ext cx="9976104" cy="618631"/>
          </a:xfrm>
        </p:spPr>
        <p:txBody>
          <a:bodyPr/>
          <a:lstStyle>
            <a:lvl1pPr algn="ct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92598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84238" y="247650"/>
            <a:ext cx="9204325" cy="590931"/>
          </a:xfrm>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SzPct val="100000"/>
              <a:buFontTx/>
              <a:buBlip>
                <a:blip r:embed="rId2"/>
              </a:buBlip>
              <a:defRPr>
                <a:solidFill>
                  <a:schemeClr val="tx1"/>
                </a:solidFill>
              </a:defRPr>
            </a:lvl1pPr>
            <a:lvl2pPr>
              <a:buSzPct val="100000"/>
              <a:buFontTx/>
              <a:buBlip>
                <a:blip r:embed="rId2"/>
              </a:buBlip>
              <a:defRPr>
                <a:solidFill>
                  <a:schemeClr val="tx1"/>
                </a:solidFill>
              </a:defRPr>
            </a:lvl2pPr>
            <a:lvl3pPr>
              <a:buSzPct val="100000"/>
              <a:buFontTx/>
              <a:buBlip>
                <a:blip r:embed="rId2"/>
              </a:buBlip>
              <a:defRPr sz="1800">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50632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NVIDIA Title Slide Master">
    <p:bg>
      <p:bgPr>
        <a:solidFill>
          <a:schemeClr val="tx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0972800" cy="6172198"/>
          </a:xfrm>
          <a:prstGeom prst="rect">
            <a:avLst/>
          </a:prstGeom>
        </p:spPr>
      </p:pic>
      <p:sp>
        <p:nvSpPr>
          <p:cNvPr id="13" name="Text Placeholder 8"/>
          <p:cNvSpPr>
            <a:spLocks noGrp="1"/>
          </p:cNvSpPr>
          <p:nvPr>
            <p:ph type="body" sz="quarter" idx="12" hasCustomPrompt="1"/>
          </p:nvPr>
        </p:nvSpPr>
        <p:spPr>
          <a:xfrm>
            <a:off x="1538038" y="3260735"/>
            <a:ext cx="6945920" cy="247107"/>
          </a:xfrm>
          <a:prstGeom prst="rect">
            <a:avLst/>
          </a:prstGeom>
        </p:spPr>
        <p:txBody>
          <a:bodyPr>
            <a:noAutofit/>
          </a:bodyPr>
          <a:lstStyle>
            <a:lvl1pPr marL="0" indent="0">
              <a:lnSpc>
                <a:spcPct val="90000"/>
              </a:lnSpc>
              <a:buNone/>
              <a:defRPr kumimoji="0" lang="en-US" sz="1800" b="0" i="0" u="none" strike="noStrike" kern="1200" cap="all" spc="0" normalizeH="0" baseline="0" dirty="0" smtClean="0">
                <a:ln>
                  <a:noFill/>
                </a:ln>
                <a:solidFill>
                  <a:srgbClr val="989898"/>
                </a:solidFill>
                <a:effectLst/>
                <a:uLnTx/>
                <a:uFillTx/>
                <a:latin typeface="Trebuchet MS" pitchFamily="34" charset="0"/>
                <a:ea typeface="MS PGothic" pitchFamily="34" charset="-128"/>
                <a:cs typeface="+mn-cs"/>
              </a:defRPr>
            </a:lvl1pPr>
            <a:lvl2pPr marL="457200" indent="0">
              <a:buNone/>
              <a:defRPr kumimoji="0" lang="en-US" sz="2400" b="0" i="0" u="none" strike="noStrike" kern="1200" cap="none" spc="0" normalizeH="0" baseline="0" dirty="0" smtClean="0">
                <a:ln>
                  <a:noFill/>
                </a:ln>
                <a:solidFill>
                  <a:srgbClr val="76B900"/>
                </a:solidFill>
                <a:effectLst/>
                <a:uLnTx/>
                <a:uFillTx/>
                <a:latin typeface="Trebuchet MS" pitchFamily="34" charset="0"/>
                <a:ea typeface="MS PGothic" pitchFamily="34" charset="-128"/>
                <a:cs typeface="+mn-cs"/>
              </a:defRPr>
            </a:lvl2pPr>
            <a:lvl3pPr marL="914400" indent="0">
              <a:buNone/>
              <a:defRPr kumimoji="0" lang="en-US" sz="2400" b="0" i="0" u="none" strike="noStrike" kern="1200" cap="none" spc="0" normalizeH="0" baseline="0" dirty="0" smtClean="0">
                <a:ln>
                  <a:noFill/>
                </a:ln>
                <a:solidFill>
                  <a:srgbClr val="76B900"/>
                </a:solidFill>
                <a:effectLst/>
                <a:uLnTx/>
                <a:uFillTx/>
                <a:latin typeface="Trebuchet MS" pitchFamily="34" charset="0"/>
                <a:ea typeface="MS PGothic" pitchFamily="34" charset="-128"/>
                <a:cs typeface="+mn-cs"/>
              </a:defRPr>
            </a:lvl3pPr>
            <a:lvl4pPr marL="1371600" indent="0">
              <a:buNone/>
              <a:defRPr kumimoji="0" lang="en-US" sz="2400" b="0" i="0" u="none" strike="noStrike" kern="1200" cap="none" spc="0" normalizeH="0" baseline="0" dirty="0" smtClean="0">
                <a:ln>
                  <a:noFill/>
                </a:ln>
                <a:solidFill>
                  <a:srgbClr val="76B900"/>
                </a:solidFill>
                <a:effectLst/>
                <a:uLnTx/>
                <a:uFillTx/>
                <a:latin typeface="Trebuchet MS" pitchFamily="34" charset="0"/>
                <a:ea typeface="MS PGothic" pitchFamily="34" charset="-128"/>
                <a:cs typeface="+mn-cs"/>
              </a:defRPr>
            </a:lvl4pPr>
            <a:lvl5pPr marL="1828800" indent="0">
              <a:buNone/>
              <a:defRPr kumimoji="0" lang="en-US" sz="2400" b="0" i="0" u="none" strike="noStrike" kern="1200" cap="none" spc="0" normalizeH="0" baseline="0" dirty="0">
                <a:ln>
                  <a:noFill/>
                </a:ln>
                <a:solidFill>
                  <a:srgbClr val="76B900"/>
                </a:solidFill>
                <a:effectLst/>
                <a:uLnTx/>
                <a:uFillTx/>
                <a:latin typeface="Trebuchet MS" pitchFamily="34" charset="0"/>
                <a:ea typeface="MS PGothic" pitchFamily="34" charset="-128"/>
                <a:cs typeface="+mn-cs"/>
              </a:defRPr>
            </a:lvl5pPr>
          </a:lstStyle>
          <a:p>
            <a:pPr lvl="0"/>
            <a:r>
              <a:rPr lang="en-US" dirty="0" smtClean="0"/>
              <a:t>PRESENTER INFORMATION</a:t>
            </a:r>
          </a:p>
        </p:txBody>
      </p:sp>
      <p:sp>
        <p:nvSpPr>
          <p:cNvPr id="11" name="Text Placeholder 4"/>
          <p:cNvSpPr>
            <a:spLocks noGrp="1"/>
          </p:cNvSpPr>
          <p:nvPr>
            <p:ph type="body" sz="quarter" idx="10" hasCustomPrompt="1"/>
          </p:nvPr>
        </p:nvSpPr>
        <p:spPr>
          <a:xfrm>
            <a:off x="2241185" y="2089637"/>
            <a:ext cx="7572227" cy="584775"/>
          </a:xfrm>
          <a:prstGeom prst="rect">
            <a:avLst/>
          </a:prstGeom>
        </p:spPr>
        <p:txBody>
          <a:bodyPr anchor="b">
            <a:noAutofit/>
          </a:bodyPr>
          <a:lstStyle>
            <a:lvl1pPr marL="231775" indent="-231775">
              <a:lnSpc>
                <a:spcPct val="90000"/>
              </a:lnSpc>
              <a:buNone/>
              <a:defRPr kumimoji="0" lang="en-US" sz="4000" b="1" i="0" u="none" strike="noStrike" kern="1200" cap="all" spc="0" normalizeH="0" baseline="0" dirty="0" smtClean="0">
                <a:ln>
                  <a:noFill/>
                </a:ln>
                <a:solidFill>
                  <a:schemeClr val="bg2"/>
                </a:solidFill>
                <a:effectLst/>
                <a:uLnTx/>
                <a:uFillTx/>
                <a:latin typeface="Trebuchet MS" pitchFamily="34" charset="0"/>
                <a:ea typeface="+mj-ea"/>
                <a:cs typeface="+mj-cs"/>
              </a:defRPr>
            </a:lvl1pPr>
          </a:lstStyle>
          <a:p>
            <a:pPr marL="0" marR="0" lvl="0" indent="0" algn="l" defTabSz="914400" rtl="0" eaLnBrk="1" fontAlgn="base" latinLnBrk="0" hangingPunct="1">
              <a:lnSpc>
                <a:spcPct val="100000"/>
              </a:lnSpc>
              <a:spcBef>
                <a:spcPct val="20000"/>
              </a:spcBef>
              <a:spcAft>
                <a:spcPct val="0"/>
              </a:spcAft>
              <a:buClrTx/>
              <a:buSzPct val="100000"/>
              <a:tabLst/>
              <a:defRPr/>
            </a:pPr>
            <a:r>
              <a:rPr lang="en-US" dirty="0" smtClean="0"/>
              <a:t>Title line</a:t>
            </a:r>
            <a:endParaRPr lang="en-US" dirty="0"/>
          </a:p>
        </p:txBody>
      </p:sp>
      <p:sp>
        <p:nvSpPr>
          <p:cNvPr id="12" name="Text Placeholder 6"/>
          <p:cNvSpPr>
            <a:spLocks noGrp="1"/>
          </p:cNvSpPr>
          <p:nvPr>
            <p:ph type="body" sz="quarter" idx="11" hasCustomPrompt="1"/>
          </p:nvPr>
        </p:nvSpPr>
        <p:spPr>
          <a:xfrm>
            <a:off x="1904454" y="2668782"/>
            <a:ext cx="7868056" cy="584775"/>
          </a:xfrm>
          <a:prstGeom prst="rect">
            <a:avLst/>
          </a:prstGeom>
        </p:spPr>
        <p:txBody>
          <a:bodyPr anchor="b">
            <a:noAutofit/>
          </a:bodyPr>
          <a:lstStyle>
            <a:lvl1pPr marL="0" indent="0">
              <a:lnSpc>
                <a:spcPct val="90000"/>
              </a:lnSpc>
              <a:buNone/>
              <a:defRPr kumimoji="0" lang="en-US" sz="4000" b="1" i="0" u="none" strike="noStrike" kern="1200" cap="all" spc="0" normalizeH="0" baseline="0" dirty="0" smtClean="0">
                <a:ln>
                  <a:noFill/>
                </a:ln>
                <a:solidFill>
                  <a:schemeClr val="bg2"/>
                </a:solidFill>
                <a:effectLst/>
                <a:uLnTx/>
                <a:uFillTx/>
                <a:latin typeface="Trebuchet MS" pitchFamily="34" charset="0"/>
                <a:ea typeface="+mj-ea"/>
                <a:cs typeface="+mj-cs"/>
              </a:defRPr>
            </a:lvl1pPr>
            <a:lvl2pPr>
              <a:defRPr kumimoji="0" lang="en-US" sz="3200" b="0" i="0" u="none" strike="noStrike" kern="1200" cap="all" spc="0" normalizeH="0" baseline="0" dirty="0" smtClean="0">
                <a:ln>
                  <a:noFill/>
                </a:ln>
                <a:solidFill>
                  <a:srgbClr val="76B900"/>
                </a:solidFill>
                <a:effectLst/>
                <a:uLnTx/>
                <a:uFillTx/>
                <a:latin typeface="Trebuchet MS" pitchFamily="34" charset="0"/>
                <a:ea typeface="+mj-ea"/>
                <a:cs typeface="+mj-cs"/>
              </a:defRPr>
            </a:lvl2pPr>
            <a:lvl3pPr>
              <a:defRPr kumimoji="0" lang="en-US" sz="3200" b="0" i="0" u="none" strike="noStrike" kern="1200" cap="all" spc="0" normalizeH="0" baseline="0" dirty="0" smtClean="0">
                <a:ln>
                  <a:noFill/>
                </a:ln>
                <a:solidFill>
                  <a:srgbClr val="76B900"/>
                </a:solidFill>
                <a:effectLst/>
                <a:uLnTx/>
                <a:uFillTx/>
                <a:latin typeface="Trebuchet MS" pitchFamily="34" charset="0"/>
                <a:ea typeface="+mj-ea"/>
                <a:cs typeface="+mj-cs"/>
              </a:defRPr>
            </a:lvl3pPr>
            <a:lvl4pPr>
              <a:defRPr kumimoji="0" lang="en-US" sz="3200" b="0" i="0" u="none" strike="noStrike" kern="1200" cap="all" spc="0" normalizeH="0" baseline="0" dirty="0" smtClean="0">
                <a:ln>
                  <a:noFill/>
                </a:ln>
                <a:solidFill>
                  <a:srgbClr val="76B900"/>
                </a:solidFill>
                <a:effectLst/>
                <a:uLnTx/>
                <a:uFillTx/>
                <a:latin typeface="Trebuchet MS" pitchFamily="34" charset="0"/>
                <a:ea typeface="+mj-ea"/>
                <a:cs typeface="+mj-cs"/>
              </a:defRPr>
            </a:lvl4pPr>
            <a:lvl5pPr>
              <a:defRPr kumimoji="0" lang="en-US" sz="3200" b="0" i="0" u="none" strike="noStrike" kern="1200" cap="all" spc="0" normalizeH="0" baseline="0" dirty="0" smtClean="0">
                <a:ln>
                  <a:noFill/>
                </a:ln>
                <a:solidFill>
                  <a:srgbClr val="76B900"/>
                </a:solidFill>
                <a:effectLst/>
                <a:uLnTx/>
                <a:uFillTx/>
                <a:latin typeface="Trebuchet MS" pitchFamily="34" charset="0"/>
                <a:ea typeface="+mj-ea"/>
                <a:cs typeface="+mj-cs"/>
              </a:defRPr>
            </a:lvl5pPr>
          </a:lstStyle>
          <a:p>
            <a:pPr lvl="0"/>
            <a:r>
              <a:rPr lang="en-US" dirty="0" smtClean="0"/>
              <a:t>Title line</a:t>
            </a:r>
          </a:p>
        </p:txBody>
      </p:sp>
    </p:spTree>
    <p:extLst>
      <p:ext uri="{BB962C8B-B14F-4D97-AF65-F5344CB8AC3E}">
        <p14:creationId xmlns:p14="http://schemas.microsoft.com/office/powerpoint/2010/main" val="3397731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op Highligh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60268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with 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498348" y="633526"/>
            <a:ext cx="9976104" cy="618631"/>
          </a:xfrm>
        </p:spPr>
        <p:txBody>
          <a:bodyPr/>
          <a:lstStyle>
            <a:lvl1pPr algn="l">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l">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smtClean="0"/>
              <a:t>Click to edit Master text styles</a:t>
            </a:r>
            <a:endParaRPr lang="en-US" dirty="0"/>
          </a:p>
        </p:txBody>
      </p:sp>
      <p:sp>
        <p:nvSpPr>
          <p:cNvPr id="7" name="Rectangle 6"/>
          <p:cNvSpPr/>
          <p:nvPr/>
        </p:nvSpPr>
        <p:spPr>
          <a:xfrm>
            <a:off x="7049729" y="5781717"/>
            <a:ext cx="2762866" cy="248142"/>
          </a:xfrm>
          <a:prstGeom prst="rect">
            <a:avLst/>
          </a:prstGeom>
          <a:noFill/>
          <a:ln w="25400" cap="flat" cmpd="sng" algn="ctr">
            <a:noFill/>
            <a:prstDash val="solid"/>
          </a:ln>
          <a:effectLst/>
        </p:spPr>
        <p:txBody>
          <a:bodyPr rtlCol="0" anchor="b"/>
          <a:lstStyle/>
          <a:p>
            <a:pPr marL="0" marR="0" lvl="0" indent="0" algn="r" defTabSz="457200" eaLnBrk="1" fontAlgn="auto" latinLnBrk="0" hangingPunct="1">
              <a:lnSpc>
                <a:spcPct val="90000"/>
              </a:lnSpc>
              <a:spcBef>
                <a:spcPts val="0"/>
              </a:spcBef>
              <a:spcAft>
                <a:spcPts val="0"/>
              </a:spcAft>
              <a:buClrTx/>
              <a:buSzTx/>
              <a:buFontTx/>
              <a:buNone/>
              <a:tabLst/>
              <a:defRPr/>
            </a:pPr>
            <a:r>
              <a:rPr lang="en-US" sz="800" b="1" i="0" kern="0" dirty="0" smtClean="0">
                <a:solidFill>
                  <a:schemeClr val="bg1"/>
                </a:solidFill>
                <a:latin typeface="Trebuchet MS"/>
              </a:rPr>
              <a:t>NVIDIA CONFIDENTIAL. DO NOT DISTRIBUTE.</a:t>
            </a:r>
            <a:endParaRPr lang="en-US" sz="800" b="1" i="0" kern="0" dirty="0">
              <a:solidFill>
                <a:schemeClr val="bg1"/>
              </a:solidFill>
              <a:latin typeface="Trebuchet MS"/>
            </a:endParaRPr>
          </a:p>
        </p:txBody>
      </p:sp>
    </p:spTree>
    <p:extLst>
      <p:ext uri="{BB962C8B-B14F-4D97-AF65-F5344CB8AC3E}">
        <p14:creationId xmlns:p14="http://schemas.microsoft.com/office/powerpoint/2010/main" val="3691920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 NO LOGO &amp; PAGE NUMBER">
    <p:spTree>
      <p:nvGrpSpPr>
        <p:cNvPr id="1" name=""/>
        <p:cNvGrpSpPr/>
        <p:nvPr/>
      </p:nvGrpSpPr>
      <p:grpSpPr>
        <a:xfrm>
          <a:off x="0" y="0"/>
          <a:ext cx="0" cy="0"/>
          <a:chOff x="0" y="0"/>
          <a:chExt cx="0" cy="0"/>
        </a:xfrm>
      </p:grpSpPr>
      <p:sp>
        <p:nvSpPr>
          <p:cNvPr id="4" name="Rectangle 3"/>
          <p:cNvSpPr/>
          <p:nvPr/>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33526"/>
            <a:ext cx="9976104" cy="618631"/>
          </a:xfrm>
        </p:spPr>
        <p:txBody>
          <a:bodyPr/>
          <a:lstStyle>
            <a:lvl1pPr algn="l">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2064" y="2103035"/>
            <a:ext cx="9948672"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l">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992211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with Photograph">
    <p:spTree>
      <p:nvGrpSpPr>
        <p:cNvPr id="1" name=""/>
        <p:cNvGrpSpPr/>
        <p:nvPr/>
      </p:nvGrpSpPr>
      <p:grpSpPr>
        <a:xfrm>
          <a:off x="0" y="0"/>
          <a:ext cx="0" cy="0"/>
          <a:chOff x="0" y="0"/>
          <a:chExt cx="0" cy="0"/>
        </a:xfrm>
      </p:grpSpPr>
      <p:sp>
        <p:nvSpPr>
          <p:cNvPr id="4" name="Rectangle 3"/>
          <p:cNvSpPr/>
          <p:nvPr/>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33526"/>
            <a:ext cx="5922117" cy="618631"/>
          </a:xfrm>
        </p:spPr>
        <p:txBody>
          <a:bodyPr/>
          <a:lstStyle>
            <a:lvl1pPr algn="l">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2064" y="2103035"/>
            <a:ext cx="5905833"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 Placeholder 4"/>
          <p:cNvSpPr>
            <a:spLocks noGrp="1"/>
          </p:cNvSpPr>
          <p:nvPr>
            <p:ph type="body" sz="quarter" idx="10"/>
          </p:nvPr>
        </p:nvSpPr>
        <p:spPr>
          <a:xfrm>
            <a:off x="498348" y="1183333"/>
            <a:ext cx="5922117" cy="525463"/>
          </a:xfrm>
        </p:spPr>
        <p:txBody>
          <a:bodyPr/>
          <a:lstStyle>
            <a:lvl1pPr marL="0" indent="0" algn="l">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330366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Rectangle 2"/>
          <p:cNvSpPr/>
          <p:nvPr>
            <p:custDataLst>
              <p:tags r:id="rId1"/>
            </p:custDataLst>
          </p:nvPr>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custDataLst>
              <p:tags r:id="rId2"/>
            </p:custDataLst>
          </p:nvPr>
        </p:nvSpPr>
        <p:spPr>
          <a:xfrm>
            <a:off x="498348" y="633526"/>
            <a:ext cx="9976104" cy="618631"/>
          </a:xfrm>
        </p:spPr>
        <p:txBody>
          <a:bodyPr/>
          <a:lstStyle>
            <a:lvl1pPr algn="l">
              <a:defRPr>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56630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 Green">
    <p:spTree>
      <p:nvGrpSpPr>
        <p:cNvPr id="1" name=""/>
        <p:cNvGrpSpPr/>
        <p:nvPr/>
      </p:nvGrpSpPr>
      <p:grpSpPr>
        <a:xfrm>
          <a:off x="0" y="0"/>
          <a:ext cx="0" cy="0"/>
          <a:chOff x="0" y="0"/>
          <a:chExt cx="0" cy="0"/>
        </a:xfrm>
      </p:grpSpPr>
      <p:sp>
        <p:nvSpPr>
          <p:cNvPr id="3" name="Rectangle 2"/>
          <p:cNvSpPr/>
          <p:nvPr/>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2790635"/>
            <a:ext cx="9976104" cy="590931"/>
          </a:xfrm>
        </p:spPr>
        <p:txBody>
          <a:bodyPr anchor="ctr"/>
          <a:lstStyle>
            <a:lvl1pPr algn="l">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17511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ubtitle, and 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98348" y="626652"/>
            <a:ext cx="9976104" cy="618631"/>
          </a:xfrm>
        </p:spPr>
        <p:txBody>
          <a:bodyPr/>
          <a:lstStyle>
            <a:lvl1pPr algn="l">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sz="half" idx="1"/>
            <p:custDataLst>
              <p:tags r:id="rId2"/>
            </p:custDataLst>
          </p:nvPr>
        </p:nvSpPr>
        <p:spPr>
          <a:xfrm>
            <a:off x="498348" y="2111661"/>
            <a:ext cx="4945063" cy="3693521"/>
          </a:xfrm>
        </p:spPr>
        <p:txBody>
          <a:bodyPr/>
          <a:lstStyle>
            <a:lvl1pPr marL="231775" indent="-231775">
              <a:buSzPct val="100000"/>
              <a:buFontTx/>
              <a:buBlip>
                <a:blip r:embed="rId6"/>
              </a:buBlip>
              <a:defRPr sz="2400" b="0">
                <a:solidFill>
                  <a:schemeClr val="bg1"/>
                </a:solidFill>
              </a:defRPr>
            </a:lvl1pPr>
            <a:lvl2pPr marL="803275" indent="-231775">
              <a:buSzPct val="100000"/>
              <a:buFontTx/>
              <a:buBlip>
                <a:blip r:embed="rId6"/>
              </a:buBlip>
              <a:defRPr sz="2000" b="0">
                <a:solidFill>
                  <a:schemeClr val="bg1"/>
                </a:solidFill>
              </a:defRPr>
            </a:lvl2pPr>
            <a:lvl3pPr marL="1255713" indent="-166688">
              <a:buSzPct val="100000"/>
              <a:buFontTx/>
              <a:buBlip>
                <a:blip r:embed="rId6"/>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custDataLst>
              <p:tags r:id="rId3"/>
            </p:custDataLst>
          </p:nvPr>
        </p:nvSpPr>
        <p:spPr>
          <a:xfrm>
            <a:off x="5529390" y="2111661"/>
            <a:ext cx="4945062" cy="3693521"/>
          </a:xfrm>
        </p:spPr>
        <p:txBody>
          <a:bodyPr/>
          <a:lstStyle>
            <a:lvl1pPr marL="231775" indent="-231775">
              <a:buSzPct val="100000"/>
              <a:buFontTx/>
              <a:buBlip>
                <a:blip r:embed="rId6"/>
              </a:buBlip>
              <a:defRPr sz="2400" b="0">
                <a:solidFill>
                  <a:schemeClr val="bg1"/>
                </a:solidFill>
              </a:defRPr>
            </a:lvl1pPr>
            <a:lvl2pPr marL="803275" indent="-231775">
              <a:buSzPct val="100000"/>
              <a:buFontTx/>
              <a:buBlip>
                <a:blip r:embed="rId6"/>
              </a:buBlip>
              <a:defRPr sz="2000" b="0">
                <a:solidFill>
                  <a:schemeClr val="bg1"/>
                </a:solidFill>
              </a:defRPr>
            </a:lvl2pPr>
            <a:lvl3pPr marL="1255713" indent="-166688">
              <a:buSzPct val="100000"/>
              <a:buFontTx/>
              <a:buBlip>
                <a:blip r:embed="rId6"/>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 Placeholder 4"/>
          <p:cNvSpPr>
            <a:spLocks noGrp="1"/>
          </p:cNvSpPr>
          <p:nvPr>
            <p:ph type="body" sz="quarter" idx="10"/>
            <p:custDataLst>
              <p:tags r:id="rId4"/>
            </p:custDataLst>
          </p:nvPr>
        </p:nvSpPr>
        <p:spPr>
          <a:xfrm>
            <a:off x="498348" y="1180568"/>
            <a:ext cx="9976104" cy="525463"/>
          </a:xfrm>
        </p:spPr>
        <p:txBody>
          <a:bodyPr/>
          <a:lstStyle>
            <a:lvl1pPr marL="0" indent="0" algn="l">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208097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Video">
    <p:spTree>
      <p:nvGrpSpPr>
        <p:cNvPr id="1" name=""/>
        <p:cNvGrpSpPr/>
        <p:nvPr/>
      </p:nvGrpSpPr>
      <p:grpSpPr>
        <a:xfrm>
          <a:off x="0" y="0"/>
          <a:ext cx="0" cy="0"/>
          <a:chOff x="0" y="0"/>
          <a:chExt cx="0" cy="0"/>
        </a:xfrm>
      </p:grpSpPr>
      <p:sp>
        <p:nvSpPr>
          <p:cNvPr id="4" name="Rectangle 3"/>
          <p:cNvSpPr/>
          <p:nvPr>
            <p:custDataLst>
              <p:tags r:id="rId1"/>
            </p:custDataLst>
          </p:nvPr>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custDataLst>
              <p:tags r:id="rId2"/>
            </p:custDataLst>
          </p:nvPr>
        </p:nvSpPr>
        <p:spPr>
          <a:xfrm>
            <a:off x="1553497" y="5352631"/>
            <a:ext cx="7865806" cy="369332"/>
          </a:xfrm>
        </p:spPr>
        <p:txBody>
          <a:bodyPr anchor="b"/>
          <a:lstStyle>
            <a:lvl1pPr algn="l">
              <a:defRPr sz="2000">
                <a:solidFill>
                  <a:schemeClr val="bg1"/>
                </a:solidFill>
              </a:defRPr>
            </a:lvl1pPr>
          </a:lstStyle>
          <a:p>
            <a:r>
              <a:rPr lang="en-US" dirty="0" smtClean="0"/>
              <a:t>Click to edit Master title style</a:t>
            </a: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3271" y="5142126"/>
            <a:ext cx="7546258" cy="104086"/>
          </a:xfrm>
          <a:prstGeom prst="rect">
            <a:avLst/>
          </a:prstGeom>
        </p:spPr>
      </p:pic>
    </p:spTree>
    <p:extLst>
      <p:ext uri="{BB962C8B-B14F-4D97-AF65-F5344CB8AC3E}">
        <p14:creationId xmlns:p14="http://schemas.microsoft.com/office/powerpoint/2010/main" val="400035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tags" Target="../tags/tag8.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theme" Target="../theme/theme2.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5"/>
            </p:custDataLst>
          </p:nvPr>
        </p:nvSpPr>
        <p:spPr bwMode="auto">
          <a:xfrm>
            <a:off x="499743" y="653532"/>
            <a:ext cx="9973315" cy="590931"/>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dirty="0" smtClean="0"/>
              <a:t>Click to edit Master title style</a:t>
            </a:r>
          </a:p>
        </p:txBody>
      </p:sp>
      <p:sp>
        <p:nvSpPr>
          <p:cNvPr id="1027" name="Rectangle 3"/>
          <p:cNvSpPr>
            <a:spLocks noGrp="1" noChangeArrowheads="1"/>
          </p:cNvSpPr>
          <p:nvPr>
            <p:ph type="body" idx="1"/>
            <p:custDataLst>
              <p:tags r:id="rId16"/>
            </p:custDataLst>
          </p:nvPr>
        </p:nvSpPr>
        <p:spPr bwMode="auto">
          <a:xfrm>
            <a:off x="517402" y="2002367"/>
            <a:ext cx="9948931" cy="39080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Box 3"/>
          <p:cNvSpPr txBox="1"/>
          <p:nvPr>
            <p:custDataLst>
              <p:tags r:id="rId17"/>
            </p:custDataLst>
          </p:nvPr>
        </p:nvSpPr>
        <p:spPr>
          <a:xfrm>
            <a:off x="9762254" y="5831286"/>
            <a:ext cx="321027" cy="161583"/>
          </a:xfrm>
          <a:prstGeom prst="rect">
            <a:avLst/>
          </a:prstGeom>
          <a:noFill/>
        </p:spPr>
        <p:txBody>
          <a:bodyPr wrap="square" lIns="0" tIns="0" rIns="0" bIns="0" rtlCol="0" anchor="ctr">
            <a:spAutoFit/>
          </a:bodyPr>
          <a:lstStyle>
            <a:defPPr>
              <a:defRPr lang="en-US"/>
            </a:defPPr>
            <a:lvl1pPr algn="ctr">
              <a:defRPr sz="4400" cap="all">
                <a:solidFill>
                  <a:schemeClr val="bg1"/>
                </a:solidFill>
                <a:latin typeface="Century Gothic" pitchFamily="34" charset="0"/>
              </a:defRPr>
            </a:lvl1pPr>
          </a:lstStyle>
          <a:p>
            <a:pPr algn="r"/>
            <a:fld id="{9EF62655-870B-4C06-BC3D-C67D37BAE36D}" type="slidenum">
              <a:rPr lang="en-US" sz="850" kern="1200" smtClean="0">
                <a:solidFill>
                  <a:schemeClr val="accent4"/>
                </a:solidFill>
                <a:latin typeface="Trebuchet MS" panose="020B0603020202020204" pitchFamily="34" charset="0"/>
                <a:ea typeface="MS PGothic" pitchFamily="34" charset="-128"/>
                <a:cs typeface="+mn-cs"/>
              </a:rPr>
              <a:pPr algn="r"/>
              <a:t>‹#›</a:t>
            </a:fld>
            <a:r>
              <a:rPr lang="en-US" sz="1050" cap="none" baseline="0" dirty="0" smtClean="0">
                <a:solidFill>
                  <a:schemeClr val="accent2">
                    <a:lumMod val="60000"/>
                    <a:lumOff val="40000"/>
                  </a:schemeClr>
                </a:solidFill>
              </a:rPr>
              <a:t> </a:t>
            </a:r>
            <a:endParaRPr lang="en-US" sz="1050" cap="none" dirty="0" smtClean="0">
              <a:solidFill>
                <a:schemeClr val="accent2">
                  <a:lumMod val="60000"/>
                  <a:lumOff val="40000"/>
                </a:schemeClr>
              </a:solidFill>
            </a:endParaRPr>
          </a:p>
        </p:txBody>
      </p:sp>
      <p:grpSp>
        <p:nvGrpSpPr>
          <p:cNvPr id="5" name="Group 4"/>
          <p:cNvGrpSpPr/>
          <p:nvPr>
            <p:custDataLst>
              <p:tags r:id="rId18"/>
            </p:custDataLst>
          </p:nvPr>
        </p:nvGrpSpPr>
        <p:grpSpPr>
          <a:xfrm>
            <a:off x="10153706" y="5866413"/>
            <a:ext cx="583502" cy="107781"/>
            <a:chOff x="677492" y="-1417931"/>
            <a:chExt cx="3154606" cy="582700"/>
          </a:xfrm>
        </p:grpSpPr>
        <p:sp>
          <p:nvSpPr>
            <p:cNvPr id="6" name="Freeform 5"/>
            <p:cNvSpPr>
              <a:spLocks noEditPoints="1"/>
            </p:cNvSpPr>
            <p:nvPr userDrawn="1">
              <p:custDataLst>
                <p:tags r:id="rId19"/>
              </p:custDataLst>
            </p:nvPr>
          </p:nvSpPr>
          <p:spPr bwMode="auto">
            <a:xfrm>
              <a:off x="3761772" y="-980905"/>
              <a:ext cx="70326" cy="68652"/>
            </a:xfrm>
            <a:custGeom>
              <a:avLst/>
              <a:gdLst>
                <a:gd name="T0" fmla="*/ 36 w 87"/>
                <a:gd name="T1" fmla="*/ 37 h 83"/>
                <a:gd name="T2" fmla="*/ 36 w 87"/>
                <a:gd name="T3" fmla="*/ 26 h 83"/>
                <a:gd name="T4" fmla="*/ 43 w 87"/>
                <a:gd name="T5" fmla="*/ 26 h 83"/>
                <a:gd name="T6" fmla="*/ 52 w 87"/>
                <a:gd name="T7" fmla="*/ 31 h 83"/>
                <a:gd name="T8" fmla="*/ 45 w 87"/>
                <a:gd name="T9" fmla="*/ 37 h 83"/>
                <a:gd name="T10" fmla="*/ 36 w 87"/>
                <a:gd name="T11" fmla="*/ 37 h 83"/>
                <a:gd name="T12" fmla="*/ 36 w 87"/>
                <a:gd name="T13" fmla="*/ 45 h 83"/>
                <a:gd name="T14" fmla="*/ 41 w 87"/>
                <a:gd name="T15" fmla="*/ 45 h 83"/>
                <a:gd name="T16" fmla="*/ 52 w 87"/>
                <a:gd name="T17" fmla="*/ 63 h 83"/>
                <a:gd name="T18" fmla="*/ 63 w 87"/>
                <a:gd name="T19" fmla="*/ 63 h 83"/>
                <a:gd name="T20" fmla="*/ 52 w 87"/>
                <a:gd name="T21" fmla="*/ 44 h 83"/>
                <a:gd name="T22" fmla="*/ 63 w 87"/>
                <a:gd name="T23" fmla="*/ 32 h 83"/>
                <a:gd name="T24" fmla="*/ 44 w 87"/>
                <a:gd name="T25" fmla="*/ 19 h 83"/>
                <a:gd name="T26" fmla="*/ 26 w 87"/>
                <a:gd name="T27" fmla="*/ 19 h 83"/>
                <a:gd name="T28" fmla="*/ 26 w 87"/>
                <a:gd name="T29" fmla="*/ 63 h 83"/>
                <a:gd name="T30" fmla="*/ 36 w 87"/>
                <a:gd name="T31" fmla="*/ 63 h 83"/>
                <a:gd name="T32" fmla="*/ 36 w 87"/>
                <a:gd name="T33" fmla="*/ 45 h 83"/>
                <a:gd name="T34" fmla="*/ 87 w 87"/>
                <a:gd name="T35" fmla="*/ 41 h 83"/>
                <a:gd name="T36" fmla="*/ 44 w 87"/>
                <a:gd name="T37" fmla="*/ 0 h 83"/>
                <a:gd name="T38" fmla="*/ 0 w 87"/>
                <a:gd name="T39" fmla="*/ 41 h 83"/>
                <a:gd name="T40" fmla="*/ 44 w 87"/>
                <a:gd name="T41" fmla="*/ 83 h 83"/>
                <a:gd name="T42" fmla="*/ 87 w 87"/>
                <a:gd name="T43" fmla="*/ 41 h 83"/>
                <a:gd name="T44" fmla="*/ 74 w 87"/>
                <a:gd name="T45" fmla="*/ 41 h 83"/>
                <a:gd name="T46" fmla="*/ 44 w 87"/>
                <a:gd name="T47" fmla="*/ 73 h 83"/>
                <a:gd name="T48" fmla="*/ 44 w 87"/>
                <a:gd name="T49" fmla="*/ 73 h 83"/>
                <a:gd name="T50" fmla="*/ 13 w 87"/>
                <a:gd name="T51" fmla="*/ 41 h 83"/>
                <a:gd name="T52" fmla="*/ 44 w 87"/>
                <a:gd name="T53" fmla="*/ 9 h 83"/>
                <a:gd name="T54" fmla="*/ 74 w 87"/>
                <a:gd name="T5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83">
                  <a:moveTo>
                    <a:pt x="36" y="37"/>
                  </a:moveTo>
                  <a:cubicBezTo>
                    <a:pt x="36" y="26"/>
                    <a:pt x="36" y="26"/>
                    <a:pt x="36" y="26"/>
                  </a:cubicBezTo>
                  <a:cubicBezTo>
                    <a:pt x="43" y="26"/>
                    <a:pt x="43" y="26"/>
                    <a:pt x="43" y="26"/>
                  </a:cubicBezTo>
                  <a:cubicBezTo>
                    <a:pt x="47" y="26"/>
                    <a:pt x="52" y="27"/>
                    <a:pt x="52" y="31"/>
                  </a:cubicBezTo>
                  <a:cubicBezTo>
                    <a:pt x="52" y="36"/>
                    <a:pt x="50" y="37"/>
                    <a:pt x="45" y="37"/>
                  </a:cubicBezTo>
                  <a:cubicBezTo>
                    <a:pt x="36" y="37"/>
                    <a:pt x="36" y="37"/>
                    <a:pt x="36" y="37"/>
                  </a:cubicBezTo>
                  <a:moveTo>
                    <a:pt x="36" y="45"/>
                  </a:moveTo>
                  <a:cubicBezTo>
                    <a:pt x="41" y="45"/>
                    <a:pt x="41" y="45"/>
                    <a:pt x="41" y="45"/>
                  </a:cubicBezTo>
                  <a:cubicBezTo>
                    <a:pt x="52" y="63"/>
                    <a:pt x="52" y="63"/>
                    <a:pt x="52" y="63"/>
                  </a:cubicBezTo>
                  <a:cubicBezTo>
                    <a:pt x="63" y="63"/>
                    <a:pt x="63" y="63"/>
                    <a:pt x="63" y="63"/>
                  </a:cubicBezTo>
                  <a:cubicBezTo>
                    <a:pt x="52" y="44"/>
                    <a:pt x="52" y="44"/>
                    <a:pt x="52" y="44"/>
                  </a:cubicBezTo>
                  <a:cubicBezTo>
                    <a:pt x="58" y="43"/>
                    <a:pt x="63" y="41"/>
                    <a:pt x="63" y="32"/>
                  </a:cubicBezTo>
                  <a:cubicBezTo>
                    <a:pt x="63" y="22"/>
                    <a:pt x="56" y="19"/>
                    <a:pt x="44" y="19"/>
                  </a:cubicBezTo>
                  <a:cubicBezTo>
                    <a:pt x="26" y="19"/>
                    <a:pt x="26" y="19"/>
                    <a:pt x="26" y="19"/>
                  </a:cubicBezTo>
                  <a:cubicBezTo>
                    <a:pt x="26" y="63"/>
                    <a:pt x="26" y="63"/>
                    <a:pt x="26" y="63"/>
                  </a:cubicBezTo>
                  <a:cubicBezTo>
                    <a:pt x="36" y="63"/>
                    <a:pt x="36" y="63"/>
                    <a:pt x="36" y="63"/>
                  </a:cubicBezTo>
                  <a:cubicBezTo>
                    <a:pt x="36" y="45"/>
                    <a:pt x="36" y="45"/>
                    <a:pt x="36" y="45"/>
                  </a:cubicBezTo>
                  <a:moveTo>
                    <a:pt x="87" y="41"/>
                  </a:moveTo>
                  <a:cubicBezTo>
                    <a:pt x="87" y="15"/>
                    <a:pt x="66" y="0"/>
                    <a:pt x="44" y="0"/>
                  </a:cubicBezTo>
                  <a:cubicBezTo>
                    <a:pt x="21" y="0"/>
                    <a:pt x="0" y="15"/>
                    <a:pt x="0" y="41"/>
                  </a:cubicBezTo>
                  <a:cubicBezTo>
                    <a:pt x="0" y="67"/>
                    <a:pt x="21" y="83"/>
                    <a:pt x="44" y="83"/>
                  </a:cubicBezTo>
                  <a:cubicBezTo>
                    <a:pt x="66" y="83"/>
                    <a:pt x="87" y="67"/>
                    <a:pt x="87" y="41"/>
                  </a:cubicBezTo>
                  <a:moveTo>
                    <a:pt x="74" y="41"/>
                  </a:moveTo>
                  <a:cubicBezTo>
                    <a:pt x="74" y="60"/>
                    <a:pt x="60" y="73"/>
                    <a:pt x="44" y="73"/>
                  </a:cubicBezTo>
                  <a:cubicBezTo>
                    <a:pt x="44" y="73"/>
                    <a:pt x="44" y="73"/>
                    <a:pt x="44" y="73"/>
                  </a:cubicBezTo>
                  <a:cubicBezTo>
                    <a:pt x="26" y="73"/>
                    <a:pt x="13" y="60"/>
                    <a:pt x="13" y="41"/>
                  </a:cubicBezTo>
                  <a:cubicBezTo>
                    <a:pt x="13" y="22"/>
                    <a:pt x="26" y="9"/>
                    <a:pt x="44" y="9"/>
                  </a:cubicBezTo>
                  <a:cubicBezTo>
                    <a:pt x="60" y="9"/>
                    <a:pt x="74" y="22"/>
                    <a:pt x="74" y="4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noEditPoints="1"/>
            </p:cNvSpPr>
            <p:nvPr userDrawn="1">
              <p:custDataLst>
                <p:tags r:id="rId20"/>
              </p:custDataLst>
            </p:nvPr>
          </p:nvSpPr>
          <p:spPr bwMode="auto">
            <a:xfrm>
              <a:off x="1700563" y="-1309093"/>
              <a:ext cx="2039443" cy="385118"/>
            </a:xfrm>
            <a:custGeom>
              <a:avLst/>
              <a:gdLst>
                <a:gd name="T0" fmla="*/ 1048 w 2520"/>
                <a:gd name="T1" fmla="*/ 0 h 472"/>
                <a:gd name="T2" fmla="*/ 1048 w 2520"/>
                <a:gd name="T3" fmla="*/ 472 h 472"/>
                <a:gd name="T4" fmla="*/ 1181 w 2520"/>
                <a:gd name="T5" fmla="*/ 472 h 472"/>
                <a:gd name="T6" fmla="*/ 1181 w 2520"/>
                <a:gd name="T7" fmla="*/ 0 h 472"/>
                <a:gd name="T8" fmla="*/ 1048 w 2520"/>
                <a:gd name="T9" fmla="*/ 0 h 472"/>
                <a:gd name="T10" fmla="*/ 0 w 2520"/>
                <a:gd name="T11" fmla="*/ 0 h 472"/>
                <a:gd name="T12" fmla="*/ 0 w 2520"/>
                <a:gd name="T13" fmla="*/ 472 h 472"/>
                <a:gd name="T14" fmla="*/ 134 w 2520"/>
                <a:gd name="T15" fmla="*/ 472 h 472"/>
                <a:gd name="T16" fmla="*/ 134 w 2520"/>
                <a:gd name="T17" fmla="*/ 105 h 472"/>
                <a:gd name="T18" fmla="*/ 239 w 2520"/>
                <a:gd name="T19" fmla="*/ 106 h 472"/>
                <a:gd name="T20" fmla="*/ 314 w 2520"/>
                <a:gd name="T21" fmla="*/ 132 h 472"/>
                <a:gd name="T22" fmla="*/ 344 w 2520"/>
                <a:gd name="T23" fmla="*/ 257 h 472"/>
                <a:gd name="T24" fmla="*/ 344 w 2520"/>
                <a:gd name="T25" fmla="*/ 472 h 472"/>
                <a:gd name="T26" fmla="*/ 474 w 2520"/>
                <a:gd name="T27" fmla="*/ 472 h 472"/>
                <a:gd name="T28" fmla="*/ 474 w 2520"/>
                <a:gd name="T29" fmla="*/ 211 h 472"/>
                <a:gd name="T30" fmla="*/ 239 w 2520"/>
                <a:gd name="T31" fmla="*/ 0 h 472"/>
                <a:gd name="T32" fmla="*/ 0 w 2520"/>
                <a:gd name="T33" fmla="*/ 0 h 472"/>
                <a:gd name="T34" fmla="*/ 1262 w 2520"/>
                <a:gd name="T35" fmla="*/ 0 h 472"/>
                <a:gd name="T36" fmla="*/ 1262 w 2520"/>
                <a:gd name="T37" fmla="*/ 472 h 472"/>
                <a:gd name="T38" fmla="*/ 1479 w 2520"/>
                <a:gd name="T39" fmla="*/ 472 h 472"/>
                <a:gd name="T40" fmla="*/ 1672 w 2520"/>
                <a:gd name="T41" fmla="*/ 410 h 472"/>
                <a:gd name="T42" fmla="*/ 1719 w 2520"/>
                <a:gd name="T43" fmla="*/ 242 h 472"/>
                <a:gd name="T44" fmla="*/ 1676 w 2520"/>
                <a:gd name="T45" fmla="*/ 79 h 472"/>
                <a:gd name="T46" fmla="*/ 1449 w 2520"/>
                <a:gd name="T47" fmla="*/ 0 h 472"/>
                <a:gd name="T48" fmla="*/ 1262 w 2520"/>
                <a:gd name="T49" fmla="*/ 0 h 472"/>
                <a:gd name="T50" fmla="*/ 1395 w 2520"/>
                <a:gd name="T51" fmla="*/ 103 h 472"/>
                <a:gd name="T52" fmla="*/ 1452 w 2520"/>
                <a:gd name="T53" fmla="*/ 103 h 472"/>
                <a:gd name="T54" fmla="*/ 1589 w 2520"/>
                <a:gd name="T55" fmla="*/ 237 h 472"/>
                <a:gd name="T56" fmla="*/ 1452 w 2520"/>
                <a:gd name="T57" fmla="*/ 372 h 472"/>
                <a:gd name="T58" fmla="*/ 1395 w 2520"/>
                <a:gd name="T59" fmla="*/ 372 h 472"/>
                <a:gd name="T60" fmla="*/ 1395 w 2520"/>
                <a:gd name="T61" fmla="*/ 103 h 472"/>
                <a:gd name="T62" fmla="*/ 856 w 2520"/>
                <a:gd name="T63" fmla="*/ 0 h 472"/>
                <a:gd name="T64" fmla="*/ 745 w 2520"/>
                <a:gd name="T65" fmla="*/ 374 h 472"/>
                <a:gd name="T66" fmla="*/ 638 w 2520"/>
                <a:gd name="T67" fmla="*/ 0 h 472"/>
                <a:gd name="T68" fmla="*/ 494 w 2520"/>
                <a:gd name="T69" fmla="*/ 0 h 472"/>
                <a:gd name="T70" fmla="*/ 646 w 2520"/>
                <a:gd name="T71" fmla="*/ 472 h 472"/>
                <a:gd name="T72" fmla="*/ 838 w 2520"/>
                <a:gd name="T73" fmla="*/ 472 h 472"/>
                <a:gd name="T74" fmla="*/ 992 w 2520"/>
                <a:gd name="T75" fmla="*/ 0 h 472"/>
                <a:gd name="T76" fmla="*/ 856 w 2520"/>
                <a:gd name="T77" fmla="*/ 0 h 472"/>
                <a:gd name="T78" fmla="*/ 1781 w 2520"/>
                <a:gd name="T79" fmla="*/ 472 h 472"/>
                <a:gd name="T80" fmla="*/ 1915 w 2520"/>
                <a:gd name="T81" fmla="*/ 472 h 472"/>
                <a:gd name="T82" fmla="*/ 1915 w 2520"/>
                <a:gd name="T83" fmla="*/ 0 h 472"/>
                <a:gd name="T84" fmla="*/ 1781 w 2520"/>
                <a:gd name="T85" fmla="*/ 0 h 472"/>
                <a:gd name="T86" fmla="*/ 1781 w 2520"/>
                <a:gd name="T87" fmla="*/ 472 h 472"/>
                <a:gd name="T88" fmla="*/ 2155 w 2520"/>
                <a:gd name="T89" fmla="*/ 1 h 472"/>
                <a:gd name="T90" fmla="*/ 1969 w 2520"/>
                <a:gd name="T91" fmla="*/ 472 h 472"/>
                <a:gd name="T92" fmla="*/ 2100 w 2520"/>
                <a:gd name="T93" fmla="*/ 472 h 472"/>
                <a:gd name="T94" fmla="*/ 2130 w 2520"/>
                <a:gd name="T95" fmla="*/ 389 h 472"/>
                <a:gd name="T96" fmla="*/ 2350 w 2520"/>
                <a:gd name="T97" fmla="*/ 389 h 472"/>
                <a:gd name="T98" fmla="*/ 2378 w 2520"/>
                <a:gd name="T99" fmla="*/ 472 h 472"/>
                <a:gd name="T100" fmla="*/ 2520 w 2520"/>
                <a:gd name="T101" fmla="*/ 472 h 472"/>
                <a:gd name="T102" fmla="*/ 2333 w 2520"/>
                <a:gd name="T103" fmla="*/ 1 h 472"/>
                <a:gd name="T104" fmla="*/ 2155 w 2520"/>
                <a:gd name="T105" fmla="*/ 1 h 472"/>
                <a:gd name="T106" fmla="*/ 2241 w 2520"/>
                <a:gd name="T107" fmla="*/ 87 h 472"/>
                <a:gd name="T108" fmla="*/ 2322 w 2520"/>
                <a:gd name="T109" fmla="*/ 307 h 472"/>
                <a:gd name="T110" fmla="*/ 2158 w 2520"/>
                <a:gd name="T111" fmla="*/ 307 h 472"/>
                <a:gd name="T112" fmla="*/ 2241 w 2520"/>
                <a:gd name="T113" fmla="*/ 87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20" h="472">
                  <a:moveTo>
                    <a:pt x="1048" y="0"/>
                  </a:moveTo>
                  <a:cubicBezTo>
                    <a:pt x="1048" y="472"/>
                    <a:pt x="1048" y="472"/>
                    <a:pt x="1048" y="472"/>
                  </a:cubicBezTo>
                  <a:cubicBezTo>
                    <a:pt x="1181" y="472"/>
                    <a:pt x="1181" y="472"/>
                    <a:pt x="1181" y="472"/>
                  </a:cubicBezTo>
                  <a:cubicBezTo>
                    <a:pt x="1181" y="0"/>
                    <a:pt x="1181" y="0"/>
                    <a:pt x="1181" y="0"/>
                  </a:cubicBezTo>
                  <a:lnTo>
                    <a:pt x="1048" y="0"/>
                  </a:lnTo>
                  <a:close/>
                  <a:moveTo>
                    <a:pt x="0" y="0"/>
                  </a:moveTo>
                  <a:cubicBezTo>
                    <a:pt x="0" y="472"/>
                    <a:pt x="0" y="472"/>
                    <a:pt x="0" y="472"/>
                  </a:cubicBezTo>
                  <a:cubicBezTo>
                    <a:pt x="134" y="472"/>
                    <a:pt x="134" y="472"/>
                    <a:pt x="134" y="472"/>
                  </a:cubicBezTo>
                  <a:cubicBezTo>
                    <a:pt x="134" y="105"/>
                    <a:pt x="134" y="105"/>
                    <a:pt x="134" y="105"/>
                  </a:cubicBezTo>
                  <a:cubicBezTo>
                    <a:pt x="239" y="106"/>
                    <a:pt x="239" y="106"/>
                    <a:pt x="239" y="106"/>
                  </a:cubicBezTo>
                  <a:cubicBezTo>
                    <a:pt x="273" y="106"/>
                    <a:pt x="297" y="114"/>
                    <a:pt x="314" y="132"/>
                  </a:cubicBezTo>
                  <a:cubicBezTo>
                    <a:pt x="335" y="154"/>
                    <a:pt x="344" y="191"/>
                    <a:pt x="344" y="257"/>
                  </a:cubicBezTo>
                  <a:cubicBezTo>
                    <a:pt x="344" y="472"/>
                    <a:pt x="344" y="472"/>
                    <a:pt x="344" y="472"/>
                  </a:cubicBezTo>
                  <a:cubicBezTo>
                    <a:pt x="474" y="472"/>
                    <a:pt x="474" y="472"/>
                    <a:pt x="474" y="472"/>
                  </a:cubicBezTo>
                  <a:cubicBezTo>
                    <a:pt x="474" y="211"/>
                    <a:pt x="474" y="211"/>
                    <a:pt x="474" y="211"/>
                  </a:cubicBezTo>
                  <a:cubicBezTo>
                    <a:pt x="474" y="25"/>
                    <a:pt x="355" y="0"/>
                    <a:pt x="239" y="0"/>
                  </a:cubicBezTo>
                  <a:lnTo>
                    <a:pt x="0" y="0"/>
                  </a:lnTo>
                  <a:close/>
                  <a:moveTo>
                    <a:pt x="1262" y="0"/>
                  </a:moveTo>
                  <a:cubicBezTo>
                    <a:pt x="1262" y="472"/>
                    <a:pt x="1262" y="472"/>
                    <a:pt x="1262" y="472"/>
                  </a:cubicBezTo>
                  <a:cubicBezTo>
                    <a:pt x="1479" y="472"/>
                    <a:pt x="1479" y="472"/>
                    <a:pt x="1479" y="472"/>
                  </a:cubicBezTo>
                  <a:cubicBezTo>
                    <a:pt x="1594" y="472"/>
                    <a:pt x="1631" y="453"/>
                    <a:pt x="1672" y="410"/>
                  </a:cubicBezTo>
                  <a:cubicBezTo>
                    <a:pt x="1701" y="380"/>
                    <a:pt x="1719" y="314"/>
                    <a:pt x="1719" y="242"/>
                  </a:cubicBezTo>
                  <a:cubicBezTo>
                    <a:pt x="1719" y="175"/>
                    <a:pt x="1704" y="116"/>
                    <a:pt x="1676" y="79"/>
                  </a:cubicBezTo>
                  <a:cubicBezTo>
                    <a:pt x="1627" y="13"/>
                    <a:pt x="1556" y="0"/>
                    <a:pt x="1449" y="0"/>
                  </a:cubicBezTo>
                  <a:lnTo>
                    <a:pt x="1262" y="0"/>
                  </a:lnTo>
                  <a:close/>
                  <a:moveTo>
                    <a:pt x="1395" y="103"/>
                  </a:moveTo>
                  <a:cubicBezTo>
                    <a:pt x="1452" y="103"/>
                    <a:pt x="1452" y="103"/>
                    <a:pt x="1452" y="103"/>
                  </a:cubicBezTo>
                  <a:cubicBezTo>
                    <a:pt x="1535" y="103"/>
                    <a:pt x="1589" y="140"/>
                    <a:pt x="1589" y="237"/>
                  </a:cubicBezTo>
                  <a:cubicBezTo>
                    <a:pt x="1589" y="334"/>
                    <a:pt x="1535" y="372"/>
                    <a:pt x="1452" y="372"/>
                  </a:cubicBezTo>
                  <a:cubicBezTo>
                    <a:pt x="1395" y="372"/>
                    <a:pt x="1395" y="372"/>
                    <a:pt x="1395" y="372"/>
                  </a:cubicBezTo>
                  <a:lnTo>
                    <a:pt x="1395" y="103"/>
                  </a:lnTo>
                  <a:close/>
                  <a:moveTo>
                    <a:pt x="856" y="0"/>
                  </a:moveTo>
                  <a:cubicBezTo>
                    <a:pt x="745" y="374"/>
                    <a:pt x="745" y="374"/>
                    <a:pt x="745" y="374"/>
                  </a:cubicBezTo>
                  <a:cubicBezTo>
                    <a:pt x="638" y="0"/>
                    <a:pt x="638" y="0"/>
                    <a:pt x="638" y="0"/>
                  </a:cubicBezTo>
                  <a:cubicBezTo>
                    <a:pt x="494" y="0"/>
                    <a:pt x="494" y="0"/>
                    <a:pt x="494" y="0"/>
                  </a:cubicBezTo>
                  <a:cubicBezTo>
                    <a:pt x="646" y="472"/>
                    <a:pt x="646" y="472"/>
                    <a:pt x="646" y="472"/>
                  </a:cubicBezTo>
                  <a:cubicBezTo>
                    <a:pt x="838" y="472"/>
                    <a:pt x="838" y="472"/>
                    <a:pt x="838" y="472"/>
                  </a:cubicBezTo>
                  <a:cubicBezTo>
                    <a:pt x="992" y="0"/>
                    <a:pt x="992" y="0"/>
                    <a:pt x="992" y="0"/>
                  </a:cubicBezTo>
                  <a:lnTo>
                    <a:pt x="856" y="0"/>
                  </a:lnTo>
                  <a:close/>
                  <a:moveTo>
                    <a:pt x="1781" y="472"/>
                  </a:moveTo>
                  <a:cubicBezTo>
                    <a:pt x="1915" y="472"/>
                    <a:pt x="1915" y="472"/>
                    <a:pt x="1915" y="472"/>
                  </a:cubicBezTo>
                  <a:cubicBezTo>
                    <a:pt x="1915" y="0"/>
                    <a:pt x="1915" y="0"/>
                    <a:pt x="1915" y="0"/>
                  </a:cubicBezTo>
                  <a:cubicBezTo>
                    <a:pt x="1781" y="0"/>
                    <a:pt x="1781" y="0"/>
                    <a:pt x="1781" y="0"/>
                  </a:cubicBezTo>
                  <a:lnTo>
                    <a:pt x="1781" y="472"/>
                  </a:lnTo>
                  <a:close/>
                  <a:moveTo>
                    <a:pt x="2155" y="1"/>
                  </a:moveTo>
                  <a:cubicBezTo>
                    <a:pt x="1969" y="472"/>
                    <a:pt x="1969" y="472"/>
                    <a:pt x="1969" y="472"/>
                  </a:cubicBezTo>
                  <a:cubicBezTo>
                    <a:pt x="2100" y="472"/>
                    <a:pt x="2100" y="472"/>
                    <a:pt x="2100" y="472"/>
                  </a:cubicBezTo>
                  <a:cubicBezTo>
                    <a:pt x="2130" y="389"/>
                    <a:pt x="2130" y="389"/>
                    <a:pt x="2130" y="389"/>
                  </a:cubicBezTo>
                  <a:cubicBezTo>
                    <a:pt x="2350" y="389"/>
                    <a:pt x="2350" y="389"/>
                    <a:pt x="2350" y="389"/>
                  </a:cubicBezTo>
                  <a:cubicBezTo>
                    <a:pt x="2378" y="472"/>
                    <a:pt x="2378" y="472"/>
                    <a:pt x="2378" y="472"/>
                  </a:cubicBezTo>
                  <a:cubicBezTo>
                    <a:pt x="2520" y="472"/>
                    <a:pt x="2520" y="472"/>
                    <a:pt x="2520" y="472"/>
                  </a:cubicBezTo>
                  <a:cubicBezTo>
                    <a:pt x="2333" y="1"/>
                    <a:pt x="2333" y="1"/>
                    <a:pt x="2333" y="1"/>
                  </a:cubicBezTo>
                  <a:lnTo>
                    <a:pt x="2155" y="1"/>
                  </a:lnTo>
                  <a:close/>
                  <a:moveTo>
                    <a:pt x="2241" y="87"/>
                  </a:moveTo>
                  <a:cubicBezTo>
                    <a:pt x="2322" y="307"/>
                    <a:pt x="2322" y="307"/>
                    <a:pt x="2322" y="307"/>
                  </a:cubicBezTo>
                  <a:cubicBezTo>
                    <a:pt x="2158" y="307"/>
                    <a:pt x="2158" y="307"/>
                    <a:pt x="2158" y="307"/>
                  </a:cubicBezTo>
                  <a:lnTo>
                    <a:pt x="2241" y="8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noEditPoints="1"/>
            </p:cNvSpPr>
            <p:nvPr userDrawn="1">
              <p:custDataLst>
                <p:tags r:id="rId21"/>
              </p:custDataLst>
            </p:nvPr>
          </p:nvSpPr>
          <p:spPr bwMode="auto">
            <a:xfrm>
              <a:off x="677492" y="-1417931"/>
              <a:ext cx="877396" cy="582700"/>
            </a:xfrm>
            <a:custGeom>
              <a:avLst/>
              <a:gdLst>
                <a:gd name="T0" fmla="*/ 405 w 1086"/>
                <a:gd name="T1" fmla="*/ 214 h 718"/>
                <a:gd name="T2" fmla="*/ 405 w 1086"/>
                <a:gd name="T3" fmla="*/ 149 h 718"/>
                <a:gd name="T4" fmla="*/ 424 w 1086"/>
                <a:gd name="T5" fmla="*/ 148 h 718"/>
                <a:gd name="T6" fmla="*/ 719 w 1086"/>
                <a:gd name="T7" fmla="*/ 301 h 718"/>
                <a:gd name="T8" fmla="*/ 458 w 1086"/>
                <a:gd name="T9" fmla="*/ 476 h 718"/>
                <a:gd name="T10" fmla="*/ 405 w 1086"/>
                <a:gd name="T11" fmla="*/ 467 h 718"/>
                <a:gd name="T12" fmla="*/ 405 w 1086"/>
                <a:gd name="T13" fmla="*/ 270 h 718"/>
                <a:gd name="T14" fmla="*/ 530 w 1086"/>
                <a:gd name="T15" fmla="*/ 378 h 718"/>
                <a:gd name="T16" fmla="*/ 622 w 1086"/>
                <a:gd name="T17" fmla="*/ 300 h 718"/>
                <a:gd name="T18" fmla="*/ 441 w 1086"/>
                <a:gd name="T19" fmla="*/ 212 h 718"/>
                <a:gd name="T20" fmla="*/ 405 w 1086"/>
                <a:gd name="T21" fmla="*/ 214 h 718"/>
                <a:gd name="T22" fmla="*/ 405 w 1086"/>
                <a:gd name="T23" fmla="*/ 0 h 718"/>
                <a:gd name="T24" fmla="*/ 405 w 1086"/>
                <a:gd name="T25" fmla="*/ 97 h 718"/>
                <a:gd name="T26" fmla="*/ 424 w 1086"/>
                <a:gd name="T27" fmla="*/ 95 h 718"/>
                <a:gd name="T28" fmla="*/ 832 w 1086"/>
                <a:gd name="T29" fmla="*/ 298 h 718"/>
                <a:gd name="T30" fmla="*/ 455 w 1086"/>
                <a:gd name="T31" fmla="*/ 523 h 718"/>
                <a:gd name="T32" fmla="*/ 405 w 1086"/>
                <a:gd name="T33" fmla="*/ 518 h 718"/>
                <a:gd name="T34" fmla="*/ 405 w 1086"/>
                <a:gd name="T35" fmla="*/ 578 h 718"/>
                <a:gd name="T36" fmla="*/ 447 w 1086"/>
                <a:gd name="T37" fmla="*/ 581 h 718"/>
                <a:gd name="T38" fmla="*/ 881 w 1086"/>
                <a:gd name="T39" fmla="*/ 381 h 718"/>
                <a:gd name="T40" fmla="*/ 1004 w 1086"/>
                <a:gd name="T41" fmla="*/ 456 h 718"/>
                <a:gd name="T42" fmla="*/ 449 w 1086"/>
                <a:gd name="T43" fmla="*/ 636 h 718"/>
                <a:gd name="T44" fmla="*/ 405 w 1086"/>
                <a:gd name="T45" fmla="*/ 634 h 718"/>
                <a:gd name="T46" fmla="*/ 405 w 1086"/>
                <a:gd name="T47" fmla="*/ 718 h 718"/>
                <a:gd name="T48" fmla="*/ 1086 w 1086"/>
                <a:gd name="T49" fmla="*/ 718 h 718"/>
                <a:gd name="T50" fmla="*/ 1086 w 1086"/>
                <a:gd name="T51" fmla="*/ 0 h 718"/>
                <a:gd name="T52" fmla="*/ 405 w 1086"/>
                <a:gd name="T53" fmla="*/ 0 h 718"/>
                <a:gd name="T54" fmla="*/ 405 w 1086"/>
                <a:gd name="T55" fmla="*/ 467 h 718"/>
                <a:gd name="T56" fmla="*/ 405 w 1086"/>
                <a:gd name="T57" fmla="*/ 518 h 718"/>
                <a:gd name="T58" fmla="*/ 194 w 1086"/>
                <a:gd name="T59" fmla="*/ 317 h 718"/>
                <a:gd name="T60" fmla="*/ 405 w 1086"/>
                <a:gd name="T61" fmla="*/ 214 h 718"/>
                <a:gd name="T62" fmla="*/ 405 w 1086"/>
                <a:gd name="T63" fmla="*/ 270 h 718"/>
                <a:gd name="T64" fmla="*/ 405 w 1086"/>
                <a:gd name="T65" fmla="*/ 270 h 718"/>
                <a:gd name="T66" fmla="*/ 281 w 1086"/>
                <a:gd name="T67" fmla="*/ 327 h 718"/>
                <a:gd name="T68" fmla="*/ 405 w 1086"/>
                <a:gd name="T69" fmla="*/ 467 h 718"/>
                <a:gd name="T70" fmla="*/ 111 w 1086"/>
                <a:gd name="T71" fmla="*/ 309 h 718"/>
                <a:gd name="T72" fmla="*/ 405 w 1086"/>
                <a:gd name="T73" fmla="*/ 149 h 718"/>
                <a:gd name="T74" fmla="*/ 405 w 1086"/>
                <a:gd name="T75" fmla="*/ 97 h 718"/>
                <a:gd name="T76" fmla="*/ 0 w 1086"/>
                <a:gd name="T77" fmla="*/ 298 h 718"/>
                <a:gd name="T78" fmla="*/ 405 w 1086"/>
                <a:gd name="T79" fmla="*/ 634 h 718"/>
                <a:gd name="T80" fmla="*/ 405 w 1086"/>
                <a:gd name="T81" fmla="*/ 578 h 718"/>
                <a:gd name="T82" fmla="*/ 111 w 1086"/>
                <a:gd name="T83" fmla="*/ 309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86" h="718">
                  <a:moveTo>
                    <a:pt x="405" y="214"/>
                  </a:moveTo>
                  <a:cubicBezTo>
                    <a:pt x="405" y="149"/>
                    <a:pt x="405" y="149"/>
                    <a:pt x="405" y="149"/>
                  </a:cubicBezTo>
                  <a:cubicBezTo>
                    <a:pt x="412" y="149"/>
                    <a:pt x="418" y="148"/>
                    <a:pt x="424" y="148"/>
                  </a:cubicBezTo>
                  <a:cubicBezTo>
                    <a:pt x="602" y="143"/>
                    <a:pt x="719" y="301"/>
                    <a:pt x="719" y="301"/>
                  </a:cubicBezTo>
                  <a:cubicBezTo>
                    <a:pt x="719" y="301"/>
                    <a:pt x="593" y="476"/>
                    <a:pt x="458" y="476"/>
                  </a:cubicBezTo>
                  <a:cubicBezTo>
                    <a:pt x="438" y="476"/>
                    <a:pt x="421" y="472"/>
                    <a:pt x="405" y="467"/>
                  </a:cubicBezTo>
                  <a:cubicBezTo>
                    <a:pt x="405" y="270"/>
                    <a:pt x="405" y="270"/>
                    <a:pt x="405" y="270"/>
                  </a:cubicBezTo>
                  <a:cubicBezTo>
                    <a:pt x="474" y="279"/>
                    <a:pt x="488" y="309"/>
                    <a:pt x="530" y="378"/>
                  </a:cubicBezTo>
                  <a:cubicBezTo>
                    <a:pt x="622" y="300"/>
                    <a:pt x="622" y="300"/>
                    <a:pt x="622" y="300"/>
                  </a:cubicBezTo>
                  <a:cubicBezTo>
                    <a:pt x="622" y="300"/>
                    <a:pt x="555" y="212"/>
                    <a:pt x="441" y="212"/>
                  </a:cubicBezTo>
                  <a:cubicBezTo>
                    <a:pt x="429" y="212"/>
                    <a:pt x="417" y="213"/>
                    <a:pt x="405" y="214"/>
                  </a:cubicBezTo>
                  <a:moveTo>
                    <a:pt x="405" y="0"/>
                  </a:moveTo>
                  <a:cubicBezTo>
                    <a:pt x="405" y="97"/>
                    <a:pt x="405" y="97"/>
                    <a:pt x="405" y="97"/>
                  </a:cubicBezTo>
                  <a:cubicBezTo>
                    <a:pt x="412" y="96"/>
                    <a:pt x="418" y="96"/>
                    <a:pt x="424" y="95"/>
                  </a:cubicBezTo>
                  <a:cubicBezTo>
                    <a:pt x="671" y="87"/>
                    <a:pt x="832" y="298"/>
                    <a:pt x="832" y="298"/>
                  </a:cubicBezTo>
                  <a:cubicBezTo>
                    <a:pt x="832" y="298"/>
                    <a:pt x="647" y="523"/>
                    <a:pt x="455" y="523"/>
                  </a:cubicBezTo>
                  <a:cubicBezTo>
                    <a:pt x="437" y="523"/>
                    <a:pt x="421" y="521"/>
                    <a:pt x="405" y="518"/>
                  </a:cubicBezTo>
                  <a:cubicBezTo>
                    <a:pt x="405" y="578"/>
                    <a:pt x="405" y="578"/>
                    <a:pt x="405" y="578"/>
                  </a:cubicBezTo>
                  <a:cubicBezTo>
                    <a:pt x="419" y="580"/>
                    <a:pt x="432" y="581"/>
                    <a:pt x="447" y="581"/>
                  </a:cubicBezTo>
                  <a:cubicBezTo>
                    <a:pt x="626" y="581"/>
                    <a:pt x="755" y="489"/>
                    <a:pt x="881" y="381"/>
                  </a:cubicBezTo>
                  <a:cubicBezTo>
                    <a:pt x="902" y="398"/>
                    <a:pt x="987" y="438"/>
                    <a:pt x="1004" y="456"/>
                  </a:cubicBezTo>
                  <a:cubicBezTo>
                    <a:pt x="885" y="556"/>
                    <a:pt x="607" y="636"/>
                    <a:pt x="449" y="636"/>
                  </a:cubicBezTo>
                  <a:cubicBezTo>
                    <a:pt x="434" y="636"/>
                    <a:pt x="420" y="636"/>
                    <a:pt x="405" y="634"/>
                  </a:cubicBezTo>
                  <a:cubicBezTo>
                    <a:pt x="405" y="718"/>
                    <a:pt x="405" y="718"/>
                    <a:pt x="405" y="718"/>
                  </a:cubicBezTo>
                  <a:cubicBezTo>
                    <a:pt x="1086" y="718"/>
                    <a:pt x="1086" y="718"/>
                    <a:pt x="1086" y="718"/>
                  </a:cubicBezTo>
                  <a:cubicBezTo>
                    <a:pt x="1086" y="0"/>
                    <a:pt x="1086" y="0"/>
                    <a:pt x="1086" y="0"/>
                  </a:cubicBezTo>
                  <a:lnTo>
                    <a:pt x="405" y="0"/>
                  </a:lnTo>
                  <a:close/>
                  <a:moveTo>
                    <a:pt x="405" y="467"/>
                  </a:moveTo>
                  <a:cubicBezTo>
                    <a:pt x="405" y="518"/>
                    <a:pt x="405" y="518"/>
                    <a:pt x="405" y="518"/>
                  </a:cubicBezTo>
                  <a:cubicBezTo>
                    <a:pt x="240" y="489"/>
                    <a:pt x="194" y="317"/>
                    <a:pt x="194" y="317"/>
                  </a:cubicBezTo>
                  <a:cubicBezTo>
                    <a:pt x="194" y="317"/>
                    <a:pt x="273" y="228"/>
                    <a:pt x="405" y="214"/>
                  </a:cubicBezTo>
                  <a:cubicBezTo>
                    <a:pt x="405" y="270"/>
                    <a:pt x="405" y="270"/>
                    <a:pt x="405" y="270"/>
                  </a:cubicBezTo>
                  <a:cubicBezTo>
                    <a:pt x="405" y="270"/>
                    <a:pt x="405" y="270"/>
                    <a:pt x="405" y="270"/>
                  </a:cubicBezTo>
                  <a:cubicBezTo>
                    <a:pt x="336" y="262"/>
                    <a:pt x="281" y="327"/>
                    <a:pt x="281" y="327"/>
                  </a:cubicBezTo>
                  <a:cubicBezTo>
                    <a:pt x="281" y="327"/>
                    <a:pt x="312" y="436"/>
                    <a:pt x="405" y="467"/>
                  </a:cubicBezTo>
                  <a:moveTo>
                    <a:pt x="111" y="309"/>
                  </a:moveTo>
                  <a:cubicBezTo>
                    <a:pt x="111" y="309"/>
                    <a:pt x="209" y="164"/>
                    <a:pt x="405" y="149"/>
                  </a:cubicBezTo>
                  <a:cubicBezTo>
                    <a:pt x="405" y="97"/>
                    <a:pt x="405" y="97"/>
                    <a:pt x="405" y="97"/>
                  </a:cubicBezTo>
                  <a:cubicBezTo>
                    <a:pt x="188" y="114"/>
                    <a:pt x="0" y="298"/>
                    <a:pt x="0" y="298"/>
                  </a:cubicBezTo>
                  <a:cubicBezTo>
                    <a:pt x="0" y="298"/>
                    <a:pt x="106" y="606"/>
                    <a:pt x="405" y="634"/>
                  </a:cubicBezTo>
                  <a:cubicBezTo>
                    <a:pt x="405" y="578"/>
                    <a:pt x="405" y="578"/>
                    <a:pt x="405" y="578"/>
                  </a:cubicBezTo>
                  <a:cubicBezTo>
                    <a:pt x="186" y="551"/>
                    <a:pt x="111" y="309"/>
                    <a:pt x="111" y="309"/>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25690729"/>
      </p:ext>
    </p:extLst>
  </p:cSld>
  <p:clrMap bg1="dk2" tx1="lt1" bg2="dk1" tx2="lt2" accent1="accent1" accent2="accent2" accent3="accent3" accent4="accent4" accent5="accent5" accent6="accent6" hlink="hlink" folHlink="folHlink"/>
  <p:sldLayoutIdLst>
    <p:sldLayoutId id="2147483980" r:id="rId1"/>
    <p:sldLayoutId id="2147483896" r:id="rId2"/>
    <p:sldLayoutId id="2147483971" r:id="rId3"/>
    <p:sldLayoutId id="2147483917" r:id="rId4"/>
    <p:sldLayoutId id="2147483969" r:id="rId5"/>
    <p:sldLayoutId id="2147483919" r:id="rId6"/>
    <p:sldLayoutId id="2147483954" r:id="rId7"/>
    <p:sldLayoutId id="2147483897" r:id="rId8"/>
    <p:sldLayoutId id="2147483898" r:id="rId9"/>
    <p:sldLayoutId id="2147483926" r:id="rId10"/>
    <p:sldLayoutId id="2147483899" r:id="rId11"/>
    <p:sldLayoutId id="2147483901" r:id="rId12"/>
    <p:sldLayoutId id="2147483985"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rtl="0" fontAlgn="base">
        <a:lnSpc>
          <a:spcPct val="90000"/>
        </a:lnSpc>
        <a:spcBef>
          <a:spcPct val="0"/>
        </a:spcBef>
        <a:spcAft>
          <a:spcPct val="0"/>
        </a:spcAft>
        <a:defRPr sz="3600" b="0" i="0" u="none" cap="none" baseline="0">
          <a:solidFill>
            <a:schemeClr val="bg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p:titleStyle>
    <p:bodyStyle>
      <a:lvl1pPr marL="0" indent="0" algn="l" rtl="0" fontAlgn="base">
        <a:lnSpc>
          <a:spcPct val="90000"/>
        </a:lnSpc>
        <a:spcBef>
          <a:spcPts val="900"/>
        </a:spcBef>
        <a:spcAft>
          <a:spcPts val="900"/>
        </a:spcAft>
        <a:buClr>
          <a:schemeClr val="bg2"/>
        </a:buClr>
        <a:buSzPct val="100000"/>
        <a:buFontTx/>
        <a:buNone/>
        <a:defRPr sz="2000" b="0">
          <a:solidFill>
            <a:schemeClr val="bg1"/>
          </a:solidFill>
          <a:latin typeface="Trebuchet MS" pitchFamily="34" charset="0"/>
          <a:ea typeface="+mn-ea"/>
          <a:cs typeface="+mn-cs"/>
        </a:defRPr>
      </a:lvl1pPr>
      <a:lvl2pPr marL="571500" indent="0" algn="l" rtl="0" fontAlgn="base">
        <a:lnSpc>
          <a:spcPct val="90000"/>
        </a:lnSpc>
        <a:spcBef>
          <a:spcPts val="900"/>
        </a:spcBef>
        <a:spcAft>
          <a:spcPts val="900"/>
        </a:spcAft>
        <a:buClr>
          <a:schemeClr val="bg2"/>
        </a:buClr>
        <a:buSzPct val="100000"/>
        <a:buFontTx/>
        <a:buNone/>
        <a:defRPr sz="1800" b="0" i="0" u="none">
          <a:solidFill>
            <a:schemeClr val="bg1"/>
          </a:solidFill>
          <a:latin typeface="Trebuchet MS" pitchFamily="34" charset="0"/>
        </a:defRPr>
      </a:lvl2pPr>
      <a:lvl3pPr marL="1089025" indent="0" algn="l" rtl="0" fontAlgn="base">
        <a:lnSpc>
          <a:spcPct val="90000"/>
        </a:lnSpc>
        <a:spcBef>
          <a:spcPts val="900"/>
        </a:spcBef>
        <a:spcAft>
          <a:spcPts val="900"/>
        </a:spcAft>
        <a:buClr>
          <a:schemeClr val="bg2"/>
        </a:buClr>
        <a:buSzPct val="100000"/>
        <a:buFontTx/>
        <a:buNone/>
        <a:defRPr sz="1600" b="0">
          <a:solidFill>
            <a:schemeClr val="bg1"/>
          </a:solidFill>
          <a:latin typeface="Trebuchet MS" pitchFamily="34" charset="0"/>
        </a:defRPr>
      </a:lvl3pPr>
      <a:lvl4pPr marL="1774825" indent="-228600" algn="l" rtl="0" fontAlgn="base">
        <a:spcBef>
          <a:spcPct val="20000"/>
        </a:spcBef>
        <a:spcAft>
          <a:spcPct val="0"/>
        </a:spcAft>
        <a:buChar char="–"/>
        <a:defRPr sz="2000">
          <a:solidFill>
            <a:schemeClr val="bg1"/>
          </a:solidFill>
          <a:latin typeface="+mn-lt"/>
        </a:defRPr>
      </a:lvl4pPr>
      <a:lvl5pPr marL="2117725" indent="-228600" algn="l" rtl="0" fontAlgn="base">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99743" y="653532"/>
            <a:ext cx="9973315" cy="590931"/>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517402" y="2002367"/>
            <a:ext cx="9948931" cy="39080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Box 3"/>
          <p:cNvSpPr txBox="1"/>
          <p:nvPr userDrawn="1"/>
        </p:nvSpPr>
        <p:spPr>
          <a:xfrm>
            <a:off x="9762254" y="5831286"/>
            <a:ext cx="321027" cy="161583"/>
          </a:xfrm>
          <a:prstGeom prst="rect">
            <a:avLst/>
          </a:prstGeom>
          <a:noFill/>
        </p:spPr>
        <p:txBody>
          <a:bodyPr wrap="square" lIns="0" tIns="0" rIns="0" bIns="0" rtlCol="0" anchor="ctr">
            <a:spAutoFit/>
          </a:bodyPr>
          <a:lstStyle>
            <a:defPPr>
              <a:defRPr lang="en-US"/>
            </a:defPPr>
            <a:lvl1pPr algn="ctr">
              <a:defRPr sz="4400" cap="all">
                <a:solidFill>
                  <a:schemeClr val="bg1"/>
                </a:solidFill>
                <a:latin typeface="Century Gothic" pitchFamily="34" charset="0"/>
              </a:defRPr>
            </a:lvl1pPr>
          </a:lstStyle>
          <a:p>
            <a:pPr algn="r"/>
            <a:fld id="{9EF62655-870B-4C06-BC3D-C67D37BAE36D}" type="slidenum">
              <a:rPr lang="en-US" sz="850" smtClean="0">
                <a:solidFill>
                  <a:srgbClr val="505050"/>
                </a:solidFill>
                <a:latin typeface="Trebuchet MS" panose="020B0603020202020204" pitchFamily="34" charset="0"/>
              </a:rPr>
              <a:pPr algn="r"/>
              <a:t>‹#›</a:t>
            </a:fld>
            <a:r>
              <a:rPr lang="en-US" sz="1050" cap="none" dirty="0" smtClean="0">
                <a:solidFill>
                  <a:srgbClr val="007450">
                    <a:lumMod val="60000"/>
                    <a:lumOff val="40000"/>
                  </a:srgbClr>
                </a:solidFill>
              </a:rPr>
              <a:t> </a:t>
            </a:r>
          </a:p>
        </p:txBody>
      </p:sp>
      <p:grpSp>
        <p:nvGrpSpPr>
          <p:cNvPr id="5" name="Group 4"/>
          <p:cNvGrpSpPr/>
          <p:nvPr userDrawn="1"/>
        </p:nvGrpSpPr>
        <p:grpSpPr>
          <a:xfrm>
            <a:off x="10153706" y="5866413"/>
            <a:ext cx="583502" cy="107781"/>
            <a:chOff x="677492" y="-1417931"/>
            <a:chExt cx="3154606" cy="582700"/>
          </a:xfrm>
        </p:grpSpPr>
        <p:sp>
          <p:nvSpPr>
            <p:cNvPr id="6" name="Freeform 5"/>
            <p:cNvSpPr>
              <a:spLocks noEditPoints="1"/>
            </p:cNvSpPr>
            <p:nvPr userDrawn="1"/>
          </p:nvSpPr>
          <p:spPr bwMode="auto">
            <a:xfrm>
              <a:off x="3761772" y="-980905"/>
              <a:ext cx="70326" cy="68652"/>
            </a:xfrm>
            <a:custGeom>
              <a:avLst/>
              <a:gdLst>
                <a:gd name="T0" fmla="*/ 36 w 87"/>
                <a:gd name="T1" fmla="*/ 37 h 83"/>
                <a:gd name="T2" fmla="*/ 36 w 87"/>
                <a:gd name="T3" fmla="*/ 26 h 83"/>
                <a:gd name="T4" fmla="*/ 43 w 87"/>
                <a:gd name="T5" fmla="*/ 26 h 83"/>
                <a:gd name="T6" fmla="*/ 52 w 87"/>
                <a:gd name="T7" fmla="*/ 31 h 83"/>
                <a:gd name="T8" fmla="*/ 45 w 87"/>
                <a:gd name="T9" fmla="*/ 37 h 83"/>
                <a:gd name="T10" fmla="*/ 36 w 87"/>
                <a:gd name="T11" fmla="*/ 37 h 83"/>
                <a:gd name="T12" fmla="*/ 36 w 87"/>
                <a:gd name="T13" fmla="*/ 45 h 83"/>
                <a:gd name="T14" fmla="*/ 41 w 87"/>
                <a:gd name="T15" fmla="*/ 45 h 83"/>
                <a:gd name="T16" fmla="*/ 52 w 87"/>
                <a:gd name="T17" fmla="*/ 63 h 83"/>
                <a:gd name="T18" fmla="*/ 63 w 87"/>
                <a:gd name="T19" fmla="*/ 63 h 83"/>
                <a:gd name="T20" fmla="*/ 52 w 87"/>
                <a:gd name="T21" fmla="*/ 44 h 83"/>
                <a:gd name="T22" fmla="*/ 63 w 87"/>
                <a:gd name="T23" fmla="*/ 32 h 83"/>
                <a:gd name="T24" fmla="*/ 44 w 87"/>
                <a:gd name="T25" fmla="*/ 19 h 83"/>
                <a:gd name="T26" fmla="*/ 26 w 87"/>
                <a:gd name="T27" fmla="*/ 19 h 83"/>
                <a:gd name="T28" fmla="*/ 26 w 87"/>
                <a:gd name="T29" fmla="*/ 63 h 83"/>
                <a:gd name="T30" fmla="*/ 36 w 87"/>
                <a:gd name="T31" fmla="*/ 63 h 83"/>
                <a:gd name="T32" fmla="*/ 36 w 87"/>
                <a:gd name="T33" fmla="*/ 45 h 83"/>
                <a:gd name="T34" fmla="*/ 87 w 87"/>
                <a:gd name="T35" fmla="*/ 41 h 83"/>
                <a:gd name="T36" fmla="*/ 44 w 87"/>
                <a:gd name="T37" fmla="*/ 0 h 83"/>
                <a:gd name="T38" fmla="*/ 0 w 87"/>
                <a:gd name="T39" fmla="*/ 41 h 83"/>
                <a:gd name="T40" fmla="*/ 44 w 87"/>
                <a:gd name="T41" fmla="*/ 83 h 83"/>
                <a:gd name="T42" fmla="*/ 87 w 87"/>
                <a:gd name="T43" fmla="*/ 41 h 83"/>
                <a:gd name="T44" fmla="*/ 74 w 87"/>
                <a:gd name="T45" fmla="*/ 41 h 83"/>
                <a:gd name="T46" fmla="*/ 44 w 87"/>
                <a:gd name="T47" fmla="*/ 73 h 83"/>
                <a:gd name="T48" fmla="*/ 44 w 87"/>
                <a:gd name="T49" fmla="*/ 73 h 83"/>
                <a:gd name="T50" fmla="*/ 13 w 87"/>
                <a:gd name="T51" fmla="*/ 41 h 83"/>
                <a:gd name="T52" fmla="*/ 44 w 87"/>
                <a:gd name="T53" fmla="*/ 9 h 83"/>
                <a:gd name="T54" fmla="*/ 74 w 87"/>
                <a:gd name="T5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83">
                  <a:moveTo>
                    <a:pt x="36" y="37"/>
                  </a:moveTo>
                  <a:cubicBezTo>
                    <a:pt x="36" y="26"/>
                    <a:pt x="36" y="26"/>
                    <a:pt x="36" y="26"/>
                  </a:cubicBezTo>
                  <a:cubicBezTo>
                    <a:pt x="43" y="26"/>
                    <a:pt x="43" y="26"/>
                    <a:pt x="43" y="26"/>
                  </a:cubicBezTo>
                  <a:cubicBezTo>
                    <a:pt x="47" y="26"/>
                    <a:pt x="52" y="27"/>
                    <a:pt x="52" y="31"/>
                  </a:cubicBezTo>
                  <a:cubicBezTo>
                    <a:pt x="52" y="36"/>
                    <a:pt x="50" y="37"/>
                    <a:pt x="45" y="37"/>
                  </a:cubicBezTo>
                  <a:cubicBezTo>
                    <a:pt x="36" y="37"/>
                    <a:pt x="36" y="37"/>
                    <a:pt x="36" y="37"/>
                  </a:cubicBezTo>
                  <a:moveTo>
                    <a:pt x="36" y="45"/>
                  </a:moveTo>
                  <a:cubicBezTo>
                    <a:pt x="41" y="45"/>
                    <a:pt x="41" y="45"/>
                    <a:pt x="41" y="45"/>
                  </a:cubicBezTo>
                  <a:cubicBezTo>
                    <a:pt x="52" y="63"/>
                    <a:pt x="52" y="63"/>
                    <a:pt x="52" y="63"/>
                  </a:cubicBezTo>
                  <a:cubicBezTo>
                    <a:pt x="63" y="63"/>
                    <a:pt x="63" y="63"/>
                    <a:pt x="63" y="63"/>
                  </a:cubicBezTo>
                  <a:cubicBezTo>
                    <a:pt x="52" y="44"/>
                    <a:pt x="52" y="44"/>
                    <a:pt x="52" y="44"/>
                  </a:cubicBezTo>
                  <a:cubicBezTo>
                    <a:pt x="58" y="43"/>
                    <a:pt x="63" y="41"/>
                    <a:pt x="63" y="32"/>
                  </a:cubicBezTo>
                  <a:cubicBezTo>
                    <a:pt x="63" y="22"/>
                    <a:pt x="56" y="19"/>
                    <a:pt x="44" y="19"/>
                  </a:cubicBezTo>
                  <a:cubicBezTo>
                    <a:pt x="26" y="19"/>
                    <a:pt x="26" y="19"/>
                    <a:pt x="26" y="19"/>
                  </a:cubicBezTo>
                  <a:cubicBezTo>
                    <a:pt x="26" y="63"/>
                    <a:pt x="26" y="63"/>
                    <a:pt x="26" y="63"/>
                  </a:cubicBezTo>
                  <a:cubicBezTo>
                    <a:pt x="36" y="63"/>
                    <a:pt x="36" y="63"/>
                    <a:pt x="36" y="63"/>
                  </a:cubicBezTo>
                  <a:cubicBezTo>
                    <a:pt x="36" y="45"/>
                    <a:pt x="36" y="45"/>
                    <a:pt x="36" y="45"/>
                  </a:cubicBezTo>
                  <a:moveTo>
                    <a:pt x="87" y="41"/>
                  </a:moveTo>
                  <a:cubicBezTo>
                    <a:pt x="87" y="15"/>
                    <a:pt x="66" y="0"/>
                    <a:pt x="44" y="0"/>
                  </a:cubicBezTo>
                  <a:cubicBezTo>
                    <a:pt x="21" y="0"/>
                    <a:pt x="0" y="15"/>
                    <a:pt x="0" y="41"/>
                  </a:cubicBezTo>
                  <a:cubicBezTo>
                    <a:pt x="0" y="67"/>
                    <a:pt x="21" y="83"/>
                    <a:pt x="44" y="83"/>
                  </a:cubicBezTo>
                  <a:cubicBezTo>
                    <a:pt x="66" y="83"/>
                    <a:pt x="87" y="67"/>
                    <a:pt x="87" y="41"/>
                  </a:cubicBezTo>
                  <a:moveTo>
                    <a:pt x="74" y="41"/>
                  </a:moveTo>
                  <a:cubicBezTo>
                    <a:pt x="74" y="60"/>
                    <a:pt x="60" y="73"/>
                    <a:pt x="44" y="73"/>
                  </a:cubicBezTo>
                  <a:cubicBezTo>
                    <a:pt x="44" y="73"/>
                    <a:pt x="44" y="73"/>
                    <a:pt x="44" y="73"/>
                  </a:cubicBezTo>
                  <a:cubicBezTo>
                    <a:pt x="26" y="73"/>
                    <a:pt x="13" y="60"/>
                    <a:pt x="13" y="41"/>
                  </a:cubicBezTo>
                  <a:cubicBezTo>
                    <a:pt x="13" y="22"/>
                    <a:pt x="26" y="9"/>
                    <a:pt x="44" y="9"/>
                  </a:cubicBezTo>
                  <a:cubicBezTo>
                    <a:pt x="60" y="9"/>
                    <a:pt x="74" y="22"/>
                    <a:pt x="74" y="4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 name="Freeform 6"/>
            <p:cNvSpPr>
              <a:spLocks noEditPoints="1"/>
            </p:cNvSpPr>
            <p:nvPr userDrawn="1"/>
          </p:nvSpPr>
          <p:spPr bwMode="auto">
            <a:xfrm>
              <a:off x="1700563" y="-1309093"/>
              <a:ext cx="2039443" cy="385118"/>
            </a:xfrm>
            <a:custGeom>
              <a:avLst/>
              <a:gdLst>
                <a:gd name="T0" fmla="*/ 1048 w 2520"/>
                <a:gd name="T1" fmla="*/ 0 h 472"/>
                <a:gd name="T2" fmla="*/ 1048 w 2520"/>
                <a:gd name="T3" fmla="*/ 472 h 472"/>
                <a:gd name="T4" fmla="*/ 1181 w 2520"/>
                <a:gd name="T5" fmla="*/ 472 h 472"/>
                <a:gd name="T6" fmla="*/ 1181 w 2520"/>
                <a:gd name="T7" fmla="*/ 0 h 472"/>
                <a:gd name="T8" fmla="*/ 1048 w 2520"/>
                <a:gd name="T9" fmla="*/ 0 h 472"/>
                <a:gd name="T10" fmla="*/ 0 w 2520"/>
                <a:gd name="T11" fmla="*/ 0 h 472"/>
                <a:gd name="T12" fmla="*/ 0 w 2520"/>
                <a:gd name="T13" fmla="*/ 472 h 472"/>
                <a:gd name="T14" fmla="*/ 134 w 2520"/>
                <a:gd name="T15" fmla="*/ 472 h 472"/>
                <a:gd name="T16" fmla="*/ 134 w 2520"/>
                <a:gd name="T17" fmla="*/ 105 h 472"/>
                <a:gd name="T18" fmla="*/ 239 w 2520"/>
                <a:gd name="T19" fmla="*/ 106 h 472"/>
                <a:gd name="T20" fmla="*/ 314 w 2520"/>
                <a:gd name="T21" fmla="*/ 132 h 472"/>
                <a:gd name="T22" fmla="*/ 344 w 2520"/>
                <a:gd name="T23" fmla="*/ 257 h 472"/>
                <a:gd name="T24" fmla="*/ 344 w 2520"/>
                <a:gd name="T25" fmla="*/ 472 h 472"/>
                <a:gd name="T26" fmla="*/ 474 w 2520"/>
                <a:gd name="T27" fmla="*/ 472 h 472"/>
                <a:gd name="T28" fmla="*/ 474 w 2520"/>
                <a:gd name="T29" fmla="*/ 211 h 472"/>
                <a:gd name="T30" fmla="*/ 239 w 2520"/>
                <a:gd name="T31" fmla="*/ 0 h 472"/>
                <a:gd name="T32" fmla="*/ 0 w 2520"/>
                <a:gd name="T33" fmla="*/ 0 h 472"/>
                <a:gd name="T34" fmla="*/ 1262 w 2520"/>
                <a:gd name="T35" fmla="*/ 0 h 472"/>
                <a:gd name="T36" fmla="*/ 1262 w 2520"/>
                <a:gd name="T37" fmla="*/ 472 h 472"/>
                <a:gd name="T38" fmla="*/ 1479 w 2520"/>
                <a:gd name="T39" fmla="*/ 472 h 472"/>
                <a:gd name="T40" fmla="*/ 1672 w 2520"/>
                <a:gd name="T41" fmla="*/ 410 h 472"/>
                <a:gd name="T42" fmla="*/ 1719 w 2520"/>
                <a:gd name="T43" fmla="*/ 242 h 472"/>
                <a:gd name="T44" fmla="*/ 1676 w 2520"/>
                <a:gd name="T45" fmla="*/ 79 h 472"/>
                <a:gd name="T46" fmla="*/ 1449 w 2520"/>
                <a:gd name="T47" fmla="*/ 0 h 472"/>
                <a:gd name="T48" fmla="*/ 1262 w 2520"/>
                <a:gd name="T49" fmla="*/ 0 h 472"/>
                <a:gd name="T50" fmla="*/ 1395 w 2520"/>
                <a:gd name="T51" fmla="*/ 103 h 472"/>
                <a:gd name="T52" fmla="*/ 1452 w 2520"/>
                <a:gd name="T53" fmla="*/ 103 h 472"/>
                <a:gd name="T54" fmla="*/ 1589 w 2520"/>
                <a:gd name="T55" fmla="*/ 237 h 472"/>
                <a:gd name="T56" fmla="*/ 1452 w 2520"/>
                <a:gd name="T57" fmla="*/ 372 h 472"/>
                <a:gd name="T58" fmla="*/ 1395 w 2520"/>
                <a:gd name="T59" fmla="*/ 372 h 472"/>
                <a:gd name="T60" fmla="*/ 1395 w 2520"/>
                <a:gd name="T61" fmla="*/ 103 h 472"/>
                <a:gd name="T62" fmla="*/ 856 w 2520"/>
                <a:gd name="T63" fmla="*/ 0 h 472"/>
                <a:gd name="T64" fmla="*/ 745 w 2520"/>
                <a:gd name="T65" fmla="*/ 374 h 472"/>
                <a:gd name="T66" fmla="*/ 638 w 2520"/>
                <a:gd name="T67" fmla="*/ 0 h 472"/>
                <a:gd name="T68" fmla="*/ 494 w 2520"/>
                <a:gd name="T69" fmla="*/ 0 h 472"/>
                <a:gd name="T70" fmla="*/ 646 w 2520"/>
                <a:gd name="T71" fmla="*/ 472 h 472"/>
                <a:gd name="T72" fmla="*/ 838 w 2520"/>
                <a:gd name="T73" fmla="*/ 472 h 472"/>
                <a:gd name="T74" fmla="*/ 992 w 2520"/>
                <a:gd name="T75" fmla="*/ 0 h 472"/>
                <a:gd name="T76" fmla="*/ 856 w 2520"/>
                <a:gd name="T77" fmla="*/ 0 h 472"/>
                <a:gd name="T78" fmla="*/ 1781 w 2520"/>
                <a:gd name="T79" fmla="*/ 472 h 472"/>
                <a:gd name="T80" fmla="*/ 1915 w 2520"/>
                <a:gd name="T81" fmla="*/ 472 h 472"/>
                <a:gd name="T82" fmla="*/ 1915 w 2520"/>
                <a:gd name="T83" fmla="*/ 0 h 472"/>
                <a:gd name="T84" fmla="*/ 1781 w 2520"/>
                <a:gd name="T85" fmla="*/ 0 h 472"/>
                <a:gd name="T86" fmla="*/ 1781 w 2520"/>
                <a:gd name="T87" fmla="*/ 472 h 472"/>
                <a:gd name="T88" fmla="*/ 2155 w 2520"/>
                <a:gd name="T89" fmla="*/ 1 h 472"/>
                <a:gd name="T90" fmla="*/ 1969 w 2520"/>
                <a:gd name="T91" fmla="*/ 472 h 472"/>
                <a:gd name="T92" fmla="*/ 2100 w 2520"/>
                <a:gd name="T93" fmla="*/ 472 h 472"/>
                <a:gd name="T94" fmla="*/ 2130 w 2520"/>
                <a:gd name="T95" fmla="*/ 389 h 472"/>
                <a:gd name="T96" fmla="*/ 2350 w 2520"/>
                <a:gd name="T97" fmla="*/ 389 h 472"/>
                <a:gd name="T98" fmla="*/ 2378 w 2520"/>
                <a:gd name="T99" fmla="*/ 472 h 472"/>
                <a:gd name="T100" fmla="*/ 2520 w 2520"/>
                <a:gd name="T101" fmla="*/ 472 h 472"/>
                <a:gd name="T102" fmla="*/ 2333 w 2520"/>
                <a:gd name="T103" fmla="*/ 1 h 472"/>
                <a:gd name="T104" fmla="*/ 2155 w 2520"/>
                <a:gd name="T105" fmla="*/ 1 h 472"/>
                <a:gd name="T106" fmla="*/ 2241 w 2520"/>
                <a:gd name="T107" fmla="*/ 87 h 472"/>
                <a:gd name="T108" fmla="*/ 2322 w 2520"/>
                <a:gd name="T109" fmla="*/ 307 h 472"/>
                <a:gd name="T110" fmla="*/ 2158 w 2520"/>
                <a:gd name="T111" fmla="*/ 307 h 472"/>
                <a:gd name="T112" fmla="*/ 2241 w 2520"/>
                <a:gd name="T113" fmla="*/ 87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20" h="472">
                  <a:moveTo>
                    <a:pt x="1048" y="0"/>
                  </a:moveTo>
                  <a:cubicBezTo>
                    <a:pt x="1048" y="472"/>
                    <a:pt x="1048" y="472"/>
                    <a:pt x="1048" y="472"/>
                  </a:cubicBezTo>
                  <a:cubicBezTo>
                    <a:pt x="1181" y="472"/>
                    <a:pt x="1181" y="472"/>
                    <a:pt x="1181" y="472"/>
                  </a:cubicBezTo>
                  <a:cubicBezTo>
                    <a:pt x="1181" y="0"/>
                    <a:pt x="1181" y="0"/>
                    <a:pt x="1181" y="0"/>
                  </a:cubicBezTo>
                  <a:lnTo>
                    <a:pt x="1048" y="0"/>
                  </a:lnTo>
                  <a:close/>
                  <a:moveTo>
                    <a:pt x="0" y="0"/>
                  </a:moveTo>
                  <a:cubicBezTo>
                    <a:pt x="0" y="472"/>
                    <a:pt x="0" y="472"/>
                    <a:pt x="0" y="472"/>
                  </a:cubicBezTo>
                  <a:cubicBezTo>
                    <a:pt x="134" y="472"/>
                    <a:pt x="134" y="472"/>
                    <a:pt x="134" y="472"/>
                  </a:cubicBezTo>
                  <a:cubicBezTo>
                    <a:pt x="134" y="105"/>
                    <a:pt x="134" y="105"/>
                    <a:pt x="134" y="105"/>
                  </a:cubicBezTo>
                  <a:cubicBezTo>
                    <a:pt x="239" y="106"/>
                    <a:pt x="239" y="106"/>
                    <a:pt x="239" y="106"/>
                  </a:cubicBezTo>
                  <a:cubicBezTo>
                    <a:pt x="273" y="106"/>
                    <a:pt x="297" y="114"/>
                    <a:pt x="314" y="132"/>
                  </a:cubicBezTo>
                  <a:cubicBezTo>
                    <a:pt x="335" y="154"/>
                    <a:pt x="344" y="191"/>
                    <a:pt x="344" y="257"/>
                  </a:cubicBezTo>
                  <a:cubicBezTo>
                    <a:pt x="344" y="472"/>
                    <a:pt x="344" y="472"/>
                    <a:pt x="344" y="472"/>
                  </a:cubicBezTo>
                  <a:cubicBezTo>
                    <a:pt x="474" y="472"/>
                    <a:pt x="474" y="472"/>
                    <a:pt x="474" y="472"/>
                  </a:cubicBezTo>
                  <a:cubicBezTo>
                    <a:pt x="474" y="211"/>
                    <a:pt x="474" y="211"/>
                    <a:pt x="474" y="211"/>
                  </a:cubicBezTo>
                  <a:cubicBezTo>
                    <a:pt x="474" y="25"/>
                    <a:pt x="355" y="0"/>
                    <a:pt x="239" y="0"/>
                  </a:cubicBezTo>
                  <a:lnTo>
                    <a:pt x="0" y="0"/>
                  </a:lnTo>
                  <a:close/>
                  <a:moveTo>
                    <a:pt x="1262" y="0"/>
                  </a:moveTo>
                  <a:cubicBezTo>
                    <a:pt x="1262" y="472"/>
                    <a:pt x="1262" y="472"/>
                    <a:pt x="1262" y="472"/>
                  </a:cubicBezTo>
                  <a:cubicBezTo>
                    <a:pt x="1479" y="472"/>
                    <a:pt x="1479" y="472"/>
                    <a:pt x="1479" y="472"/>
                  </a:cubicBezTo>
                  <a:cubicBezTo>
                    <a:pt x="1594" y="472"/>
                    <a:pt x="1631" y="453"/>
                    <a:pt x="1672" y="410"/>
                  </a:cubicBezTo>
                  <a:cubicBezTo>
                    <a:pt x="1701" y="380"/>
                    <a:pt x="1719" y="314"/>
                    <a:pt x="1719" y="242"/>
                  </a:cubicBezTo>
                  <a:cubicBezTo>
                    <a:pt x="1719" y="175"/>
                    <a:pt x="1704" y="116"/>
                    <a:pt x="1676" y="79"/>
                  </a:cubicBezTo>
                  <a:cubicBezTo>
                    <a:pt x="1627" y="13"/>
                    <a:pt x="1556" y="0"/>
                    <a:pt x="1449" y="0"/>
                  </a:cubicBezTo>
                  <a:lnTo>
                    <a:pt x="1262" y="0"/>
                  </a:lnTo>
                  <a:close/>
                  <a:moveTo>
                    <a:pt x="1395" y="103"/>
                  </a:moveTo>
                  <a:cubicBezTo>
                    <a:pt x="1452" y="103"/>
                    <a:pt x="1452" y="103"/>
                    <a:pt x="1452" y="103"/>
                  </a:cubicBezTo>
                  <a:cubicBezTo>
                    <a:pt x="1535" y="103"/>
                    <a:pt x="1589" y="140"/>
                    <a:pt x="1589" y="237"/>
                  </a:cubicBezTo>
                  <a:cubicBezTo>
                    <a:pt x="1589" y="334"/>
                    <a:pt x="1535" y="372"/>
                    <a:pt x="1452" y="372"/>
                  </a:cubicBezTo>
                  <a:cubicBezTo>
                    <a:pt x="1395" y="372"/>
                    <a:pt x="1395" y="372"/>
                    <a:pt x="1395" y="372"/>
                  </a:cubicBezTo>
                  <a:lnTo>
                    <a:pt x="1395" y="103"/>
                  </a:lnTo>
                  <a:close/>
                  <a:moveTo>
                    <a:pt x="856" y="0"/>
                  </a:moveTo>
                  <a:cubicBezTo>
                    <a:pt x="745" y="374"/>
                    <a:pt x="745" y="374"/>
                    <a:pt x="745" y="374"/>
                  </a:cubicBezTo>
                  <a:cubicBezTo>
                    <a:pt x="638" y="0"/>
                    <a:pt x="638" y="0"/>
                    <a:pt x="638" y="0"/>
                  </a:cubicBezTo>
                  <a:cubicBezTo>
                    <a:pt x="494" y="0"/>
                    <a:pt x="494" y="0"/>
                    <a:pt x="494" y="0"/>
                  </a:cubicBezTo>
                  <a:cubicBezTo>
                    <a:pt x="646" y="472"/>
                    <a:pt x="646" y="472"/>
                    <a:pt x="646" y="472"/>
                  </a:cubicBezTo>
                  <a:cubicBezTo>
                    <a:pt x="838" y="472"/>
                    <a:pt x="838" y="472"/>
                    <a:pt x="838" y="472"/>
                  </a:cubicBezTo>
                  <a:cubicBezTo>
                    <a:pt x="992" y="0"/>
                    <a:pt x="992" y="0"/>
                    <a:pt x="992" y="0"/>
                  </a:cubicBezTo>
                  <a:lnTo>
                    <a:pt x="856" y="0"/>
                  </a:lnTo>
                  <a:close/>
                  <a:moveTo>
                    <a:pt x="1781" y="472"/>
                  </a:moveTo>
                  <a:cubicBezTo>
                    <a:pt x="1915" y="472"/>
                    <a:pt x="1915" y="472"/>
                    <a:pt x="1915" y="472"/>
                  </a:cubicBezTo>
                  <a:cubicBezTo>
                    <a:pt x="1915" y="0"/>
                    <a:pt x="1915" y="0"/>
                    <a:pt x="1915" y="0"/>
                  </a:cubicBezTo>
                  <a:cubicBezTo>
                    <a:pt x="1781" y="0"/>
                    <a:pt x="1781" y="0"/>
                    <a:pt x="1781" y="0"/>
                  </a:cubicBezTo>
                  <a:lnTo>
                    <a:pt x="1781" y="472"/>
                  </a:lnTo>
                  <a:close/>
                  <a:moveTo>
                    <a:pt x="2155" y="1"/>
                  </a:moveTo>
                  <a:cubicBezTo>
                    <a:pt x="1969" y="472"/>
                    <a:pt x="1969" y="472"/>
                    <a:pt x="1969" y="472"/>
                  </a:cubicBezTo>
                  <a:cubicBezTo>
                    <a:pt x="2100" y="472"/>
                    <a:pt x="2100" y="472"/>
                    <a:pt x="2100" y="472"/>
                  </a:cubicBezTo>
                  <a:cubicBezTo>
                    <a:pt x="2130" y="389"/>
                    <a:pt x="2130" y="389"/>
                    <a:pt x="2130" y="389"/>
                  </a:cubicBezTo>
                  <a:cubicBezTo>
                    <a:pt x="2350" y="389"/>
                    <a:pt x="2350" y="389"/>
                    <a:pt x="2350" y="389"/>
                  </a:cubicBezTo>
                  <a:cubicBezTo>
                    <a:pt x="2378" y="472"/>
                    <a:pt x="2378" y="472"/>
                    <a:pt x="2378" y="472"/>
                  </a:cubicBezTo>
                  <a:cubicBezTo>
                    <a:pt x="2520" y="472"/>
                    <a:pt x="2520" y="472"/>
                    <a:pt x="2520" y="472"/>
                  </a:cubicBezTo>
                  <a:cubicBezTo>
                    <a:pt x="2333" y="1"/>
                    <a:pt x="2333" y="1"/>
                    <a:pt x="2333" y="1"/>
                  </a:cubicBezTo>
                  <a:lnTo>
                    <a:pt x="2155" y="1"/>
                  </a:lnTo>
                  <a:close/>
                  <a:moveTo>
                    <a:pt x="2241" y="87"/>
                  </a:moveTo>
                  <a:cubicBezTo>
                    <a:pt x="2322" y="307"/>
                    <a:pt x="2322" y="307"/>
                    <a:pt x="2322" y="307"/>
                  </a:cubicBezTo>
                  <a:cubicBezTo>
                    <a:pt x="2158" y="307"/>
                    <a:pt x="2158" y="307"/>
                    <a:pt x="2158" y="307"/>
                  </a:cubicBezTo>
                  <a:lnTo>
                    <a:pt x="2241" y="8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 name="Freeform 7"/>
            <p:cNvSpPr>
              <a:spLocks noEditPoints="1"/>
            </p:cNvSpPr>
            <p:nvPr userDrawn="1"/>
          </p:nvSpPr>
          <p:spPr bwMode="auto">
            <a:xfrm>
              <a:off x="677492" y="-1417931"/>
              <a:ext cx="877396" cy="582700"/>
            </a:xfrm>
            <a:custGeom>
              <a:avLst/>
              <a:gdLst>
                <a:gd name="T0" fmla="*/ 405 w 1086"/>
                <a:gd name="T1" fmla="*/ 214 h 718"/>
                <a:gd name="T2" fmla="*/ 405 w 1086"/>
                <a:gd name="T3" fmla="*/ 149 h 718"/>
                <a:gd name="T4" fmla="*/ 424 w 1086"/>
                <a:gd name="T5" fmla="*/ 148 h 718"/>
                <a:gd name="T6" fmla="*/ 719 w 1086"/>
                <a:gd name="T7" fmla="*/ 301 h 718"/>
                <a:gd name="T8" fmla="*/ 458 w 1086"/>
                <a:gd name="T9" fmla="*/ 476 h 718"/>
                <a:gd name="T10" fmla="*/ 405 w 1086"/>
                <a:gd name="T11" fmla="*/ 467 h 718"/>
                <a:gd name="T12" fmla="*/ 405 w 1086"/>
                <a:gd name="T13" fmla="*/ 270 h 718"/>
                <a:gd name="T14" fmla="*/ 530 w 1086"/>
                <a:gd name="T15" fmla="*/ 378 h 718"/>
                <a:gd name="T16" fmla="*/ 622 w 1086"/>
                <a:gd name="T17" fmla="*/ 300 h 718"/>
                <a:gd name="T18" fmla="*/ 441 w 1086"/>
                <a:gd name="T19" fmla="*/ 212 h 718"/>
                <a:gd name="T20" fmla="*/ 405 w 1086"/>
                <a:gd name="T21" fmla="*/ 214 h 718"/>
                <a:gd name="T22" fmla="*/ 405 w 1086"/>
                <a:gd name="T23" fmla="*/ 0 h 718"/>
                <a:gd name="T24" fmla="*/ 405 w 1086"/>
                <a:gd name="T25" fmla="*/ 97 h 718"/>
                <a:gd name="T26" fmla="*/ 424 w 1086"/>
                <a:gd name="T27" fmla="*/ 95 h 718"/>
                <a:gd name="T28" fmla="*/ 832 w 1086"/>
                <a:gd name="T29" fmla="*/ 298 h 718"/>
                <a:gd name="T30" fmla="*/ 455 w 1086"/>
                <a:gd name="T31" fmla="*/ 523 h 718"/>
                <a:gd name="T32" fmla="*/ 405 w 1086"/>
                <a:gd name="T33" fmla="*/ 518 h 718"/>
                <a:gd name="T34" fmla="*/ 405 w 1086"/>
                <a:gd name="T35" fmla="*/ 578 h 718"/>
                <a:gd name="T36" fmla="*/ 447 w 1086"/>
                <a:gd name="T37" fmla="*/ 581 h 718"/>
                <a:gd name="T38" fmla="*/ 881 w 1086"/>
                <a:gd name="T39" fmla="*/ 381 h 718"/>
                <a:gd name="T40" fmla="*/ 1004 w 1086"/>
                <a:gd name="T41" fmla="*/ 456 h 718"/>
                <a:gd name="T42" fmla="*/ 449 w 1086"/>
                <a:gd name="T43" fmla="*/ 636 h 718"/>
                <a:gd name="T44" fmla="*/ 405 w 1086"/>
                <a:gd name="T45" fmla="*/ 634 h 718"/>
                <a:gd name="T46" fmla="*/ 405 w 1086"/>
                <a:gd name="T47" fmla="*/ 718 h 718"/>
                <a:gd name="T48" fmla="*/ 1086 w 1086"/>
                <a:gd name="T49" fmla="*/ 718 h 718"/>
                <a:gd name="T50" fmla="*/ 1086 w 1086"/>
                <a:gd name="T51" fmla="*/ 0 h 718"/>
                <a:gd name="T52" fmla="*/ 405 w 1086"/>
                <a:gd name="T53" fmla="*/ 0 h 718"/>
                <a:gd name="T54" fmla="*/ 405 w 1086"/>
                <a:gd name="T55" fmla="*/ 467 h 718"/>
                <a:gd name="T56" fmla="*/ 405 w 1086"/>
                <a:gd name="T57" fmla="*/ 518 h 718"/>
                <a:gd name="T58" fmla="*/ 194 w 1086"/>
                <a:gd name="T59" fmla="*/ 317 h 718"/>
                <a:gd name="T60" fmla="*/ 405 w 1086"/>
                <a:gd name="T61" fmla="*/ 214 h 718"/>
                <a:gd name="T62" fmla="*/ 405 w 1086"/>
                <a:gd name="T63" fmla="*/ 270 h 718"/>
                <a:gd name="T64" fmla="*/ 405 w 1086"/>
                <a:gd name="T65" fmla="*/ 270 h 718"/>
                <a:gd name="T66" fmla="*/ 281 w 1086"/>
                <a:gd name="T67" fmla="*/ 327 h 718"/>
                <a:gd name="T68" fmla="*/ 405 w 1086"/>
                <a:gd name="T69" fmla="*/ 467 h 718"/>
                <a:gd name="T70" fmla="*/ 111 w 1086"/>
                <a:gd name="T71" fmla="*/ 309 h 718"/>
                <a:gd name="T72" fmla="*/ 405 w 1086"/>
                <a:gd name="T73" fmla="*/ 149 h 718"/>
                <a:gd name="T74" fmla="*/ 405 w 1086"/>
                <a:gd name="T75" fmla="*/ 97 h 718"/>
                <a:gd name="T76" fmla="*/ 0 w 1086"/>
                <a:gd name="T77" fmla="*/ 298 h 718"/>
                <a:gd name="T78" fmla="*/ 405 w 1086"/>
                <a:gd name="T79" fmla="*/ 634 h 718"/>
                <a:gd name="T80" fmla="*/ 405 w 1086"/>
                <a:gd name="T81" fmla="*/ 578 h 718"/>
                <a:gd name="T82" fmla="*/ 111 w 1086"/>
                <a:gd name="T83" fmla="*/ 309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86" h="718">
                  <a:moveTo>
                    <a:pt x="405" y="214"/>
                  </a:moveTo>
                  <a:cubicBezTo>
                    <a:pt x="405" y="149"/>
                    <a:pt x="405" y="149"/>
                    <a:pt x="405" y="149"/>
                  </a:cubicBezTo>
                  <a:cubicBezTo>
                    <a:pt x="412" y="149"/>
                    <a:pt x="418" y="148"/>
                    <a:pt x="424" y="148"/>
                  </a:cubicBezTo>
                  <a:cubicBezTo>
                    <a:pt x="602" y="143"/>
                    <a:pt x="719" y="301"/>
                    <a:pt x="719" y="301"/>
                  </a:cubicBezTo>
                  <a:cubicBezTo>
                    <a:pt x="719" y="301"/>
                    <a:pt x="593" y="476"/>
                    <a:pt x="458" y="476"/>
                  </a:cubicBezTo>
                  <a:cubicBezTo>
                    <a:pt x="438" y="476"/>
                    <a:pt x="421" y="472"/>
                    <a:pt x="405" y="467"/>
                  </a:cubicBezTo>
                  <a:cubicBezTo>
                    <a:pt x="405" y="270"/>
                    <a:pt x="405" y="270"/>
                    <a:pt x="405" y="270"/>
                  </a:cubicBezTo>
                  <a:cubicBezTo>
                    <a:pt x="474" y="279"/>
                    <a:pt x="488" y="309"/>
                    <a:pt x="530" y="378"/>
                  </a:cubicBezTo>
                  <a:cubicBezTo>
                    <a:pt x="622" y="300"/>
                    <a:pt x="622" y="300"/>
                    <a:pt x="622" y="300"/>
                  </a:cubicBezTo>
                  <a:cubicBezTo>
                    <a:pt x="622" y="300"/>
                    <a:pt x="555" y="212"/>
                    <a:pt x="441" y="212"/>
                  </a:cubicBezTo>
                  <a:cubicBezTo>
                    <a:pt x="429" y="212"/>
                    <a:pt x="417" y="213"/>
                    <a:pt x="405" y="214"/>
                  </a:cubicBezTo>
                  <a:moveTo>
                    <a:pt x="405" y="0"/>
                  </a:moveTo>
                  <a:cubicBezTo>
                    <a:pt x="405" y="97"/>
                    <a:pt x="405" y="97"/>
                    <a:pt x="405" y="97"/>
                  </a:cubicBezTo>
                  <a:cubicBezTo>
                    <a:pt x="412" y="96"/>
                    <a:pt x="418" y="96"/>
                    <a:pt x="424" y="95"/>
                  </a:cubicBezTo>
                  <a:cubicBezTo>
                    <a:pt x="671" y="87"/>
                    <a:pt x="832" y="298"/>
                    <a:pt x="832" y="298"/>
                  </a:cubicBezTo>
                  <a:cubicBezTo>
                    <a:pt x="832" y="298"/>
                    <a:pt x="647" y="523"/>
                    <a:pt x="455" y="523"/>
                  </a:cubicBezTo>
                  <a:cubicBezTo>
                    <a:pt x="437" y="523"/>
                    <a:pt x="421" y="521"/>
                    <a:pt x="405" y="518"/>
                  </a:cubicBezTo>
                  <a:cubicBezTo>
                    <a:pt x="405" y="578"/>
                    <a:pt x="405" y="578"/>
                    <a:pt x="405" y="578"/>
                  </a:cubicBezTo>
                  <a:cubicBezTo>
                    <a:pt x="419" y="580"/>
                    <a:pt x="432" y="581"/>
                    <a:pt x="447" y="581"/>
                  </a:cubicBezTo>
                  <a:cubicBezTo>
                    <a:pt x="626" y="581"/>
                    <a:pt x="755" y="489"/>
                    <a:pt x="881" y="381"/>
                  </a:cubicBezTo>
                  <a:cubicBezTo>
                    <a:pt x="902" y="398"/>
                    <a:pt x="987" y="438"/>
                    <a:pt x="1004" y="456"/>
                  </a:cubicBezTo>
                  <a:cubicBezTo>
                    <a:pt x="885" y="556"/>
                    <a:pt x="607" y="636"/>
                    <a:pt x="449" y="636"/>
                  </a:cubicBezTo>
                  <a:cubicBezTo>
                    <a:pt x="434" y="636"/>
                    <a:pt x="420" y="636"/>
                    <a:pt x="405" y="634"/>
                  </a:cubicBezTo>
                  <a:cubicBezTo>
                    <a:pt x="405" y="718"/>
                    <a:pt x="405" y="718"/>
                    <a:pt x="405" y="718"/>
                  </a:cubicBezTo>
                  <a:cubicBezTo>
                    <a:pt x="1086" y="718"/>
                    <a:pt x="1086" y="718"/>
                    <a:pt x="1086" y="718"/>
                  </a:cubicBezTo>
                  <a:cubicBezTo>
                    <a:pt x="1086" y="0"/>
                    <a:pt x="1086" y="0"/>
                    <a:pt x="1086" y="0"/>
                  </a:cubicBezTo>
                  <a:lnTo>
                    <a:pt x="405" y="0"/>
                  </a:lnTo>
                  <a:close/>
                  <a:moveTo>
                    <a:pt x="405" y="467"/>
                  </a:moveTo>
                  <a:cubicBezTo>
                    <a:pt x="405" y="518"/>
                    <a:pt x="405" y="518"/>
                    <a:pt x="405" y="518"/>
                  </a:cubicBezTo>
                  <a:cubicBezTo>
                    <a:pt x="240" y="489"/>
                    <a:pt x="194" y="317"/>
                    <a:pt x="194" y="317"/>
                  </a:cubicBezTo>
                  <a:cubicBezTo>
                    <a:pt x="194" y="317"/>
                    <a:pt x="273" y="228"/>
                    <a:pt x="405" y="214"/>
                  </a:cubicBezTo>
                  <a:cubicBezTo>
                    <a:pt x="405" y="270"/>
                    <a:pt x="405" y="270"/>
                    <a:pt x="405" y="270"/>
                  </a:cubicBezTo>
                  <a:cubicBezTo>
                    <a:pt x="405" y="270"/>
                    <a:pt x="405" y="270"/>
                    <a:pt x="405" y="270"/>
                  </a:cubicBezTo>
                  <a:cubicBezTo>
                    <a:pt x="336" y="262"/>
                    <a:pt x="281" y="327"/>
                    <a:pt x="281" y="327"/>
                  </a:cubicBezTo>
                  <a:cubicBezTo>
                    <a:pt x="281" y="327"/>
                    <a:pt x="312" y="436"/>
                    <a:pt x="405" y="467"/>
                  </a:cubicBezTo>
                  <a:moveTo>
                    <a:pt x="111" y="309"/>
                  </a:moveTo>
                  <a:cubicBezTo>
                    <a:pt x="111" y="309"/>
                    <a:pt x="209" y="164"/>
                    <a:pt x="405" y="149"/>
                  </a:cubicBezTo>
                  <a:cubicBezTo>
                    <a:pt x="405" y="97"/>
                    <a:pt x="405" y="97"/>
                    <a:pt x="405" y="97"/>
                  </a:cubicBezTo>
                  <a:cubicBezTo>
                    <a:pt x="188" y="114"/>
                    <a:pt x="0" y="298"/>
                    <a:pt x="0" y="298"/>
                  </a:cubicBezTo>
                  <a:cubicBezTo>
                    <a:pt x="0" y="298"/>
                    <a:pt x="106" y="606"/>
                    <a:pt x="405" y="634"/>
                  </a:cubicBezTo>
                  <a:cubicBezTo>
                    <a:pt x="405" y="578"/>
                    <a:pt x="405" y="578"/>
                    <a:pt x="405" y="578"/>
                  </a:cubicBezTo>
                  <a:cubicBezTo>
                    <a:pt x="186" y="551"/>
                    <a:pt x="111" y="309"/>
                    <a:pt x="111" y="309"/>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Tree>
    <p:extLst>
      <p:ext uri="{BB962C8B-B14F-4D97-AF65-F5344CB8AC3E}">
        <p14:creationId xmlns:p14="http://schemas.microsoft.com/office/powerpoint/2010/main" val="3621820256"/>
      </p:ext>
    </p:extLst>
  </p:cSld>
  <p:clrMap bg1="dk2" tx1="lt1" bg2="dk1" tx2="lt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 id="2147483998" r:id="rId12"/>
    <p:sldLayoutId id="2147483999" r:id="rId13"/>
    <p:sldLayoutId id="2147484000" r:id="rId14"/>
    <p:sldLayoutId id="2147484001" r:id="rId15"/>
    <p:sldLayoutId id="2147484002"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rtl="0" fontAlgn="base">
        <a:lnSpc>
          <a:spcPct val="90000"/>
        </a:lnSpc>
        <a:spcBef>
          <a:spcPct val="0"/>
        </a:spcBef>
        <a:spcAft>
          <a:spcPct val="0"/>
        </a:spcAft>
        <a:defRPr sz="3600" b="0" i="0" u="none" cap="none" baseline="0">
          <a:solidFill>
            <a:schemeClr val="bg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p:titleStyle>
    <p:bodyStyle>
      <a:lvl1pPr marL="0" indent="0" algn="l" rtl="0" fontAlgn="base">
        <a:lnSpc>
          <a:spcPct val="90000"/>
        </a:lnSpc>
        <a:spcBef>
          <a:spcPts val="900"/>
        </a:spcBef>
        <a:spcAft>
          <a:spcPts val="900"/>
        </a:spcAft>
        <a:buClr>
          <a:schemeClr val="bg2"/>
        </a:buClr>
        <a:buSzPct val="100000"/>
        <a:buFontTx/>
        <a:buNone/>
        <a:defRPr sz="2000" b="0">
          <a:solidFill>
            <a:schemeClr val="bg1"/>
          </a:solidFill>
          <a:latin typeface="Trebuchet MS" pitchFamily="34" charset="0"/>
          <a:ea typeface="+mn-ea"/>
          <a:cs typeface="+mn-cs"/>
        </a:defRPr>
      </a:lvl1pPr>
      <a:lvl2pPr marL="571500" indent="0" algn="l" rtl="0" fontAlgn="base">
        <a:lnSpc>
          <a:spcPct val="90000"/>
        </a:lnSpc>
        <a:spcBef>
          <a:spcPts val="900"/>
        </a:spcBef>
        <a:spcAft>
          <a:spcPts val="900"/>
        </a:spcAft>
        <a:buClr>
          <a:schemeClr val="bg2"/>
        </a:buClr>
        <a:buSzPct val="100000"/>
        <a:buFontTx/>
        <a:buNone/>
        <a:defRPr sz="1800" b="0" i="0" u="none">
          <a:solidFill>
            <a:schemeClr val="bg1"/>
          </a:solidFill>
          <a:latin typeface="Trebuchet MS" pitchFamily="34" charset="0"/>
        </a:defRPr>
      </a:lvl2pPr>
      <a:lvl3pPr marL="1089025" indent="0" algn="l" rtl="0" fontAlgn="base">
        <a:lnSpc>
          <a:spcPct val="90000"/>
        </a:lnSpc>
        <a:spcBef>
          <a:spcPts val="900"/>
        </a:spcBef>
        <a:spcAft>
          <a:spcPts val="900"/>
        </a:spcAft>
        <a:buClr>
          <a:schemeClr val="bg2"/>
        </a:buClr>
        <a:buSzPct val="100000"/>
        <a:buFontTx/>
        <a:buNone/>
        <a:defRPr sz="1600" b="0">
          <a:solidFill>
            <a:schemeClr val="bg1"/>
          </a:solidFill>
          <a:latin typeface="Trebuchet MS" pitchFamily="34" charset="0"/>
        </a:defRPr>
      </a:lvl3pPr>
      <a:lvl4pPr marL="1774825" indent="-228600" algn="l" rtl="0" fontAlgn="base">
        <a:spcBef>
          <a:spcPct val="20000"/>
        </a:spcBef>
        <a:spcAft>
          <a:spcPct val="0"/>
        </a:spcAft>
        <a:buChar char="–"/>
        <a:defRPr sz="2000">
          <a:solidFill>
            <a:schemeClr val="bg1"/>
          </a:solidFill>
          <a:latin typeface="+mn-lt"/>
        </a:defRPr>
      </a:lvl4pPr>
      <a:lvl5pPr marL="2117725" indent="-228600" algn="l" rtl="0" fontAlgn="base">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6.xml"/><Relationship Id="rId1" Type="http://schemas.openxmlformats.org/officeDocument/2006/relationships/tags" Target="../tags/tag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www.gputechconf.com/" TargetMode="External"/><Relationship Id="rId3" Type="http://schemas.openxmlformats.org/officeDocument/2006/relationships/slideLayout" Target="../slideLayouts/slideLayout2.xml"/><Relationship Id="rId7" Type="http://schemas.openxmlformats.org/officeDocument/2006/relationships/hyperlink" Target="http://devblogs.nvidia.com/parallelforall/" TargetMode="Externa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hyperlink" Target="http://developer.nvidia.com/openacc" TargetMode="External"/><Relationship Id="rId5" Type="http://schemas.openxmlformats.org/officeDocument/2006/relationships/hyperlink" Target="http://stackoverflow.com/questions/tagged/openacc" TargetMode="External"/><Relationship Id="rId4" Type="http://schemas.openxmlformats.org/officeDocument/2006/relationships/hyperlink" Target="https://developer.nvidia.com/openacc-course" TargetMode="External"/><Relationship Id="rId9" Type="http://schemas.openxmlformats.org/officeDocument/2006/relationships/hyperlink" Target="http://openacc.org/" TargetMode="External"/></Relationships>
</file>

<file path=ppt/slides/_rels/slide2.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notesSlide" Target="../notesSlides/notesSlide1.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slideLayout" Target="../slideLayouts/slideLayout10.xml"/><Relationship Id="rId5" Type="http://schemas.openxmlformats.org/officeDocument/2006/relationships/tags" Target="../tags/tag31.xml"/><Relationship Id="rId4" Type="http://schemas.openxmlformats.org/officeDocument/2006/relationships/tags" Target="../tags/tag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www.pgroup.com/lit/articles/insider/v6n3a1.ht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81661" y="164419"/>
            <a:ext cx="9409361" cy="982855"/>
          </a:xfrm>
        </p:spPr>
        <p:txBody>
          <a:bodyPr>
            <a:normAutofit/>
          </a:bodyPr>
          <a:lstStyle/>
          <a:p>
            <a:r>
              <a:rPr lang="en-US" dirty="0"/>
              <a:t>OpenACC Course</a:t>
            </a:r>
          </a:p>
        </p:txBody>
      </p:sp>
      <p:sp>
        <p:nvSpPr>
          <p:cNvPr id="4" name="Subtitle 3"/>
          <p:cNvSpPr>
            <a:spLocks noGrp="1"/>
          </p:cNvSpPr>
          <p:nvPr>
            <p:ph type="subTitle" idx="1"/>
            <p:custDataLst>
              <p:tags r:id="rId2"/>
            </p:custDataLst>
          </p:nvPr>
        </p:nvSpPr>
        <p:spPr>
          <a:xfrm>
            <a:off x="535963" y="1059330"/>
            <a:ext cx="9409363" cy="706347"/>
          </a:xfrm>
        </p:spPr>
        <p:txBody>
          <a:bodyPr/>
          <a:lstStyle/>
          <a:p>
            <a:r>
              <a:rPr lang="en-US" dirty="0"/>
              <a:t>Office Hour 4: Advanced OpenACC Techniques</a:t>
            </a:r>
          </a:p>
          <a:p>
            <a:r>
              <a:rPr lang="en-US" dirty="0" smtClean="0"/>
              <a:t>Jiri Kraus, NVIDIA Developer Technologies</a:t>
            </a:r>
            <a:endParaRPr lang="en-US" dirty="0"/>
          </a:p>
        </p:txBody>
      </p:sp>
    </p:spTree>
    <p:extLst>
      <p:ext uri="{BB962C8B-B14F-4D97-AF65-F5344CB8AC3E}">
        <p14:creationId xmlns:p14="http://schemas.microsoft.com/office/powerpoint/2010/main" val="966151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p>
            <a:r>
              <a:rPr lang="en-US" dirty="0"/>
              <a:t>CUDA-aware MPI and GPUDirect</a:t>
            </a:r>
          </a:p>
        </p:txBody>
      </p:sp>
      <p:sp>
        <p:nvSpPr>
          <p:cNvPr id="4" name="Text Placeholder 3"/>
          <p:cNvSpPr>
            <a:spLocks noGrp="1"/>
          </p:cNvSpPr>
          <p:nvPr>
            <p:ph type="body" sz="quarter" idx="10"/>
          </p:nvPr>
        </p:nvSpPr>
        <p:spPr/>
        <p:txBody>
          <a:bodyPr/>
          <a:lstStyle/>
          <a:p>
            <a:r>
              <a:rPr lang="en-US" dirty="0"/>
              <a:t>GPUDirect </a:t>
            </a:r>
            <a:r>
              <a:rPr lang="en-US" dirty="0" smtClean="0"/>
              <a:t>RDMA</a:t>
            </a:r>
            <a:endParaRPr lang="en-US" dirty="0"/>
          </a:p>
        </p:txBody>
      </p:sp>
      <p:grpSp>
        <p:nvGrpSpPr>
          <p:cNvPr id="3" name="Group 2"/>
          <p:cNvGrpSpPr/>
          <p:nvPr/>
        </p:nvGrpSpPr>
        <p:grpSpPr>
          <a:xfrm>
            <a:off x="3624017" y="2407390"/>
            <a:ext cx="3724766" cy="1357424"/>
            <a:chOff x="3624017" y="2407390"/>
            <a:chExt cx="3724766" cy="1357424"/>
          </a:xfrm>
        </p:grpSpPr>
        <p:cxnSp>
          <p:nvCxnSpPr>
            <p:cNvPr id="12" name="Straight Arrow Connector 11"/>
            <p:cNvCxnSpPr/>
            <p:nvPr/>
          </p:nvCxnSpPr>
          <p:spPr>
            <a:xfrm>
              <a:off x="3624017" y="3093711"/>
              <a:ext cx="3512904" cy="0"/>
            </a:xfrm>
            <a:prstGeom prst="straightConnector1">
              <a:avLst/>
            </a:prstGeom>
            <a:noFill/>
            <a:ln w="9525" cap="flat" cmpd="sng" algn="ctr">
              <a:solidFill>
                <a:srgbClr val="76B900">
                  <a:shade val="95000"/>
                  <a:satMod val="105000"/>
                </a:srgbClr>
              </a:solidFill>
              <a:prstDash val="solid"/>
              <a:tailEnd type="arrow"/>
            </a:ln>
            <a:effectLst/>
          </p:spPr>
        </p:cxnSp>
        <p:sp>
          <p:nvSpPr>
            <p:cNvPr id="13" name="TextBox 12"/>
            <p:cNvSpPr txBox="1"/>
            <p:nvPr/>
          </p:nvSpPr>
          <p:spPr>
            <a:xfrm>
              <a:off x="6359233" y="3045580"/>
              <a:ext cx="989550" cy="360099"/>
            </a:xfrm>
            <a:prstGeom prst="rect">
              <a:avLst/>
            </a:prstGeom>
            <a:noFill/>
          </p:spPr>
          <p:txBody>
            <a:bodyPr wrap="square" lIns="82296" tIns="41148" rIns="82296" bIns="41148" rtlCol="0">
              <a:spAutoFit/>
            </a:bodyPr>
            <a:lstStyle/>
            <a:p>
              <a:pPr marL="0" marR="0" lvl="0" indent="0" defTabSz="457196"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smtClean="0">
                  <a:ln>
                    <a:noFill/>
                  </a:ln>
                  <a:solidFill>
                    <a:srgbClr val="545454"/>
                  </a:solidFill>
                  <a:effectLst/>
                  <a:uLnTx/>
                  <a:uFillTx/>
                </a:rPr>
                <a:t>Time</a:t>
              </a:r>
              <a:endParaRPr kumimoji="0" lang="en-US" sz="1800" b="0" i="0" u="none" strike="noStrike" kern="0" cap="none" spc="0" normalizeH="0" baseline="0" noProof="0" dirty="0" smtClean="0">
                <a:ln>
                  <a:noFill/>
                </a:ln>
                <a:solidFill>
                  <a:srgbClr val="545454"/>
                </a:solidFill>
                <a:effectLst/>
                <a:uLnTx/>
                <a:uFillTx/>
              </a:endParaRPr>
            </a:p>
          </p:txBody>
        </p:sp>
        <p:sp>
          <p:nvSpPr>
            <p:cNvPr id="14" name="Rectangle 13"/>
            <p:cNvSpPr/>
            <p:nvPr/>
          </p:nvSpPr>
          <p:spPr>
            <a:xfrm>
              <a:off x="4289671" y="2407390"/>
              <a:ext cx="1952256" cy="518457"/>
            </a:xfrm>
            <a:prstGeom prst="rect">
              <a:avLst/>
            </a:prstGeom>
            <a:solidFill>
              <a:srgbClr val="FF0000"/>
            </a:solidFill>
            <a:ln w="25400" cap="flat" cmpd="sng" algn="ctr">
              <a:solidFill>
                <a:srgbClr val="C00000"/>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r>
                <a:rPr kumimoji="0" lang="de-DE" sz="1700" b="0" i="0" u="none" strike="noStrike" kern="0" cap="none" spc="0" normalizeH="0" baseline="0" noProof="0" dirty="0" err="1" smtClean="0">
                  <a:ln>
                    <a:noFill/>
                  </a:ln>
                  <a:solidFill>
                    <a:prstClr val="white"/>
                  </a:solidFill>
                  <a:effectLst/>
                  <a:uLnTx/>
                  <a:uFillTx/>
                  <a:latin typeface="Trebuchet MS"/>
                  <a:ea typeface="+mn-ea"/>
                  <a:cs typeface="+mn-cs"/>
                </a:rPr>
                <a:t>MPI_Sendrecv</a:t>
              </a:r>
              <a:endParaRPr kumimoji="0" lang="en-US" sz="1700" b="0" i="0" u="none" strike="noStrike" kern="0" cap="none" spc="0" normalizeH="0" baseline="0" noProof="0" dirty="0" smtClean="0">
                <a:ln>
                  <a:noFill/>
                </a:ln>
                <a:solidFill>
                  <a:prstClr val="white"/>
                </a:solidFill>
                <a:effectLst/>
                <a:uLnTx/>
                <a:uFillTx/>
                <a:latin typeface="Trebuchet MS"/>
                <a:ea typeface="+mn-ea"/>
                <a:cs typeface="+mn-cs"/>
              </a:endParaRPr>
            </a:p>
          </p:txBody>
        </p:sp>
        <p:sp>
          <p:nvSpPr>
            <p:cNvPr id="15" name="Right Arrow 14"/>
            <p:cNvSpPr/>
            <p:nvPr/>
          </p:nvSpPr>
          <p:spPr>
            <a:xfrm>
              <a:off x="4289671" y="3243036"/>
              <a:ext cx="432000" cy="432000"/>
            </a:xfrm>
            <a:prstGeom prst="rightArrow">
              <a:avLst/>
            </a:prstGeom>
            <a:solidFill>
              <a:srgbClr val="FF0000"/>
            </a:solidFill>
            <a:ln w="25400" cap="flat" cmpd="sng" algn="ctr">
              <a:solidFill>
                <a:srgbClr val="76B900">
                  <a:lumMod val="75000"/>
                </a:srgbClr>
              </a:solidFill>
              <a:prstDash val="solid"/>
            </a:ln>
            <a:effectLst/>
          </p:spPr>
          <p:txBody>
            <a:bodyPr lIns="109728" tIns="54864" rIns="109728" bIns="54864"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16" name="Right Arrow 15"/>
            <p:cNvSpPr/>
            <p:nvPr/>
          </p:nvSpPr>
          <p:spPr>
            <a:xfrm>
              <a:off x="4791845" y="3243036"/>
              <a:ext cx="432000" cy="432000"/>
            </a:xfrm>
            <a:prstGeom prst="rightArrow">
              <a:avLst/>
            </a:prstGeom>
            <a:solidFill>
              <a:srgbClr val="FF0000"/>
            </a:solidFill>
            <a:ln w="25400" cap="flat" cmpd="sng" algn="ctr">
              <a:solidFill>
                <a:srgbClr val="76B900">
                  <a:lumMod val="75000"/>
                </a:srgbClr>
              </a:solidFill>
              <a:prstDash val="solid"/>
            </a:ln>
            <a:effectLst/>
          </p:spPr>
          <p:txBody>
            <a:bodyPr lIns="109728" tIns="54864" rIns="109728" bIns="54864"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17" name="Right Arrow 16"/>
            <p:cNvSpPr/>
            <p:nvPr/>
          </p:nvSpPr>
          <p:spPr>
            <a:xfrm>
              <a:off x="5300808" y="3243036"/>
              <a:ext cx="432000" cy="432000"/>
            </a:xfrm>
            <a:prstGeom prst="rightArrow">
              <a:avLst/>
            </a:prstGeom>
            <a:solidFill>
              <a:srgbClr val="FF0000"/>
            </a:solidFill>
            <a:ln w="25400" cap="flat" cmpd="sng" algn="ctr">
              <a:solidFill>
                <a:srgbClr val="76B900">
                  <a:lumMod val="75000"/>
                </a:srgbClr>
              </a:solidFill>
              <a:prstDash val="solid"/>
            </a:ln>
            <a:effectLst/>
          </p:spPr>
          <p:txBody>
            <a:bodyPr lIns="109728" tIns="54864" rIns="109728" bIns="54864"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18" name="Right Arrow 17"/>
            <p:cNvSpPr/>
            <p:nvPr/>
          </p:nvSpPr>
          <p:spPr>
            <a:xfrm>
              <a:off x="5809927" y="3243036"/>
              <a:ext cx="432000" cy="432000"/>
            </a:xfrm>
            <a:prstGeom prst="rightArrow">
              <a:avLst/>
            </a:prstGeom>
            <a:solidFill>
              <a:srgbClr val="FF0000"/>
            </a:solidFill>
            <a:ln w="25400" cap="flat" cmpd="sng" algn="ctr">
              <a:solidFill>
                <a:srgbClr val="76B900">
                  <a:lumMod val="75000"/>
                </a:srgbClr>
              </a:solidFill>
              <a:prstDash val="solid"/>
            </a:ln>
            <a:effectLst/>
          </p:spPr>
          <p:txBody>
            <a:bodyPr lIns="109728" tIns="54864" rIns="109728" bIns="54864"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Trebuchet MS"/>
                <a:ea typeface="+mn-ea"/>
                <a:cs typeface="+mn-cs"/>
              </a:endParaRPr>
            </a:p>
          </p:txBody>
        </p:sp>
        <p:cxnSp>
          <p:nvCxnSpPr>
            <p:cNvPr id="19" name="Straight Connector 18"/>
            <p:cNvCxnSpPr/>
            <p:nvPr/>
          </p:nvCxnSpPr>
          <p:spPr>
            <a:xfrm>
              <a:off x="4217094" y="2407390"/>
              <a:ext cx="0" cy="1357424"/>
            </a:xfrm>
            <a:prstGeom prst="line">
              <a:avLst/>
            </a:prstGeom>
            <a:noFill/>
            <a:ln w="9525" cap="flat" cmpd="sng" algn="ctr">
              <a:solidFill>
                <a:srgbClr val="76B900">
                  <a:shade val="95000"/>
                  <a:satMod val="105000"/>
                </a:srgbClr>
              </a:solidFill>
              <a:prstDash val="solid"/>
            </a:ln>
            <a:effectLst/>
          </p:spPr>
        </p:cxnSp>
        <p:cxnSp>
          <p:nvCxnSpPr>
            <p:cNvPr id="20" name="Straight Connector 19"/>
            <p:cNvCxnSpPr/>
            <p:nvPr/>
          </p:nvCxnSpPr>
          <p:spPr>
            <a:xfrm>
              <a:off x="6334466" y="2407390"/>
              <a:ext cx="0" cy="1357424"/>
            </a:xfrm>
            <a:prstGeom prst="line">
              <a:avLst/>
            </a:prstGeom>
            <a:noFill/>
            <a:ln w="9525" cap="flat" cmpd="sng" algn="ctr">
              <a:solidFill>
                <a:srgbClr val="76B900">
                  <a:shade val="95000"/>
                  <a:satMod val="105000"/>
                </a:srgbClr>
              </a:solidFill>
              <a:prstDash val="solid"/>
            </a:ln>
            <a:effectLst/>
          </p:spPr>
        </p:cxnSp>
      </p:grpSp>
    </p:spTree>
    <p:extLst>
      <p:ext uri="{BB962C8B-B14F-4D97-AF65-F5344CB8AC3E}">
        <p14:creationId xmlns:p14="http://schemas.microsoft.com/office/powerpoint/2010/main" val="4848742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p>
            <a:r>
              <a:rPr lang="en-US" dirty="0" smtClean="0"/>
              <a:t>Regular </a:t>
            </a:r>
            <a:r>
              <a:rPr lang="en-US" dirty="0"/>
              <a:t>MPI </a:t>
            </a:r>
            <a:r>
              <a:rPr lang="en-US" dirty="0" smtClean="0"/>
              <a:t>and GPU Buffers</a:t>
            </a:r>
            <a:endParaRPr lang="en-US" dirty="0"/>
          </a:p>
        </p:txBody>
      </p:sp>
      <p:sp>
        <p:nvSpPr>
          <p:cNvPr id="26" name="TextBox 25"/>
          <p:cNvSpPr txBox="1"/>
          <p:nvPr/>
        </p:nvSpPr>
        <p:spPr>
          <a:xfrm>
            <a:off x="1663182" y="4360790"/>
            <a:ext cx="8353654" cy="1495794"/>
          </a:xfrm>
          <a:prstGeom prst="rect">
            <a:avLst/>
          </a:prstGeom>
          <a:noFill/>
        </p:spPr>
        <p:txBody>
          <a:bodyPr wrap="square" lIns="109728" tIns="54864" rIns="109728" bIns="54864" rtlCol="0">
            <a:spAutoFit/>
          </a:bodyPr>
          <a:lstStyle/>
          <a:p>
            <a:r>
              <a:rPr lang="en-US" dirty="0">
                <a:solidFill>
                  <a:srgbClr val="000000"/>
                </a:solidFill>
                <a:highlight>
                  <a:srgbClr val="FFFFFF"/>
                </a:highlight>
                <a:latin typeface="Courier New" panose="02070309020205020404" pitchFamily="49" charset="0"/>
                <a:cs typeface="Courier New" panose="02070309020205020404" pitchFamily="49" charset="0"/>
              </a:rPr>
              <a:t>cudaMemcpy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s_buf_h</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s_buf_d</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size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cudaMemcpyDeviceToHost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000000"/>
                </a:solidFill>
                <a:highlight>
                  <a:srgbClr val="FFFFFF"/>
                </a:highlight>
                <a:latin typeface="Courier New" panose="02070309020205020404" pitchFamily="49" charset="0"/>
                <a:cs typeface="Courier New" panose="02070309020205020404" pitchFamily="49" charset="0"/>
              </a:rPr>
              <a:t>MPI_Send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s_buf_h</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size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MPI_CHAR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1</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tag</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MPI_COMM_WORLD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000000"/>
                </a:solidFill>
                <a:highlight>
                  <a:srgbClr val="FFFFFF"/>
                </a:highlight>
                <a:latin typeface="Courier New" panose="02070309020205020404" pitchFamily="49" charset="0"/>
                <a:cs typeface="Courier New" panose="02070309020205020404" pitchFamily="49" charset="0"/>
              </a:rPr>
              <a:t>MPI_Recv</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r_buf_h</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size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MPI_CHAR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tag</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MPI_COMM_WORLD</a:t>
            </a:r>
            <a:r>
              <a:rPr lang="en-US" b="1" dirty="0">
                <a:solidFill>
                  <a:srgbClr val="000080"/>
                </a:solidFill>
                <a:highlight>
                  <a:srgbClr val="FFFFFF"/>
                </a:highlight>
                <a:latin typeface="Courier New" panose="02070309020205020404" pitchFamily="49" charset="0"/>
                <a:cs typeface="Courier New" panose="02070309020205020404" pitchFamily="49" charset="0"/>
              </a:rPr>
              <a:t>,&amp;</a:t>
            </a:r>
            <a:r>
              <a:rPr lang="en-US" dirty="0">
                <a:solidFill>
                  <a:srgbClr val="000000"/>
                </a:solidFill>
                <a:highlight>
                  <a:srgbClr val="FFFFFF"/>
                </a:highlight>
                <a:latin typeface="Courier New" panose="02070309020205020404" pitchFamily="49" charset="0"/>
                <a:cs typeface="Courier New" panose="02070309020205020404" pitchFamily="49" charset="0"/>
              </a:rPr>
              <a:t>stat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cudaMemcpy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r_buf_d</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r_buf_h</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size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cudaMemcpyHostToDevice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FFFFFF"/>
              </a:solidFill>
              <a:latin typeface="Courier New" panose="02070309020205020404" pitchFamily="49" charset="0"/>
              <a:cs typeface="Courier New" panose="02070309020205020404" pitchFamily="49" charset="0"/>
            </a:endParaRPr>
          </a:p>
        </p:txBody>
      </p:sp>
      <p:sp>
        <p:nvSpPr>
          <p:cNvPr id="28" name="TextBox 27"/>
          <p:cNvSpPr txBox="1"/>
          <p:nvPr/>
        </p:nvSpPr>
        <p:spPr>
          <a:xfrm>
            <a:off x="1663182" y="4360790"/>
            <a:ext cx="8353654" cy="1495794"/>
          </a:xfrm>
          <a:prstGeom prst="rect">
            <a:avLst/>
          </a:prstGeom>
          <a:noFill/>
        </p:spPr>
        <p:txBody>
          <a:bodyPr wrap="square" lIns="109728" tIns="54864" rIns="109728" bIns="54864" rtlCol="0">
            <a:spAutoFit/>
          </a:bodyPr>
          <a:lstStyle/>
          <a:p>
            <a:r>
              <a:rPr lang="en-US" dirty="0">
                <a:solidFill>
                  <a:srgbClr val="76B900"/>
                </a:solidFill>
                <a:highlight>
                  <a:srgbClr val="FFFFFF"/>
                </a:highlight>
                <a:latin typeface="Courier New" panose="02070309020205020404" pitchFamily="49" charset="0"/>
                <a:cs typeface="Courier New" panose="02070309020205020404" pitchFamily="49" charset="0"/>
              </a:rPr>
              <a:t>cudaMemcpy</a:t>
            </a:r>
            <a:r>
              <a:rPr lang="en-US" b="1" dirty="0">
                <a:solidFill>
                  <a:srgbClr val="76B900"/>
                </a:solidFill>
                <a:highlight>
                  <a:srgbClr val="FFFFFF"/>
                </a:highlight>
                <a:latin typeface="Courier New" panose="02070309020205020404" pitchFamily="49" charset="0"/>
                <a:cs typeface="Courier New" panose="02070309020205020404" pitchFamily="49" charset="0"/>
              </a:rPr>
              <a:t>(</a:t>
            </a:r>
            <a:r>
              <a:rPr lang="en-US" dirty="0" err="1">
                <a:solidFill>
                  <a:srgbClr val="76B900"/>
                </a:solidFill>
                <a:highlight>
                  <a:srgbClr val="FFFFFF"/>
                </a:highlight>
                <a:latin typeface="Courier New" panose="02070309020205020404" pitchFamily="49" charset="0"/>
                <a:cs typeface="Courier New" panose="02070309020205020404" pitchFamily="49" charset="0"/>
              </a:rPr>
              <a:t>s_buf_h</a:t>
            </a:r>
            <a:r>
              <a:rPr lang="en-US" b="1" dirty="0" err="1">
                <a:solidFill>
                  <a:srgbClr val="76B900"/>
                </a:solidFill>
                <a:highlight>
                  <a:srgbClr val="FFFFFF"/>
                </a:highlight>
                <a:latin typeface="Courier New" panose="02070309020205020404" pitchFamily="49" charset="0"/>
                <a:cs typeface="Courier New" panose="02070309020205020404" pitchFamily="49" charset="0"/>
              </a:rPr>
              <a:t>,</a:t>
            </a:r>
            <a:r>
              <a:rPr lang="en-US" dirty="0" err="1">
                <a:solidFill>
                  <a:srgbClr val="76B900"/>
                </a:solidFill>
                <a:highlight>
                  <a:srgbClr val="FFFFFF"/>
                </a:highlight>
                <a:latin typeface="Courier New" panose="02070309020205020404" pitchFamily="49" charset="0"/>
                <a:cs typeface="Courier New" panose="02070309020205020404" pitchFamily="49" charset="0"/>
              </a:rPr>
              <a:t>s_buf_d</a:t>
            </a:r>
            <a:r>
              <a:rPr lang="en-US" b="1" dirty="0" err="1">
                <a:solidFill>
                  <a:srgbClr val="76B900"/>
                </a:solidFill>
                <a:highlight>
                  <a:srgbClr val="FFFFFF"/>
                </a:highlight>
                <a:latin typeface="Courier New" panose="02070309020205020404" pitchFamily="49" charset="0"/>
                <a:cs typeface="Courier New" panose="02070309020205020404" pitchFamily="49" charset="0"/>
              </a:rPr>
              <a:t>,</a:t>
            </a:r>
            <a:r>
              <a:rPr lang="en-US" dirty="0" err="1">
                <a:solidFill>
                  <a:srgbClr val="76B900"/>
                </a:solidFill>
                <a:highlight>
                  <a:srgbClr val="FFFFFF"/>
                </a:highlight>
                <a:latin typeface="Courier New" panose="02070309020205020404" pitchFamily="49" charset="0"/>
                <a:cs typeface="Courier New" panose="02070309020205020404" pitchFamily="49" charset="0"/>
              </a:rPr>
              <a:t>size</a:t>
            </a:r>
            <a:r>
              <a:rPr lang="en-US" b="1" dirty="0" err="1">
                <a:solidFill>
                  <a:srgbClr val="76B900"/>
                </a:solidFill>
                <a:highlight>
                  <a:srgbClr val="FFFFFF"/>
                </a:highlight>
                <a:latin typeface="Courier New" panose="02070309020205020404" pitchFamily="49" charset="0"/>
                <a:cs typeface="Courier New" panose="02070309020205020404" pitchFamily="49" charset="0"/>
              </a:rPr>
              <a:t>,</a:t>
            </a:r>
            <a:r>
              <a:rPr lang="en-US" dirty="0" err="1">
                <a:solidFill>
                  <a:srgbClr val="76B900"/>
                </a:solidFill>
                <a:highlight>
                  <a:srgbClr val="FFFFFF"/>
                </a:highlight>
                <a:latin typeface="Courier New" panose="02070309020205020404" pitchFamily="49" charset="0"/>
                <a:cs typeface="Courier New" panose="02070309020205020404" pitchFamily="49" charset="0"/>
              </a:rPr>
              <a:t>cudaMemcpyDeviceToHost</a:t>
            </a:r>
            <a:r>
              <a:rPr lang="en-US" b="1" dirty="0">
                <a:solidFill>
                  <a:srgbClr val="76B900"/>
                </a:solidFill>
                <a:highlight>
                  <a:srgbClr val="FFFFFF"/>
                </a:highlight>
                <a:latin typeface="Courier New" panose="02070309020205020404" pitchFamily="49" charset="0"/>
                <a:cs typeface="Courier New" panose="02070309020205020404" pitchFamily="49" charset="0"/>
              </a:rPr>
              <a:t>);</a:t>
            </a:r>
            <a:endParaRPr lang="en-US" dirty="0">
              <a:solidFill>
                <a:srgbClr val="76B900"/>
              </a:solidFill>
              <a:highlight>
                <a:srgbClr val="FFFFFF"/>
              </a:highlight>
              <a:latin typeface="Courier New" panose="02070309020205020404" pitchFamily="49" charset="0"/>
              <a:cs typeface="Courier New" panose="02070309020205020404" pitchFamily="49" charset="0"/>
            </a:endParaRPr>
          </a:p>
          <a:p>
            <a:r>
              <a:rPr lang="en-US" dirty="0" err="1">
                <a:solidFill>
                  <a:srgbClr val="000000"/>
                </a:solidFill>
                <a:highlight>
                  <a:srgbClr val="FFFFFF"/>
                </a:highlight>
                <a:latin typeface="Courier New" panose="02070309020205020404" pitchFamily="49" charset="0"/>
                <a:cs typeface="Courier New" panose="02070309020205020404" pitchFamily="49" charset="0"/>
              </a:rPr>
              <a:t>MPI_Send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s_buf_h</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size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MPI_CHAR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1</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tag</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MPI_COMM_WORLD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000000"/>
                </a:solidFill>
                <a:highlight>
                  <a:srgbClr val="FFFFFF"/>
                </a:highlight>
                <a:latin typeface="Courier New" panose="02070309020205020404" pitchFamily="49" charset="0"/>
                <a:cs typeface="Courier New" panose="02070309020205020404" pitchFamily="49" charset="0"/>
              </a:rPr>
              <a:t>MPI_Recv</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r_buf_h</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size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MPI_CHAR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tag</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MPI_COMM_WORLD</a:t>
            </a:r>
            <a:r>
              <a:rPr lang="en-US" b="1" dirty="0">
                <a:solidFill>
                  <a:srgbClr val="000080"/>
                </a:solidFill>
                <a:highlight>
                  <a:srgbClr val="FFFFFF"/>
                </a:highlight>
                <a:latin typeface="Courier New" panose="02070309020205020404" pitchFamily="49" charset="0"/>
                <a:cs typeface="Courier New" panose="02070309020205020404" pitchFamily="49" charset="0"/>
              </a:rPr>
              <a:t>,&amp;</a:t>
            </a:r>
            <a:r>
              <a:rPr lang="en-US" dirty="0">
                <a:solidFill>
                  <a:srgbClr val="000000"/>
                </a:solidFill>
                <a:highlight>
                  <a:srgbClr val="FFFFFF"/>
                </a:highlight>
                <a:latin typeface="Courier New" panose="02070309020205020404" pitchFamily="49" charset="0"/>
                <a:cs typeface="Courier New" panose="02070309020205020404" pitchFamily="49" charset="0"/>
              </a:rPr>
              <a:t>stat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cudaMemcpy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r_buf_d</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r_buf_h</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size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cudaMemcpyHostToDevice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FFFFFF"/>
              </a:solidFill>
              <a:latin typeface="Courier New" panose="02070309020205020404" pitchFamily="49" charset="0"/>
              <a:cs typeface="Courier New" panose="02070309020205020404" pitchFamily="49" charset="0"/>
            </a:endParaRPr>
          </a:p>
        </p:txBody>
      </p:sp>
      <p:sp>
        <p:nvSpPr>
          <p:cNvPr id="30" name="TextBox 29"/>
          <p:cNvSpPr txBox="1"/>
          <p:nvPr/>
        </p:nvSpPr>
        <p:spPr>
          <a:xfrm>
            <a:off x="1663182" y="4360790"/>
            <a:ext cx="8370280" cy="1495794"/>
          </a:xfrm>
          <a:prstGeom prst="rect">
            <a:avLst/>
          </a:prstGeom>
          <a:noFill/>
        </p:spPr>
        <p:txBody>
          <a:bodyPr wrap="square" lIns="109728" tIns="54864" rIns="109728" bIns="54864" rtlCol="0">
            <a:spAutoFit/>
          </a:bodyPr>
          <a:lstStyle/>
          <a:p>
            <a:r>
              <a:rPr lang="en-US" dirty="0">
                <a:solidFill>
                  <a:srgbClr val="000000"/>
                </a:solidFill>
                <a:highlight>
                  <a:srgbClr val="FFFFFF"/>
                </a:highlight>
                <a:latin typeface="Courier New" panose="02070309020205020404" pitchFamily="49" charset="0"/>
                <a:cs typeface="Courier New" panose="02070309020205020404" pitchFamily="49" charset="0"/>
              </a:rPr>
              <a:t>cudaMemcpy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s_buf_h</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s_buf_d</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size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cudaMemcpyDeviceToHost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76B900"/>
                </a:solidFill>
                <a:highlight>
                  <a:srgbClr val="FFFFFF"/>
                </a:highlight>
                <a:latin typeface="Courier New" panose="02070309020205020404" pitchFamily="49" charset="0"/>
                <a:cs typeface="Courier New" panose="02070309020205020404" pitchFamily="49" charset="0"/>
              </a:rPr>
              <a:t>MPI_Send</a:t>
            </a:r>
            <a:r>
              <a:rPr lang="en-US" b="1" dirty="0">
                <a:solidFill>
                  <a:srgbClr val="76B900"/>
                </a:solidFill>
                <a:highlight>
                  <a:srgbClr val="FFFFFF"/>
                </a:highlight>
                <a:latin typeface="Courier New" panose="02070309020205020404" pitchFamily="49" charset="0"/>
                <a:cs typeface="Courier New" panose="02070309020205020404" pitchFamily="49" charset="0"/>
              </a:rPr>
              <a:t>(</a:t>
            </a:r>
            <a:r>
              <a:rPr lang="en-US" dirty="0">
                <a:solidFill>
                  <a:srgbClr val="76B900"/>
                </a:solidFill>
                <a:highlight>
                  <a:srgbClr val="FFFFFF"/>
                </a:highlight>
                <a:latin typeface="Courier New" panose="02070309020205020404" pitchFamily="49" charset="0"/>
                <a:cs typeface="Courier New" panose="02070309020205020404" pitchFamily="49" charset="0"/>
              </a:rPr>
              <a:t>s_buf_h</a:t>
            </a:r>
            <a:r>
              <a:rPr lang="en-US" b="1" dirty="0">
                <a:solidFill>
                  <a:srgbClr val="76B900"/>
                </a:solidFill>
                <a:highlight>
                  <a:srgbClr val="FFFFFF"/>
                </a:highlight>
                <a:latin typeface="Courier New" panose="02070309020205020404" pitchFamily="49" charset="0"/>
                <a:cs typeface="Courier New" panose="02070309020205020404" pitchFamily="49" charset="0"/>
              </a:rPr>
              <a:t>,</a:t>
            </a:r>
            <a:r>
              <a:rPr lang="en-US" dirty="0">
                <a:solidFill>
                  <a:srgbClr val="76B900"/>
                </a:solidFill>
                <a:highlight>
                  <a:srgbClr val="FFFFFF"/>
                </a:highlight>
                <a:latin typeface="Courier New" panose="02070309020205020404" pitchFamily="49" charset="0"/>
                <a:cs typeface="Courier New" panose="02070309020205020404" pitchFamily="49" charset="0"/>
              </a:rPr>
              <a:t>size</a:t>
            </a:r>
            <a:r>
              <a:rPr lang="en-US" b="1" dirty="0">
                <a:solidFill>
                  <a:srgbClr val="76B900"/>
                </a:solidFill>
                <a:highlight>
                  <a:srgbClr val="FFFFFF"/>
                </a:highlight>
                <a:latin typeface="Courier New" panose="02070309020205020404" pitchFamily="49" charset="0"/>
                <a:cs typeface="Courier New" panose="02070309020205020404" pitchFamily="49" charset="0"/>
              </a:rPr>
              <a:t>,</a:t>
            </a:r>
            <a:r>
              <a:rPr lang="en-US" dirty="0">
                <a:solidFill>
                  <a:srgbClr val="76B900"/>
                </a:solidFill>
                <a:highlight>
                  <a:srgbClr val="FFFFFF"/>
                </a:highlight>
                <a:latin typeface="Courier New" panose="02070309020205020404" pitchFamily="49" charset="0"/>
                <a:cs typeface="Courier New" panose="02070309020205020404" pitchFamily="49" charset="0"/>
              </a:rPr>
              <a:t>MPI_CHAR</a:t>
            </a:r>
            <a:r>
              <a:rPr lang="en-US" b="1" dirty="0">
                <a:solidFill>
                  <a:srgbClr val="76B900"/>
                </a:solidFill>
                <a:highlight>
                  <a:srgbClr val="FFFFFF"/>
                </a:highlight>
                <a:latin typeface="Courier New" panose="02070309020205020404" pitchFamily="49" charset="0"/>
                <a:cs typeface="Courier New" panose="02070309020205020404" pitchFamily="49" charset="0"/>
              </a:rPr>
              <a:t>,</a:t>
            </a:r>
            <a:r>
              <a:rPr lang="en-US" dirty="0">
                <a:solidFill>
                  <a:srgbClr val="76B900"/>
                </a:solidFill>
                <a:highlight>
                  <a:srgbClr val="FFFFFF"/>
                </a:highlight>
                <a:latin typeface="Courier New" panose="02070309020205020404" pitchFamily="49" charset="0"/>
                <a:cs typeface="Courier New" panose="02070309020205020404" pitchFamily="49" charset="0"/>
              </a:rPr>
              <a:t>1</a:t>
            </a:r>
            <a:r>
              <a:rPr lang="en-US" b="1" dirty="0">
                <a:solidFill>
                  <a:srgbClr val="76B900"/>
                </a:solidFill>
                <a:highlight>
                  <a:srgbClr val="FFFFFF"/>
                </a:highlight>
                <a:latin typeface="Courier New" panose="02070309020205020404" pitchFamily="49" charset="0"/>
                <a:cs typeface="Courier New" panose="02070309020205020404" pitchFamily="49" charset="0"/>
              </a:rPr>
              <a:t>,</a:t>
            </a:r>
            <a:r>
              <a:rPr lang="en-US" dirty="0">
                <a:solidFill>
                  <a:srgbClr val="76B900"/>
                </a:solidFill>
                <a:highlight>
                  <a:srgbClr val="FFFFFF"/>
                </a:highlight>
                <a:latin typeface="Courier New" panose="02070309020205020404" pitchFamily="49" charset="0"/>
                <a:cs typeface="Courier New" panose="02070309020205020404" pitchFamily="49" charset="0"/>
              </a:rPr>
              <a:t>tag</a:t>
            </a:r>
            <a:r>
              <a:rPr lang="en-US" b="1" dirty="0">
                <a:solidFill>
                  <a:srgbClr val="76B900"/>
                </a:solidFill>
                <a:highlight>
                  <a:srgbClr val="FFFFFF"/>
                </a:highlight>
                <a:latin typeface="Courier New" panose="02070309020205020404" pitchFamily="49" charset="0"/>
                <a:cs typeface="Courier New" panose="02070309020205020404" pitchFamily="49" charset="0"/>
              </a:rPr>
              <a:t>,</a:t>
            </a:r>
            <a:r>
              <a:rPr lang="en-US" dirty="0">
                <a:solidFill>
                  <a:srgbClr val="76B900"/>
                </a:solidFill>
                <a:highlight>
                  <a:srgbClr val="FFFFFF"/>
                </a:highlight>
                <a:latin typeface="Courier New" panose="02070309020205020404" pitchFamily="49" charset="0"/>
                <a:cs typeface="Courier New" panose="02070309020205020404" pitchFamily="49" charset="0"/>
              </a:rPr>
              <a:t>MPI_COMM_WORLD</a:t>
            </a:r>
            <a:r>
              <a:rPr lang="en-US" b="1" dirty="0">
                <a:solidFill>
                  <a:srgbClr val="76B900"/>
                </a:solidFill>
                <a:highlight>
                  <a:srgbClr val="FFFFFF"/>
                </a:highlight>
                <a:latin typeface="Courier New" panose="02070309020205020404" pitchFamily="49" charset="0"/>
                <a:cs typeface="Courier New" panose="02070309020205020404" pitchFamily="49" charset="0"/>
              </a:rPr>
              <a:t>);</a:t>
            </a:r>
            <a:endParaRPr lang="en-US" dirty="0">
              <a:solidFill>
                <a:srgbClr val="76B900"/>
              </a:solidFill>
              <a:highlight>
                <a:srgbClr val="FFFFFF"/>
              </a:highlight>
              <a:latin typeface="Courier New" panose="02070309020205020404" pitchFamily="49" charset="0"/>
              <a:cs typeface="Courier New" panose="02070309020205020404" pitchFamily="49" charset="0"/>
            </a:endParaRPr>
          </a:p>
          <a:p>
            <a:endParaRPr lang="en-US" dirty="0">
              <a:solidFill>
                <a:srgbClr val="76B900"/>
              </a:solidFill>
              <a:highlight>
                <a:srgbClr val="FFFFFF"/>
              </a:highlight>
              <a:latin typeface="Courier New" panose="02070309020205020404" pitchFamily="49" charset="0"/>
              <a:cs typeface="Courier New" panose="02070309020205020404" pitchFamily="49" charset="0"/>
            </a:endParaRPr>
          </a:p>
          <a:p>
            <a:r>
              <a:rPr lang="en-US" dirty="0" err="1">
                <a:solidFill>
                  <a:srgbClr val="76B900"/>
                </a:solidFill>
                <a:highlight>
                  <a:srgbClr val="FFFFFF"/>
                </a:highlight>
                <a:latin typeface="Courier New" panose="02070309020205020404" pitchFamily="49" charset="0"/>
                <a:cs typeface="Courier New" panose="02070309020205020404" pitchFamily="49" charset="0"/>
              </a:rPr>
              <a:t>MPI_Recv</a:t>
            </a:r>
            <a:r>
              <a:rPr lang="en-US" b="1" dirty="0">
                <a:solidFill>
                  <a:srgbClr val="76B900"/>
                </a:solidFill>
                <a:highlight>
                  <a:srgbClr val="FFFFFF"/>
                </a:highlight>
                <a:latin typeface="Courier New" panose="02070309020205020404" pitchFamily="49" charset="0"/>
                <a:cs typeface="Courier New" panose="02070309020205020404" pitchFamily="49" charset="0"/>
              </a:rPr>
              <a:t>(</a:t>
            </a:r>
            <a:r>
              <a:rPr lang="en-US" dirty="0">
                <a:solidFill>
                  <a:srgbClr val="76B900"/>
                </a:solidFill>
                <a:highlight>
                  <a:srgbClr val="FFFFFF"/>
                </a:highlight>
                <a:latin typeface="Courier New" panose="02070309020205020404" pitchFamily="49" charset="0"/>
                <a:cs typeface="Courier New" panose="02070309020205020404" pitchFamily="49" charset="0"/>
              </a:rPr>
              <a:t>r_buf_h</a:t>
            </a:r>
            <a:r>
              <a:rPr lang="en-US" b="1" dirty="0">
                <a:solidFill>
                  <a:srgbClr val="76B900"/>
                </a:solidFill>
                <a:highlight>
                  <a:srgbClr val="FFFFFF"/>
                </a:highlight>
                <a:latin typeface="Courier New" panose="02070309020205020404" pitchFamily="49" charset="0"/>
                <a:cs typeface="Courier New" panose="02070309020205020404" pitchFamily="49" charset="0"/>
              </a:rPr>
              <a:t>,</a:t>
            </a:r>
            <a:r>
              <a:rPr lang="en-US" dirty="0">
                <a:solidFill>
                  <a:srgbClr val="76B900"/>
                </a:solidFill>
                <a:highlight>
                  <a:srgbClr val="FFFFFF"/>
                </a:highlight>
                <a:latin typeface="Courier New" panose="02070309020205020404" pitchFamily="49" charset="0"/>
                <a:cs typeface="Courier New" panose="02070309020205020404" pitchFamily="49" charset="0"/>
              </a:rPr>
              <a:t>size</a:t>
            </a:r>
            <a:r>
              <a:rPr lang="en-US" b="1" dirty="0">
                <a:solidFill>
                  <a:srgbClr val="76B900"/>
                </a:solidFill>
                <a:highlight>
                  <a:srgbClr val="FFFFFF"/>
                </a:highlight>
                <a:latin typeface="Courier New" panose="02070309020205020404" pitchFamily="49" charset="0"/>
                <a:cs typeface="Courier New" panose="02070309020205020404" pitchFamily="49" charset="0"/>
              </a:rPr>
              <a:t>,</a:t>
            </a:r>
            <a:r>
              <a:rPr lang="en-US" dirty="0">
                <a:solidFill>
                  <a:srgbClr val="76B900"/>
                </a:solidFill>
                <a:highlight>
                  <a:srgbClr val="FFFFFF"/>
                </a:highlight>
                <a:latin typeface="Courier New" panose="02070309020205020404" pitchFamily="49" charset="0"/>
                <a:cs typeface="Courier New" panose="02070309020205020404" pitchFamily="49" charset="0"/>
              </a:rPr>
              <a:t>MPI_CHAR</a:t>
            </a:r>
            <a:r>
              <a:rPr lang="en-US" b="1" dirty="0">
                <a:solidFill>
                  <a:srgbClr val="76B900"/>
                </a:solidFill>
                <a:highlight>
                  <a:srgbClr val="FFFFFF"/>
                </a:highlight>
                <a:latin typeface="Courier New" panose="02070309020205020404" pitchFamily="49" charset="0"/>
                <a:cs typeface="Courier New" panose="02070309020205020404" pitchFamily="49" charset="0"/>
              </a:rPr>
              <a:t>,</a:t>
            </a:r>
            <a:r>
              <a:rPr lang="en-US" dirty="0">
                <a:solidFill>
                  <a:srgbClr val="76B900"/>
                </a:solidFill>
                <a:highlight>
                  <a:srgbClr val="FFFFFF"/>
                </a:highlight>
                <a:latin typeface="Courier New" panose="02070309020205020404" pitchFamily="49" charset="0"/>
                <a:cs typeface="Courier New" panose="02070309020205020404" pitchFamily="49" charset="0"/>
              </a:rPr>
              <a:t>0</a:t>
            </a:r>
            <a:r>
              <a:rPr lang="en-US" b="1" dirty="0">
                <a:solidFill>
                  <a:srgbClr val="76B900"/>
                </a:solidFill>
                <a:highlight>
                  <a:srgbClr val="FFFFFF"/>
                </a:highlight>
                <a:latin typeface="Courier New" panose="02070309020205020404" pitchFamily="49" charset="0"/>
                <a:cs typeface="Courier New" panose="02070309020205020404" pitchFamily="49" charset="0"/>
              </a:rPr>
              <a:t>,</a:t>
            </a:r>
            <a:r>
              <a:rPr lang="en-US" dirty="0">
                <a:solidFill>
                  <a:srgbClr val="76B900"/>
                </a:solidFill>
                <a:highlight>
                  <a:srgbClr val="FFFFFF"/>
                </a:highlight>
                <a:latin typeface="Courier New" panose="02070309020205020404" pitchFamily="49" charset="0"/>
                <a:cs typeface="Courier New" panose="02070309020205020404" pitchFamily="49" charset="0"/>
              </a:rPr>
              <a:t>tag</a:t>
            </a:r>
            <a:r>
              <a:rPr lang="en-US" b="1" dirty="0">
                <a:solidFill>
                  <a:srgbClr val="76B900"/>
                </a:solidFill>
                <a:highlight>
                  <a:srgbClr val="FFFFFF"/>
                </a:highlight>
                <a:latin typeface="Courier New" panose="02070309020205020404" pitchFamily="49" charset="0"/>
                <a:cs typeface="Courier New" panose="02070309020205020404" pitchFamily="49" charset="0"/>
              </a:rPr>
              <a:t>,</a:t>
            </a:r>
            <a:r>
              <a:rPr lang="en-US" dirty="0">
                <a:solidFill>
                  <a:srgbClr val="76B900"/>
                </a:solidFill>
                <a:highlight>
                  <a:srgbClr val="FFFFFF"/>
                </a:highlight>
                <a:latin typeface="Courier New" panose="02070309020205020404" pitchFamily="49" charset="0"/>
                <a:cs typeface="Courier New" panose="02070309020205020404" pitchFamily="49" charset="0"/>
              </a:rPr>
              <a:t>MPI_COMM_WORLD</a:t>
            </a:r>
            <a:r>
              <a:rPr lang="en-US" b="1" dirty="0">
                <a:solidFill>
                  <a:srgbClr val="76B900"/>
                </a:solidFill>
                <a:highlight>
                  <a:srgbClr val="FFFFFF"/>
                </a:highlight>
                <a:latin typeface="Courier New" panose="02070309020205020404" pitchFamily="49" charset="0"/>
                <a:cs typeface="Courier New" panose="02070309020205020404" pitchFamily="49" charset="0"/>
              </a:rPr>
              <a:t>,&amp;</a:t>
            </a:r>
            <a:r>
              <a:rPr lang="en-US" dirty="0">
                <a:solidFill>
                  <a:srgbClr val="76B900"/>
                </a:solidFill>
                <a:highlight>
                  <a:srgbClr val="FFFFFF"/>
                </a:highlight>
                <a:latin typeface="Courier New" panose="02070309020205020404" pitchFamily="49" charset="0"/>
                <a:cs typeface="Courier New" panose="02070309020205020404" pitchFamily="49" charset="0"/>
              </a:rPr>
              <a:t>stat</a:t>
            </a:r>
            <a:r>
              <a:rPr lang="en-US" b="1" dirty="0">
                <a:solidFill>
                  <a:srgbClr val="76B900"/>
                </a:solidFill>
                <a:highlight>
                  <a:srgbClr val="FFFFFF"/>
                </a:highlight>
                <a:latin typeface="Courier New" panose="02070309020205020404" pitchFamily="49" charset="0"/>
                <a:cs typeface="Courier New" panose="02070309020205020404" pitchFamily="49" charset="0"/>
              </a:rPr>
              <a:t>);</a:t>
            </a:r>
            <a:endParaRPr lang="en-US" dirty="0">
              <a:solidFill>
                <a:srgbClr val="76B9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cudaMemcpy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r_buf_d</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r_buf_h</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size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cudaMemcpyHostToDevice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FFFFFF"/>
              </a:solidFill>
              <a:latin typeface="Courier New" panose="02070309020205020404" pitchFamily="49" charset="0"/>
              <a:cs typeface="Courier New" panose="02070309020205020404" pitchFamily="49" charset="0"/>
            </a:endParaRPr>
          </a:p>
        </p:txBody>
      </p:sp>
      <p:sp>
        <p:nvSpPr>
          <p:cNvPr id="32" name="TextBox 31"/>
          <p:cNvSpPr txBox="1"/>
          <p:nvPr/>
        </p:nvSpPr>
        <p:spPr>
          <a:xfrm>
            <a:off x="1663182" y="4360790"/>
            <a:ext cx="8337029" cy="1495794"/>
          </a:xfrm>
          <a:prstGeom prst="rect">
            <a:avLst/>
          </a:prstGeom>
          <a:solidFill>
            <a:sysClr val="window" lastClr="FFFFFF"/>
          </a:solidFill>
        </p:spPr>
        <p:txBody>
          <a:bodyPr wrap="square" lIns="109728" tIns="54864" rIns="109728" bIns="54864"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highlight>
                  <a:srgbClr val="FFFFFF"/>
                </a:highlight>
                <a:uLnTx/>
                <a:uFillTx/>
                <a:latin typeface="Courier New" panose="02070309020205020404" pitchFamily="49" charset="0"/>
                <a:cs typeface="Courier New" panose="02070309020205020404" pitchFamily="49" charset="0"/>
              </a:rPr>
              <a:t>cudaMemcpy</a:t>
            </a:r>
            <a:r>
              <a:rPr kumimoji="0" lang="en-US" sz="1800" b="1" i="0" u="none" strike="noStrike" kern="0" cap="none" spc="0" normalizeH="0" baseline="0" noProof="0" dirty="0" smtClean="0">
                <a:ln>
                  <a:noFill/>
                </a:ln>
                <a:solidFill>
                  <a:srgbClr val="000080"/>
                </a:solidFill>
                <a:effectLst/>
                <a:highlight>
                  <a:srgbClr val="FFFFFF"/>
                </a:highlight>
                <a:uLnTx/>
                <a:uFillTx/>
                <a:latin typeface="Courier New" panose="02070309020205020404" pitchFamily="49" charset="0"/>
                <a:cs typeface="Courier New" panose="02070309020205020404" pitchFamily="49" charset="0"/>
              </a:rPr>
              <a:t>(</a:t>
            </a:r>
            <a:r>
              <a:rPr kumimoji="0" lang="en-US" sz="1800" b="0" i="0" u="none" strike="noStrike" kern="0" cap="none" spc="0" normalizeH="0" baseline="0" noProof="0" dirty="0" err="1" smtClean="0">
                <a:ln>
                  <a:noFill/>
                </a:ln>
                <a:solidFill>
                  <a:srgbClr val="000000"/>
                </a:solidFill>
                <a:effectLst/>
                <a:highlight>
                  <a:srgbClr val="FFFFFF"/>
                </a:highlight>
                <a:uLnTx/>
                <a:uFillTx/>
                <a:latin typeface="Courier New" panose="02070309020205020404" pitchFamily="49" charset="0"/>
                <a:cs typeface="Courier New" panose="02070309020205020404" pitchFamily="49" charset="0"/>
              </a:rPr>
              <a:t>s_buf_h</a:t>
            </a:r>
            <a:r>
              <a:rPr kumimoji="0" lang="en-US" sz="1800" b="1" i="0" u="none" strike="noStrike" kern="0" cap="none" spc="0" normalizeH="0" baseline="0" noProof="0" dirty="0" err="1" smtClean="0">
                <a:ln>
                  <a:noFill/>
                </a:ln>
                <a:solidFill>
                  <a:srgbClr val="000080"/>
                </a:solidFill>
                <a:effectLst/>
                <a:highlight>
                  <a:srgbClr val="FFFFFF"/>
                </a:highlight>
                <a:uLnTx/>
                <a:uFillTx/>
                <a:latin typeface="Courier New" panose="02070309020205020404" pitchFamily="49" charset="0"/>
                <a:cs typeface="Courier New" panose="02070309020205020404" pitchFamily="49" charset="0"/>
              </a:rPr>
              <a:t>,</a:t>
            </a:r>
            <a:r>
              <a:rPr kumimoji="0" lang="en-US" sz="1800" b="0" i="0" u="none" strike="noStrike" kern="0" cap="none" spc="0" normalizeH="0" baseline="0" noProof="0" dirty="0" err="1" smtClean="0">
                <a:ln>
                  <a:noFill/>
                </a:ln>
                <a:solidFill>
                  <a:srgbClr val="000000"/>
                </a:solidFill>
                <a:effectLst/>
                <a:highlight>
                  <a:srgbClr val="FFFFFF"/>
                </a:highlight>
                <a:uLnTx/>
                <a:uFillTx/>
                <a:latin typeface="Courier New" panose="02070309020205020404" pitchFamily="49" charset="0"/>
                <a:cs typeface="Courier New" panose="02070309020205020404" pitchFamily="49" charset="0"/>
              </a:rPr>
              <a:t>s_buf_d</a:t>
            </a:r>
            <a:r>
              <a:rPr kumimoji="0" lang="en-US" sz="1800" b="1" i="0" u="none" strike="noStrike" kern="0" cap="none" spc="0" normalizeH="0" baseline="0" noProof="0" dirty="0" err="1" smtClean="0">
                <a:ln>
                  <a:noFill/>
                </a:ln>
                <a:solidFill>
                  <a:srgbClr val="000080"/>
                </a:solidFill>
                <a:effectLst/>
                <a:highlight>
                  <a:srgbClr val="FFFFFF"/>
                </a:highlight>
                <a:uLnTx/>
                <a:uFillTx/>
                <a:latin typeface="Courier New" panose="02070309020205020404" pitchFamily="49" charset="0"/>
                <a:cs typeface="Courier New" panose="02070309020205020404" pitchFamily="49" charset="0"/>
              </a:rPr>
              <a:t>,</a:t>
            </a:r>
            <a:r>
              <a:rPr kumimoji="0" lang="en-US" sz="1800" b="0" i="0" u="none" strike="noStrike" kern="0" cap="none" spc="0" normalizeH="0" baseline="0" noProof="0" dirty="0" err="1" smtClean="0">
                <a:ln>
                  <a:noFill/>
                </a:ln>
                <a:solidFill>
                  <a:srgbClr val="000000"/>
                </a:solidFill>
                <a:effectLst/>
                <a:highlight>
                  <a:srgbClr val="FFFFFF"/>
                </a:highlight>
                <a:uLnTx/>
                <a:uFillTx/>
                <a:latin typeface="Courier New" panose="02070309020205020404" pitchFamily="49" charset="0"/>
                <a:cs typeface="Courier New" panose="02070309020205020404" pitchFamily="49" charset="0"/>
              </a:rPr>
              <a:t>size</a:t>
            </a:r>
            <a:r>
              <a:rPr kumimoji="0" lang="en-US" sz="1800" b="1" i="0" u="none" strike="noStrike" kern="0" cap="none" spc="0" normalizeH="0" baseline="0" noProof="0" dirty="0" err="1" smtClean="0">
                <a:ln>
                  <a:noFill/>
                </a:ln>
                <a:solidFill>
                  <a:srgbClr val="000080"/>
                </a:solidFill>
                <a:effectLst/>
                <a:highlight>
                  <a:srgbClr val="FFFFFF"/>
                </a:highlight>
                <a:uLnTx/>
                <a:uFillTx/>
                <a:latin typeface="Courier New" panose="02070309020205020404" pitchFamily="49" charset="0"/>
                <a:cs typeface="Courier New" panose="02070309020205020404" pitchFamily="49" charset="0"/>
              </a:rPr>
              <a:t>,</a:t>
            </a:r>
            <a:r>
              <a:rPr kumimoji="0" lang="en-US" sz="1800" b="0" i="0" u="none" strike="noStrike" kern="0" cap="none" spc="0" normalizeH="0" baseline="0" noProof="0" dirty="0" err="1" smtClean="0">
                <a:ln>
                  <a:noFill/>
                </a:ln>
                <a:solidFill>
                  <a:srgbClr val="000000"/>
                </a:solidFill>
                <a:effectLst/>
                <a:highlight>
                  <a:srgbClr val="FFFFFF"/>
                </a:highlight>
                <a:uLnTx/>
                <a:uFillTx/>
                <a:latin typeface="Courier New" panose="02070309020205020404" pitchFamily="49" charset="0"/>
                <a:cs typeface="Courier New" panose="02070309020205020404" pitchFamily="49" charset="0"/>
              </a:rPr>
              <a:t>cudaMemcpyDeviceToHost</a:t>
            </a:r>
            <a:r>
              <a:rPr kumimoji="0" lang="en-US" sz="1800" b="1" i="0" u="none" strike="noStrike" kern="0" cap="none" spc="0" normalizeH="0" baseline="0" noProof="0" dirty="0" smtClean="0">
                <a:ln>
                  <a:noFill/>
                </a:ln>
                <a:solidFill>
                  <a:srgbClr val="000080"/>
                </a:solidFill>
                <a:effectLst/>
                <a:highlight>
                  <a:srgbClr val="FFFFFF"/>
                </a:highlight>
                <a:uLnTx/>
                <a:uFillTx/>
                <a:latin typeface="Courier New" panose="02070309020205020404" pitchFamily="49" charset="0"/>
                <a:cs typeface="Courier New" panose="02070309020205020404" pitchFamily="49" charset="0"/>
              </a:rPr>
              <a:t>);</a:t>
            </a:r>
            <a:endParaRPr kumimoji="0" lang="en-US" sz="1800" b="0" i="0" u="none" strike="noStrike" kern="0" cap="none" spc="0" normalizeH="0" baseline="0" noProof="0" dirty="0" smtClean="0">
              <a:ln>
                <a:noFill/>
              </a:ln>
              <a:solidFill>
                <a:srgbClr val="000000"/>
              </a:solidFill>
              <a:effectLst/>
              <a:highlight>
                <a:srgbClr val="FFFFFF"/>
              </a:highlight>
              <a:uLnTx/>
              <a:uFillTx/>
              <a:latin typeface="Courier New" panose="02070309020205020404" pitchFamily="49" charset="0"/>
              <a:cs typeface="Courier New" panose="020703090202050204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rgbClr val="000000"/>
                </a:solidFill>
                <a:effectLst/>
                <a:highlight>
                  <a:srgbClr val="FFFFFF"/>
                </a:highlight>
                <a:uLnTx/>
                <a:uFillTx/>
                <a:latin typeface="Courier New" panose="02070309020205020404" pitchFamily="49" charset="0"/>
                <a:cs typeface="Courier New" panose="02070309020205020404" pitchFamily="49" charset="0"/>
              </a:rPr>
              <a:t>MPI_Send</a:t>
            </a:r>
            <a:r>
              <a:rPr kumimoji="0" lang="en-US" sz="1800" b="1" i="0" u="none" strike="noStrike" kern="0" cap="none" spc="0" normalizeH="0" baseline="0" noProof="0" dirty="0" smtClean="0">
                <a:ln>
                  <a:noFill/>
                </a:ln>
                <a:solidFill>
                  <a:srgbClr val="000080"/>
                </a:solidFill>
                <a:effectLst/>
                <a:highlight>
                  <a:srgbClr val="FFFFFF"/>
                </a:highlight>
                <a:uLnTx/>
                <a:uFillTx/>
                <a:latin typeface="Courier New" panose="02070309020205020404" pitchFamily="49" charset="0"/>
                <a:cs typeface="Courier New" panose="02070309020205020404" pitchFamily="49" charset="0"/>
              </a:rPr>
              <a:t>(</a:t>
            </a:r>
            <a:r>
              <a:rPr kumimoji="0" lang="en-US" sz="1800" b="0" i="0" u="none" strike="noStrike" kern="0" cap="none" spc="0" normalizeH="0" baseline="0" noProof="0" dirty="0" smtClean="0">
                <a:ln>
                  <a:noFill/>
                </a:ln>
                <a:solidFill>
                  <a:srgbClr val="000000"/>
                </a:solidFill>
                <a:effectLst/>
                <a:highlight>
                  <a:srgbClr val="FFFFFF"/>
                </a:highlight>
                <a:uLnTx/>
                <a:uFillTx/>
                <a:latin typeface="Courier New" panose="02070309020205020404" pitchFamily="49" charset="0"/>
                <a:cs typeface="Courier New" panose="02070309020205020404" pitchFamily="49" charset="0"/>
              </a:rPr>
              <a:t>s_buf_h</a:t>
            </a:r>
            <a:r>
              <a:rPr kumimoji="0" lang="en-US" sz="1800" b="1" i="0" u="none" strike="noStrike" kern="0" cap="none" spc="0" normalizeH="0" baseline="0" noProof="0" dirty="0" smtClean="0">
                <a:ln>
                  <a:noFill/>
                </a:ln>
                <a:solidFill>
                  <a:srgbClr val="000080"/>
                </a:solidFill>
                <a:effectLst/>
                <a:highlight>
                  <a:srgbClr val="FFFFFF"/>
                </a:highlight>
                <a:uLnTx/>
                <a:uFillTx/>
                <a:latin typeface="Courier New" panose="02070309020205020404" pitchFamily="49" charset="0"/>
                <a:cs typeface="Courier New" panose="02070309020205020404" pitchFamily="49" charset="0"/>
              </a:rPr>
              <a:t>,</a:t>
            </a:r>
            <a:r>
              <a:rPr kumimoji="0" lang="en-US" sz="1800" b="0" i="0" u="none" strike="noStrike" kern="0" cap="none" spc="0" normalizeH="0" baseline="0" noProof="0" dirty="0" smtClean="0">
                <a:ln>
                  <a:noFill/>
                </a:ln>
                <a:solidFill>
                  <a:srgbClr val="000000"/>
                </a:solidFill>
                <a:effectLst/>
                <a:highlight>
                  <a:srgbClr val="FFFFFF"/>
                </a:highlight>
                <a:uLnTx/>
                <a:uFillTx/>
                <a:latin typeface="Courier New" panose="02070309020205020404" pitchFamily="49" charset="0"/>
                <a:cs typeface="Courier New" panose="02070309020205020404" pitchFamily="49" charset="0"/>
              </a:rPr>
              <a:t>size</a:t>
            </a:r>
            <a:r>
              <a:rPr kumimoji="0" lang="en-US" sz="1800" b="1" i="0" u="none" strike="noStrike" kern="0" cap="none" spc="0" normalizeH="0" baseline="0" noProof="0" dirty="0" smtClean="0">
                <a:ln>
                  <a:noFill/>
                </a:ln>
                <a:solidFill>
                  <a:srgbClr val="000080"/>
                </a:solidFill>
                <a:effectLst/>
                <a:highlight>
                  <a:srgbClr val="FFFFFF"/>
                </a:highlight>
                <a:uLnTx/>
                <a:uFillTx/>
                <a:latin typeface="Courier New" panose="02070309020205020404" pitchFamily="49" charset="0"/>
                <a:cs typeface="Courier New" panose="02070309020205020404" pitchFamily="49" charset="0"/>
              </a:rPr>
              <a:t>,</a:t>
            </a:r>
            <a:r>
              <a:rPr kumimoji="0" lang="en-US" sz="1800" b="0" i="0" u="none" strike="noStrike" kern="0" cap="none" spc="0" normalizeH="0" baseline="0" noProof="0" dirty="0" smtClean="0">
                <a:ln>
                  <a:noFill/>
                </a:ln>
                <a:solidFill>
                  <a:srgbClr val="000000"/>
                </a:solidFill>
                <a:effectLst/>
                <a:highlight>
                  <a:srgbClr val="FFFFFF"/>
                </a:highlight>
                <a:uLnTx/>
                <a:uFillTx/>
                <a:latin typeface="Courier New" panose="02070309020205020404" pitchFamily="49" charset="0"/>
                <a:cs typeface="Courier New" panose="02070309020205020404" pitchFamily="49" charset="0"/>
              </a:rPr>
              <a:t>MPI_CHAR</a:t>
            </a:r>
            <a:r>
              <a:rPr kumimoji="0" lang="en-US" sz="1800" b="1" i="0" u="none" strike="noStrike" kern="0" cap="none" spc="0" normalizeH="0" baseline="0" noProof="0" dirty="0" smtClean="0">
                <a:ln>
                  <a:noFill/>
                </a:ln>
                <a:solidFill>
                  <a:srgbClr val="000080"/>
                </a:solidFill>
                <a:effectLst/>
                <a:highlight>
                  <a:srgbClr val="FFFFFF"/>
                </a:highlight>
                <a:uLnTx/>
                <a:uFillTx/>
                <a:latin typeface="Courier New" panose="02070309020205020404" pitchFamily="49" charset="0"/>
                <a:cs typeface="Courier New" panose="02070309020205020404" pitchFamily="49" charset="0"/>
              </a:rPr>
              <a:t>,</a:t>
            </a:r>
            <a:r>
              <a:rPr kumimoji="0" lang="en-US" sz="1800" b="0" i="0" u="none" strike="noStrike" kern="0" cap="none" spc="0" normalizeH="0" baseline="0" noProof="0" dirty="0" smtClean="0">
                <a:ln>
                  <a:noFill/>
                </a:ln>
                <a:solidFill>
                  <a:srgbClr val="FF8000"/>
                </a:solidFill>
                <a:effectLst/>
                <a:highlight>
                  <a:srgbClr val="FFFFFF"/>
                </a:highlight>
                <a:uLnTx/>
                <a:uFillTx/>
                <a:latin typeface="Courier New" panose="02070309020205020404" pitchFamily="49" charset="0"/>
                <a:cs typeface="Courier New" panose="02070309020205020404" pitchFamily="49" charset="0"/>
              </a:rPr>
              <a:t>1</a:t>
            </a:r>
            <a:r>
              <a:rPr kumimoji="0" lang="en-US" sz="1800" b="1" i="0" u="none" strike="noStrike" kern="0" cap="none" spc="0" normalizeH="0" baseline="0" noProof="0" dirty="0" smtClean="0">
                <a:ln>
                  <a:noFill/>
                </a:ln>
                <a:solidFill>
                  <a:srgbClr val="000080"/>
                </a:solidFill>
                <a:effectLst/>
                <a:highlight>
                  <a:srgbClr val="FFFFFF"/>
                </a:highlight>
                <a:uLnTx/>
                <a:uFillTx/>
                <a:latin typeface="Courier New" panose="02070309020205020404" pitchFamily="49" charset="0"/>
                <a:cs typeface="Courier New" panose="02070309020205020404" pitchFamily="49" charset="0"/>
              </a:rPr>
              <a:t>,</a:t>
            </a:r>
            <a:r>
              <a:rPr kumimoji="0" lang="en-US" sz="1800" b="0" i="0" u="none" strike="noStrike" kern="0" cap="none" spc="0" normalizeH="0" baseline="0" noProof="0" dirty="0" smtClean="0">
                <a:ln>
                  <a:noFill/>
                </a:ln>
                <a:solidFill>
                  <a:srgbClr val="000000"/>
                </a:solidFill>
                <a:effectLst/>
                <a:highlight>
                  <a:srgbClr val="FFFFFF"/>
                </a:highlight>
                <a:uLnTx/>
                <a:uFillTx/>
                <a:latin typeface="Courier New" panose="02070309020205020404" pitchFamily="49" charset="0"/>
                <a:cs typeface="Courier New" panose="02070309020205020404" pitchFamily="49" charset="0"/>
              </a:rPr>
              <a:t>tag</a:t>
            </a:r>
            <a:r>
              <a:rPr kumimoji="0" lang="en-US" sz="1800" b="1" i="0" u="none" strike="noStrike" kern="0" cap="none" spc="0" normalizeH="0" baseline="0" noProof="0" dirty="0" smtClean="0">
                <a:ln>
                  <a:noFill/>
                </a:ln>
                <a:solidFill>
                  <a:srgbClr val="000080"/>
                </a:solidFill>
                <a:effectLst/>
                <a:highlight>
                  <a:srgbClr val="FFFFFF"/>
                </a:highlight>
                <a:uLnTx/>
                <a:uFillTx/>
                <a:latin typeface="Courier New" panose="02070309020205020404" pitchFamily="49" charset="0"/>
                <a:cs typeface="Courier New" panose="02070309020205020404" pitchFamily="49" charset="0"/>
              </a:rPr>
              <a:t>,</a:t>
            </a:r>
            <a:r>
              <a:rPr kumimoji="0" lang="en-US" sz="1800" b="0" i="0" u="none" strike="noStrike" kern="0" cap="none" spc="0" normalizeH="0" baseline="0" noProof="0" dirty="0" smtClean="0">
                <a:ln>
                  <a:noFill/>
                </a:ln>
                <a:solidFill>
                  <a:srgbClr val="000000"/>
                </a:solidFill>
                <a:effectLst/>
                <a:highlight>
                  <a:srgbClr val="FFFFFF"/>
                </a:highlight>
                <a:uLnTx/>
                <a:uFillTx/>
                <a:latin typeface="Courier New" panose="02070309020205020404" pitchFamily="49" charset="0"/>
                <a:cs typeface="Courier New" panose="02070309020205020404" pitchFamily="49" charset="0"/>
              </a:rPr>
              <a:t>MPI_COMM_WORLD</a:t>
            </a:r>
            <a:r>
              <a:rPr kumimoji="0" lang="en-US" sz="1800" b="1" i="0" u="none" strike="noStrike" kern="0" cap="none" spc="0" normalizeH="0" baseline="0" noProof="0" dirty="0" smtClean="0">
                <a:ln>
                  <a:noFill/>
                </a:ln>
                <a:solidFill>
                  <a:srgbClr val="000080"/>
                </a:solidFill>
                <a:effectLst/>
                <a:highlight>
                  <a:srgbClr val="FFFFFF"/>
                </a:highlight>
                <a:uLnTx/>
                <a:uFillTx/>
                <a:latin typeface="Courier New" panose="02070309020205020404" pitchFamily="49" charset="0"/>
                <a:cs typeface="Courier New" panose="02070309020205020404" pitchFamily="49" charset="0"/>
              </a:rPr>
              <a:t>);</a:t>
            </a:r>
            <a:endParaRPr kumimoji="0" lang="en-US" sz="1800" b="0" i="0" u="none" strike="noStrike" kern="0" cap="none" spc="0" normalizeH="0" baseline="0" noProof="0" dirty="0" smtClean="0">
              <a:ln>
                <a:noFill/>
              </a:ln>
              <a:solidFill>
                <a:srgbClr val="000000"/>
              </a:solidFill>
              <a:effectLst/>
              <a:highlight>
                <a:srgbClr val="FFFFFF"/>
              </a:highlight>
              <a:uLnTx/>
              <a:uFillTx/>
              <a:latin typeface="Courier New" panose="02070309020205020404" pitchFamily="49" charset="0"/>
              <a:cs typeface="Courier New" panose="020703090202050204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highlight>
                <a:srgbClr val="FFFFFF"/>
              </a:highlight>
              <a:uLnTx/>
              <a:uFillTx/>
              <a:latin typeface="Courier New" panose="02070309020205020404" pitchFamily="49" charset="0"/>
              <a:cs typeface="Courier New" panose="020703090202050204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rgbClr val="000000"/>
                </a:solidFill>
                <a:effectLst/>
                <a:highlight>
                  <a:srgbClr val="FFFFFF"/>
                </a:highlight>
                <a:uLnTx/>
                <a:uFillTx/>
                <a:latin typeface="Courier New" panose="02070309020205020404" pitchFamily="49" charset="0"/>
                <a:cs typeface="Courier New" panose="02070309020205020404" pitchFamily="49" charset="0"/>
              </a:rPr>
              <a:t>MPI_Recv</a:t>
            </a:r>
            <a:r>
              <a:rPr kumimoji="0" lang="en-US" sz="1800" b="1" i="0" u="none" strike="noStrike" kern="0" cap="none" spc="0" normalizeH="0" baseline="0" noProof="0" dirty="0" smtClean="0">
                <a:ln>
                  <a:noFill/>
                </a:ln>
                <a:solidFill>
                  <a:srgbClr val="000080"/>
                </a:solidFill>
                <a:effectLst/>
                <a:highlight>
                  <a:srgbClr val="FFFFFF"/>
                </a:highlight>
                <a:uLnTx/>
                <a:uFillTx/>
                <a:latin typeface="Courier New" panose="02070309020205020404" pitchFamily="49" charset="0"/>
                <a:cs typeface="Courier New" panose="02070309020205020404" pitchFamily="49" charset="0"/>
              </a:rPr>
              <a:t>(</a:t>
            </a:r>
            <a:r>
              <a:rPr kumimoji="0" lang="en-US" sz="1800" b="0" i="0" u="none" strike="noStrike" kern="0" cap="none" spc="0" normalizeH="0" baseline="0" noProof="0" dirty="0" smtClean="0">
                <a:ln>
                  <a:noFill/>
                </a:ln>
                <a:solidFill>
                  <a:srgbClr val="000000"/>
                </a:solidFill>
                <a:effectLst/>
                <a:highlight>
                  <a:srgbClr val="FFFFFF"/>
                </a:highlight>
                <a:uLnTx/>
                <a:uFillTx/>
                <a:latin typeface="Courier New" panose="02070309020205020404" pitchFamily="49" charset="0"/>
                <a:cs typeface="Courier New" panose="02070309020205020404" pitchFamily="49" charset="0"/>
              </a:rPr>
              <a:t>r_buf_h</a:t>
            </a:r>
            <a:r>
              <a:rPr kumimoji="0" lang="en-US" sz="1800" b="1" i="0" u="none" strike="noStrike" kern="0" cap="none" spc="0" normalizeH="0" baseline="0" noProof="0" dirty="0" smtClean="0">
                <a:ln>
                  <a:noFill/>
                </a:ln>
                <a:solidFill>
                  <a:srgbClr val="000080"/>
                </a:solidFill>
                <a:effectLst/>
                <a:highlight>
                  <a:srgbClr val="FFFFFF"/>
                </a:highlight>
                <a:uLnTx/>
                <a:uFillTx/>
                <a:latin typeface="Courier New" panose="02070309020205020404" pitchFamily="49" charset="0"/>
                <a:cs typeface="Courier New" panose="02070309020205020404" pitchFamily="49" charset="0"/>
              </a:rPr>
              <a:t>,</a:t>
            </a:r>
            <a:r>
              <a:rPr kumimoji="0" lang="en-US" sz="1800" b="0" i="0" u="none" strike="noStrike" kern="0" cap="none" spc="0" normalizeH="0" baseline="0" noProof="0" dirty="0" smtClean="0">
                <a:ln>
                  <a:noFill/>
                </a:ln>
                <a:solidFill>
                  <a:srgbClr val="000000"/>
                </a:solidFill>
                <a:effectLst/>
                <a:highlight>
                  <a:srgbClr val="FFFFFF"/>
                </a:highlight>
                <a:uLnTx/>
                <a:uFillTx/>
                <a:latin typeface="Courier New" panose="02070309020205020404" pitchFamily="49" charset="0"/>
                <a:cs typeface="Courier New" panose="02070309020205020404" pitchFamily="49" charset="0"/>
              </a:rPr>
              <a:t>size</a:t>
            </a:r>
            <a:r>
              <a:rPr kumimoji="0" lang="en-US" sz="1800" b="1" i="0" u="none" strike="noStrike" kern="0" cap="none" spc="0" normalizeH="0" baseline="0" noProof="0" dirty="0" smtClean="0">
                <a:ln>
                  <a:noFill/>
                </a:ln>
                <a:solidFill>
                  <a:srgbClr val="000080"/>
                </a:solidFill>
                <a:effectLst/>
                <a:highlight>
                  <a:srgbClr val="FFFFFF"/>
                </a:highlight>
                <a:uLnTx/>
                <a:uFillTx/>
                <a:latin typeface="Courier New" panose="02070309020205020404" pitchFamily="49" charset="0"/>
                <a:cs typeface="Courier New" panose="02070309020205020404" pitchFamily="49" charset="0"/>
              </a:rPr>
              <a:t>,</a:t>
            </a:r>
            <a:r>
              <a:rPr kumimoji="0" lang="en-US" sz="1800" b="0" i="0" u="none" strike="noStrike" kern="0" cap="none" spc="0" normalizeH="0" baseline="0" noProof="0" dirty="0" smtClean="0">
                <a:ln>
                  <a:noFill/>
                </a:ln>
                <a:solidFill>
                  <a:srgbClr val="000000"/>
                </a:solidFill>
                <a:effectLst/>
                <a:highlight>
                  <a:srgbClr val="FFFFFF"/>
                </a:highlight>
                <a:uLnTx/>
                <a:uFillTx/>
                <a:latin typeface="Courier New" panose="02070309020205020404" pitchFamily="49" charset="0"/>
                <a:cs typeface="Courier New" panose="02070309020205020404" pitchFamily="49" charset="0"/>
              </a:rPr>
              <a:t>MPI_CHAR</a:t>
            </a:r>
            <a:r>
              <a:rPr kumimoji="0" lang="en-US" sz="1800" b="1" i="0" u="none" strike="noStrike" kern="0" cap="none" spc="0" normalizeH="0" baseline="0" noProof="0" dirty="0" smtClean="0">
                <a:ln>
                  <a:noFill/>
                </a:ln>
                <a:solidFill>
                  <a:srgbClr val="000080"/>
                </a:solidFill>
                <a:effectLst/>
                <a:highlight>
                  <a:srgbClr val="FFFFFF"/>
                </a:highlight>
                <a:uLnTx/>
                <a:uFillTx/>
                <a:latin typeface="Courier New" panose="02070309020205020404" pitchFamily="49" charset="0"/>
                <a:cs typeface="Courier New" panose="02070309020205020404" pitchFamily="49" charset="0"/>
              </a:rPr>
              <a:t>,</a:t>
            </a:r>
            <a:r>
              <a:rPr kumimoji="0" lang="en-US" sz="1800" b="0" i="0" u="none" strike="noStrike" kern="0" cap="none" spc="0" normalizeH="0" baseline="0" noProof="0" dirty="0" smtClean="0">
                <a:ln>
                  <a:noFill/>
                </a:ln>
                <a:solidFill>
                  <a:srgbClr val="FF8000"/>
                </a:solidFill>
                <a:effectLst/>
                <a:highlight>
                  <a:srgbClr val="FFFFFF"/>
                </a:highlight>
                <a:uLnTx/>
                <a:uFillTx/>
                <a:latin typeface="Courier New" panose="02070309020205020404" pitchFamily="49" charset="0"/>
                <a:cs typeface="Courier New" panose="02070309020205020404" pitchFamily="49" charset="0"/>
              </a:rPr>
              <a:t>0</a:t>
            </a:r>
            <a:r>
              <a:rPr kumimoji="0" lang="en-US" sz="1800" b="1" i="0" u="none" strike="noStrike" kern="0" cap="none" spc="0" normalizeH="0" baseline="0" noProof="0" dirty="0" smtClean="0">
                <a:ln>
                  <a:noFill/>
                </a:ln>
                <a:solidFill>
                  <a:srgbClr val="000080"/>
                </a:solidFill>
                <a:effectLst/>
                <a:highlight>
                  <a:srgbClr val="FFFFFF"/>
                </a:highlight>
                <a:uLnTx/>
                <a:uFillTx/>
                <a:latin typeface="Courier New" panose="02070309020205020404" pitchFamily="49" charset="0"/>
                <a:cs typeface="Courier New" panose="02070309020205020404" pitchFamily="49" charset="0"/>
              </a:rPr>
              <a:t>,</a:t>
            </a:r>
            <a:r>
              <a:rPr kumimoji="0" lang="en-US" sz="1800" b="0" i="0" u="none" strike="noStrike" kern="0" cap="none" spc="0" normalizeH="0" baseline="0" noProof="0" dirty="0" smtClean="0">
                <a:ln>
                  <a:noFill/>
                </a:ln>
                <a:solidFill>
                  <a:srgbClr val="000000"/>
                </a:solidFill>
                <a:effectLst/>
                <a:highlight>
                  <a:srgbClr val="FFFFFF"/>
                </a:highlight>
                <a:uLnTx/>
                <a:uFillTx/>
                <a:latin typeface="Courier New" panose="02070309020205020404" pitchFamily="49" charset="0"/>
                <a:cs typeface="Courier New" panose="02070309020205020404" pitchFamily="49" charset="0"/>
              </a:rPr>
              <a:t>tag</a:t>
            </a:r>
            <a:r>
              <a:rPr kumimoji="0" lang="en-US" sz="1800" b="1" i="0" u="none" strike="noStrike" kern="0" cap="none" spc="0" normalizeH="0" baseline="0" noProof="0" dirty="0" smtClean="0">
                <a:ln>
                  <a:noFill/>
                </a:ln>
                <a:solidFill>
                  <a:srgbClr val="000080"/>
                </a:solidFill>
                <a:effectLst/>
                <a:highlight>
                  <a:srgbClr val="FFFFFF"/>
                </a:highlight>
                <a:uLnTx/>
                <a:uFillTx/>
                <a:latin typeface="Courier New" panose="02070309020205020404" pitchFamily="49" charset="0"/>
                <a:cs typeface="Courier New" panose="02070309020205020404" pitchFamily="49" charset="0"/>
              </a:rPr>
              <a:t>,</a:t>
            </a:r>
            <a:r>
              <a:rPr kumimoji="0" lang="en-US" sz="1800" b="0" i="0" u="none" strike="noStrike" kern="0" cap="none" spc="0" normalizeH="0" baseline="0" noProof="0" dirty="0" smtClean="0">
                <a:ln>
                  <a:noFill/>
                </a:ln>
                <a:solidFill>
                  <a:srgbClr val="000000"/>
                </a:solidFill>
                <a:effectLst/>
                <a:highlight>
                  <a:srgbClr val="FFFFFF"/>
                </a:highlight>
                <a:uLnTx/>
                <a:uFillTx/>
                <a:latin typeface="Courier New" panose="02070309020205020404" pitchFamily="49" charset="0"/>
                <a:cs typeface="Courier New" panose="02070309020205020404" pitchFamily="49" charset="0"/>
              </a:rPr>
              <a:t>MPI_COMM_WORLD</a:t>
            </a:r>
            <a:r>
              <a:rPr kumimoji="0" lang="en-US" sz="1800" b="1" i="0" u="none" strike="noStrike" kern="0" cap="none" spc="0" normalizeH="0" baseline="0" noProof="0" dirty="0" smtClean="0">
                <a:ln>
                  <a:noFill/>
                </a:ln>
                <a:solidFill>
                  <a:srgbClr val="000080"/>
                </a:solidFill>
                <a:effectLst/>
                <a:highlight>
                  <a:srgbClr val="FFFFFF"/>
                </a:highlight>
                <a:uLnTx/>
                <a:uFillTx/>
                <a:latin typeface="Courier New" panose="02070309020205020404" pitchFamily="49" charset="0"/>
                <a:cs typeface="Courier New" panose="02070309020205020404" pitchFamily="49" charset="0"/>
              </a:rPr>
              <a:t>,&amp;</a:t>
            </a:r>
            <a:r>
              <a:rPr kumimoji="0" lang="en-US" sz="1800" b="0" i="0" u="none" strike="noStrike" kern="0" cap="none" spc="0" normalizeH="0" baseline="0" noProof="0" dirty="0" smtClean="0">
                <a:ln>
                  <a:noFill/>
                </a:ln>
                <a:solidFill>
                  <a:srgbClr val="000000"/>
                </a:solidFill>
                <a:effectLst/>
                <a:highlight>
                  <a:srgbClr val="FFFFFF"/>
                </a:highlight>
                <a:uLnTx/>
                <a:uFillTx/>
                <a:latin typeface="Courier New" panose="02070309020205020404" pitchFamily="49" charset="0"/>
                <a:cs typeface="Courier New" panose="02070309020205020404" pitchFamily="49" charset="0"/>
              </a:rPr>
              <a:t>stat</a:t>
            </a:r>
            <a:r>
              <a:rPr kumimoji="0" lang="en-US" sz="1800" b="1" i="0" u="none" strike="noStrike" kern="0" cap="none" spc="0" normalizeH="0" baseline="0" noProof="0" dirty="0" smtClean="0">
                <a:ln>
                  <a:noFill/>
                </a:ln>
                <a:solidFill>
                  <a:srgbClr val="000080"/>
                </a:solidFill>
                <a:effectLst/>
                <a:highlight>
                  <a:srgbClr val="FFFFFF"/>
                </a:highlight>
                <a:uLnTx/>
                <a:uFillTx/>
                <a:latin typeface="Courier New" panose="02070309020205020404" pitchFamily="49" charset="0"/>
                <a:cs typeface="Courier New" panose="02070309020205020404" pitchFamily="49" charset="0"/>
              </a:rPr>
              <a:t>);</a:t>
            </a:r>
            <a:endParaRPr kumimoji="0" lang="en-US" sz="1800" b="0" i="0" u="none" strike="noStrike" kern="0" cap="none" spc="0" normalizeH="0" baseline="0" noProof="0" dirty="0" smtClean="0">
              <a:ln>
                <a:noFill/>
              </a:ln>
              <a:solidFill>
                <a:srgbClr val="000000"/>
              </a:solidFill>
              <a:effectLst/>
              <a:highlight>
                <a:srgbClr val="FFFFFF"/>
              </a:highlight>
              <a:uLnTx/>
              <a:uFillTx/>
              <a:latin typeface="Courier New" panose="02070309020205020404" pitchFamily="49" charset="0"/>
              <a:cs typeface="Courier New" panose="020703090202050204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76B900"/>
                </a:solidFill>
                <a:effectLst/>
                <a:highlight>
                  <a:srgbClr val="FFFFFF"/>
                </a:highlight>
                <a:uLnTx/>
                <a:uFillTx/>
                <a:latin typeface="Courier New" panose="02070309020205020404" pitchFamily="49" charset="0"/>
                <a:cs typeface="Courier New" panose="02070309020205020404" pitchFamily="49" charset="0"/>
              </a:rPr>
              <a:t>cudaMemcpy</a:t>
            </a:r>
            <a:r>
              <a:rPr kumimoji="0" lang="en-US" sz="1800" b="1" i="0" u="none" strike="noStrike" kern="0" cap="none" spc="0" normalizeH="0" baseline="0" noProof="0" dirty="0" smtClean="0">
                <a:ln>
                  <a:noFill/>
                </a:ln>
                <a:solidFill>
                  <a:srgbClr val="76B900"/>
                </a:solidFill>
                <a:effectLst/>
                <a:highlight>
                  <a:srgbClr val="FFFFFF"/>
                </a:highlight>
                <a:uLnTx/>
                <a:uFillTx/>
                <a:latin typeface="Courier New" panose="02070309020205020404" pitchFamily="49" charset="0"/>
                <a:cs typeface="Courier New" panose="02070309020205020404" pitchFamily="49" charset="0"/>
              </a:rPr>
              <a:t>(</a:t>
            </a:r>
            <a:r>
              <a:rPr kumimoji="0" lang="en-US" sz="1800" b="0" i="0" u="none" strike="noStrike" kern="0" cap="none" spc="0" normalizeH="0" baseline="0" noProof="0" dirty="0" err="1" smtClean="0">
                <a:ln>
                  <a:noFill/>
                </a:ln>
                <a:solidFill>
                  <a:srgbClr val="76B900"/>
                </a:solidFill>
                <a:effectLst/>
                <a:highlight>
                  <a:srgbClr val="FFFFFF"/>
                </a:highlight>
                <a:uLnTx/>
                <a:uFillTx/>
                <a:latin typeface="Courier New" panose="02070309020205020404" pitchFamily="49" charset="0"/>
                <a:cs typeface="Courier New" panose="02070309020205020404" pitchFamily="49" charset="0"/>
              </a:rPr>
              <a:t>r_buf_d</a:t>
            </a:r>
            <a:r>
              <a:rPr kumimoji="0" lang="en-US" sz="1800" b="1" i="0" u="none" strike="noStrike" kern="0" cap="none" spc="0" normalizeH="0" baseline="0" noProof="0" dirty="0" err="1" smtClean="0">
                <a:ln>
                  <a:noFill/>
                </a:ln>
                <a:solidFill>
                  <a:srgbClr val="76B900"/>
                </a:solidFill>
                <a:effectLst/>
                <a:highlight>
                  <a:srgbClr val="FFFFFF"/>
                </a:highlight>
                <a:uLnTx/>
                <a:uFillTx/>
                <a:latin typeface="Courier New" panose="02070309020205020404" pitchFamily="49" charset="0"/>
                <a:cs typeface="Courier New" panose="02070309020205020404" pitchFamily="49" charset="0"/>
              </a:rPr>
              <a:t>,</a:t>
            </a:r>
            <a:r>
              <a:rPr kumimoji="0" lang="en-US" sz="1800" b="0" i="0" u="none" strike="noStrike" kern="0" cap="none" spc="0" normalizeH="0" baseline="0" noProof="0" dirty="0" err="1" smtClean="0">
                <a:ln>
                  <a:noFill/>
                </a:ln>
                <a:solidFill>
                  <a:srgbClr val="76B900"/>
                </a:solidFill>
                <a:effectLst/>
                <a:highlight>
                  <a:srgbClr val="FFFFFF"/>
                </a:highlight>
                <a:uLnTx/>
                <a:uFillTx/>
                <a:latin typeface="Courier New" panose="02070309020205020404" pitchFamily="49" charset="0"/>
                <a:cs typeface="Courier New" panose="02070309020205020404" pitchFamily="49" charset="0"/>
              </a:rPr>
              <a:t>r_buf_h</a:t>
            </a:r>
            <a:r>
              <a:rPr kumimoji="0" lang="en-US" sz="1800" b="1" i="0" u="none" strike="noStrike" kern="0" cap="none" spc="0" normalizeH="0" baseline="0" noProof="0" dirty="0" err="1" smtClean="0">
                <a:ln>
                  <a:noFill/>
                </a:ln>
                <a:solidFill>
                  <a:srgbClr val="76B900"/>
                </a:solidFill>
                <a:effectLst/>
                <a:highlight>
                  <a:srgbClr val="FFFFFF"/>
                </a:highlight>
                <a:uLnTx/>
                <a:uFillTx/>
                <a:latin typeface="Courier New" panose="02070309020205020404" pitchFamily="49" charset="0"/>
                <a:cs typeface="Courier New" panose="02070309020205020404" pitchFamily="49" charset="0"/>
              </a:rPr>
              <a:t>,</a:t>
            </a:r>
            <a:r>
              <a:rPr kumimoji="0" lang="en-US" sz="1800" b="0" i="0" u="none" strike="noStrike" kern="0" cap="none" spc="0" normalizeH="0" baseline="0" noProof="0" dirty="0" err="1" smtClean="0">
                <a:ln>
                  <a:noFill/>
                </a:ln>
                <a:solidFill>
                  <a:srgbClr val="76B900"/>
                </a:solidFill>
                <a:effectLst/>
                <a:highlight>
                  <a:srgbClr val="FFFFFF"/>
                </a:highlight>
                <a:uLnTx/>
                <a:uFillTx/>
                <a:latin typeface="Courier New" panose="02070309020205020404" pitchFamily="49" charset="0"/>
                <a:cs typeface="Courier New" panose="02070309020205020404" pitchFamily="49" charset="0"/>
              </a:rPr>
              <a:t>size</a:t>
            </a:r>
            <a:r>
              <a:rPr kumimoji="0" lang="en-US" sz="1800" b="1" i="0" u="none" strike="noStrike" kern="0" cap="none" spc="0" normalizeH="0" baseline="0" noProof="0" dirty="0" err="1" smtClean="0">
                <a:ln>
                  <a:noFill/>
                </a:ln>
                <a:solidFill>
                  <a:srgbClr val="76B900"/>
                </a:solidFill>
                <a:effectLst/>
                <a:highlight>
                  <a:srgbClr val="FFFFFF"/>
                </a:highlight>
                <a:uLnTx/>
                <a:uFillTx/>
                <a:latin typeface="Courier New" panose="02070309020205020404" pitchFamily="49" charset="0"/>
                <a:cs typeface="Courier New" panose="02070309020205020404" pitchFamily="49" charset="0"/>
              </a:rPr>
              <a:t>,</a:t>
            </a:r>
            <a:r>
              <a:rPr kumimoji="0" lang="en-US" sz="1800" b="0" i="0" u="none" strike="noStrike" kern="0" cap="none" spc="0" normalizeH="0" baseline="0" noProof="0" dirty="0" err="1" smtClean="0">
                <a:ln>
                  <a:noFill/>
                </a:ln>
                <a:solidFill>
                  <a:srgbClr val="76B900"/>
                </a:solidFill>
                <a:effectLst/>
                <a:highlight>
                  <a:srgbClr val="FFFFFF"/>
                </a:highlight>
                <a:uLnTx/>
                <a:uFillTx/>
                <a:latin typeface="Courier New" panose="02070309020205020404" pitchFamily="49" charset="0"/>
                <a:cs typeface="Courier New" panose="02070309020205020404" pitchFamily="49" charset="0"/>
              </a:rPr>
              <a:t>cudaMemcpyHostToDevice</a:t>
            </a:r>
            <a:r>
              <a:rPr kumimoji="0" lang="en-US" sz="1800" b="1" i="0" u="none" strike="noStrike" kern="0" cap="none" spc="0" normalizeH="0" baseline="0" noProof="0" dirty="0" smtClean="0">
                <a:ln>
                  <a:noFill/>
                </a:ln>
                <a:solidFill>
                  <a:srgbClr val="76B900"/>
                </a:solidFill>
                <a:effectLst/>
                <a:highlight>
                  <a:srgbClr val="FFFFFF"/>
                </a:highlight>
                <a:uLnTx/>
                <a:uFillTx/>
                <a:latin typeface="Courier New" panose="02070309020205020404" pitchFamily="49" charset="0"/>
                <a:cs typeface="Courier New" panose="02070309020205020404" pitchFamily="49" charset="0"/>
              </a:rPr>
              <a:t>);</a:t>
            </a:r>
            <a:endParaRPr kumimoji="0" lang="en-US" sz="1800" b="0" i="0" u="none" strike="noStrike" kern="0" cap="none" spc="0" normalizeH="0" baseline="0" noProof="0" dirty="0" smtClean="0">
              <a:ln>
                <a:noFill/>
              </a:ln>
              <a:solidFill>
                <a:srgbClr val="76B900"/>
              </a:solidFill>
              <a:effectLst/>
              <a:uLnTx/>
              <a:uFillTx/>
              <a:latin typeface="Courier New" panose="02070309020205020404" pitchFamily="49" charset="0"/>
              <a:cs typeface="Courier New" panose="02070309020205020404" pitchFamily="49" charset="0"/>
            </a:endParaRPr>
          </a:p>
        </p:txBody>
      </p:sp>
      <p:grpSp>
        <p:nvGrpSpPr>
          <p:cNvPr id="3" name="Group 2"/>
          <p:cNvGrpSpPr/>
          <p:nvPr/>
        </p:nvGrpSpPr>
        <p:grpSpPr>
          <a:xfrm>
            <a:off x="1360968" y="1343024"/>
            <a:ext cx="8250865" cy="4661712"/>
            <a:chOff x="1668386" y="1343024"/>
            <a:chExt cx="8250865" cy="4661712"/>
          </a:xfrm>
        </p:grpSpPr>
        <p:sp>
          <p:nvSpPr>
            <p:cNvPr id="5" name="Rectangle 4"/>
            <p:cNvSpPr/>
            <p:nvPr/>
          </p:nvSpPr>
          <p:spPr>
            <a:xfrm>
              <a:off x="2553483" y="2427233"/>
              <a:ext cx="864000" cy="432000"/>
            </a:xfrm>
            <a:prstGeom prst="rect">
              <a:avLst/>
            </a:prstGeom>
            <a:solidFill>
              <a:srgbClr val="76B900"/>
            </a:solidFill>
            <a:ln w="25400" cap="flat" cmpd="sng" algn="ctr">
              <a:solidFill>
                <a:srgbClr val="76B900">
                  <a:shade val="50000"/>
                </a:srgbClr>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dirty="0" smtClean="0">
                <a:ln>
                  <a:noFill/>
                </a:ln>
                <a:solidFill>
                  <a:prstClr val="white"/>
                </a:solidFill>
                <a:effectLst/>
                <a:uLnTx/>
                <a:uFillTx/>
                <a:latin typeface="Trebuchet MS"/>
                <a:ea typeface="+mn-ea"/>
                <a:cs typeface="+mn-cs"/>
              </a:endParaRPr>
            </a:p>
          </p:txBody>
        </p:sp>
        <p:sp>
          <p:nvSpPr>
            <p:cNvPr id="6" name="Rectangle 5"/>
            <p:cNvSpPr/>
            <p:nvPr/>
          </p:nvSpPr>
          <p:spPr>
            <a:xfrm>
              <a:off x="6976657" y="3485542"/>
              <a:ext cx="864000" cy="432000"/>
            </a:xfrm>
            <a:prstGeom prst="rect">
              <a:avLst/>
            </a:prstGeom>
            <a:solidFill>
              <a:srgbClr val="4549F5"/>
            </a:solidFill>
            <a:ln w="25400" cap="flat" cmpd="sng" algn="ctr">
              <a:solidFill>
                <a:srgbClr val="4549F5">
                  <a:shade val="50000"/>
                </a:srgbClr>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de-DE" sz="1700" b="0" i="0" u="none" strike="noStrike" kern="0" cap="none" spc="0" normalizeH="0" baseline="0" noProof="0" dirty="0" smtClean="0">
                <a:ln>
                  <a:noFill/>
                </a:ln>
                <a:solidFill>
                  <a:prstClr val="white"/>
                </a:solidFill>
                <a:effectLst/>
                <a:uLnTx/>
                <a:uFillTx/>
                <a:latin typeface="Trebuchet MS"/>
                <a:ea typeface="+mn-ea"/>
                <a:cs typeface="+mn-cs"/>
              </a:endParaRPr>
            </a:p>
          </p:txBody>
        </p:sp>
        <p:sp>
          <p:nvSpPr>
            <p:cNvPr id="7" name="Rectangle 6"/>
            <p:cNvSpPr/>
            <p:nvPr/>
          </p:nvSpPr>
          <p:spPr>
            <a:xfrm>
              <a:off x="3763217" y="3477193"/>
              <a:ext cx="864000" cy="432000"/>
            </a:xfrm>
            <a:prstGeom prst="rect">
              <a:avLst/>
            </a:prstGeom>
            <a:solidFill>
              <a:srgbClr val="4549F5"/>
            </a:solidFill>
            <a:ln w="25400" cap="flat" cmpd="sng" algn="ctr">
              <a:solidFill>
                <a:srgbClr val="4549F5">
                  <a:shade val="50000"/>
                </a:srgbClr>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dirty="0" smtClean="0">
                <a:ln>
                  <a:noFill/>
                </a:ln>
                <a:solidFill>
                  <a:prstClr val="white"/>
                </a:solidFill>
                <a:effectLst/>
                <a:uLnTx/>
                <a:uFillTx/>
                <a:latin typeface="Trebuchet MS"/>
                <a:ea typeface="+mn-ea"/>
                <a:cs typeface="+mn-cs"/>
              </a:endParaRPr>
            </a:p>
          </p:txBody>
        </p:sp>
        <p:sp>
          <p:nvSpPr>
            <p:cNvPr id="8" name="Rectangle 7"/>
            <p:cNvSpPr/>
            <p:nvPr/>
          </p:nvSpPr>
          <p:spPr>
            <a:xfrm>
              <a:off x="8148468" y="2427233"/>
              <a:ext cx="864000" cy="432000"/>
            </a:xfrm>
            <a:prstGeom prst="rect">
              <a:avLst/>
            </a:prstGeom>
            <a:solidFill>
              <a:srgbClr val="76B900"/>
            </a:solidFill>
            <a:ln w="25400" cap="flat" cmpd="sng" algn="ctr">
              <a:solidFill>
                <a:srgbClr val="76B900">
                  <a:shade val="50000"/>
                </a:srgbClr>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dirty="0" smtClean="0">
                <a:ln>
                  <a:noFill/>
                </a:ln>
                <a:solidFill>
                  <a:prstClr val="white"/>
                </a:solidFill>
                <a:effectLst/>
                <a:uLnTx/>
                <a:uFillTx/>
                <a:latin typeface="Trebuchet MS"/>
                <a:ea typeface="+mn-ea"/>
                <a:cs typeface="+mn-cs"/>
              </a:endParaRPr>
            </a:p>
          </p:txBody>
        </p:sp>
        <p:cxnSp>
          <p:nvCxnSpPr>
            <p:cNvPr id="9" name="Straight Connector 8"/>
            <p:cNvCxnSpPr/>
            <p:nvPr/>
          </p:nvCxnSpPr>
          <p:spPr>
            <a:xfrm>
              <a:off x="5750638" y="1344515"/>
              <a:ext cx="0" cy="2895192"/>
            </a:xfrm>
            <a:prstGeom prst="line">
              <a:avLst/>
            </a:prstGeom>
            <a:noFill/>
            <a:ln w="9525" cap="flat" cmpd="sng" algn="ctr">
              <a:solidFill>
                <a:srgbClr val="76B900">
                  <a:shade val="95000"/>
                  <a:satMod val="105000"/>
                </a:srgbClr>
              </a:solidFill>
              <a:prstDash val="solid"/>
            </a:ln>
            <a:effectLst/>
          </p:spPr>
        </p:cxnSp>
        <p:cxnSp>
          <p:nvCxnSpPr>
            <p:cNvPr id="10" name="Straight Connector 9"/>
            <p:cNvCxnSpPr/>
            <p:nvPr/>
          </p:nvCxnSpPr>
          <p:spPr>
            <a:xfrm>
              <a:off x="1857197" y="3056827"/>
              <a:ext cx="7258406" cy="16327"/>
            </a:xfrm>
            <a:prstGeom prst="line">
              <a:avLst/>
            </a:prstGeom>
            <a:noFill/>
            <a:ln w="9525" cap="flat" cmpd="sng" algn="ctr">
              <a:solidFill>
                <a:srgbClr val="76B900">
                  <a:shade val="95000"/>
                  <a:satMod val="105000"/>
                </a:srgbClr>
              </a:solidFill>
              <a:prstDash val="dash"/>
            </a:ln>
            <a:effectLst/>
          </p:spPr>
        </p:cxnSp>
        <p:sp>
          <p:nvSpPr>
            <p:cNvPr id="11" name="TextBox 10"/>
            <p:cNvSpPr txBox="1"/>
            <p:nvPr/>
          </p:nvSpPr>
          <p:spPr>
            <a:xfrm>
              <a:off x="3425327" y="1344515"/>
              <a:ext cx="1814534" cy="360099"/>
            </a:xfrm>
            <a:prstGeom prst="rect">
              <a:avLst/>
            </a:prstGeom>
            <a:noFill/>
          </p:spPr>
          <p:txBody>
            <a:bodyPr wrap="square" lIns="82296" tIns="41148" rIns="82296" bIns="41148" rtlCol="0">
              <a:spAutoFit/>
            </a:bodyPr>
            <a:lstStyle/>
            <a:p>
              <a:pPr marL="0" marR="0" lvl="0" indent="0" defTabSz="457196"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smtClean="0">
                  <a:ln>
                    <a:noFill/>
                  </a:ln>
                  <a:solidFill>
                    <a:srgbClr val="545454"/>
                  </a:solidFill>
                  <a:effectLst/>
                  <a:uLnTx/>
                  <a:uFillTx/>
                </a:rPr>
                <a:t>MPI Rank 0</a:t>
              </a:r>
              <a:endParaRPr kumimoji="0" lang="en-US" sz="1800" b="0" i="0" u="none" strike="noStrike" kern="0" cap="none" spc="0" normalizeH="0" baseline="0" noProof="0" dirty="0" smtClean="0">
                <a:ln>
                  <a:noFill/>
                </a:ln>
                <a:solidFill>
                  <a:srgbClr val="545454"/>
                </a:solidFill>
                <a:effectLst/>
                <a:uLnTx/>
                <a:uFillTx/>
              </a:endParaRPr>
            </a:p>
          </p:txBody>
        </p:sp>
        <p:sp>
          <p:nvSpPr>
            <p:cNvPr id="12" name="TextBox 11"/>
            <p:cNvSpPr txBox="1"/>
            <p:nvPr/>
          </p:nvSpPr>
          <p:spPr>
            <a:xfrm>
              <a:off x="6393044" y="1343024"/>
              <a:ext cx="1814534" cy="360099"/>
            </a:xfrm>
            <a:prstGeom prst="rect">
              <a:avLst/>
            </a:prstGeom>
            <a:noFill/>
          </p:spPr>
          <p:txBody>
            <a:bodyPr wrap="square" lIns="82296" tIns="41148" rIns="82296" bIns="41148" rtlCol="0">
              <a:spAutoFit/>
            </a:bodyPr>
            <a:lstStyle/>
            <a:p>
              <a:pPr marL="0" marR="0" lvl="0" indent="0" defTabSz="457196"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smtClean="0">
                  <a:ln>
                    <a:noFill/>
                  </a:ln>
                  <a:solidFill>
                    <a:srgbClr val="545454"/>
                  </a:solidFill>
                  <a:effectLst/>
                  <a:uLnTx/>
                  <a:uFillTx/>
                </a:rPr>
                <a:t>MPI Rank 1</a:t>
              </a:r>
              <a:endParaRPr kumimoji="0" lang="en-US" sz="1800" b="0" i="0" u="none" strike="noStrike" kern="0" cap="none" spc="0" normalizeH="0" baseline="0" noProof="0" dirty="0" smtClean="0">
                <a:ln>
                  <a:noFill/>
                </a:ln>
                <a:solidFill>
                  <a:srgbClr val="545454"/>
                </a:solidFill>
                <a:effectLst/>
                <a:uLnTx/>
                <a:uFillTx/>
              </a:endParaRPr>
            </a:p>
          </p:txBody>
        </p:sp>
        <p:sp>
          <p:nvSpPr>
            <p:cNvPr id="13" name="TextBox 12"/>
            <p:cNvSpPr txBox="1"/>
            <p:nvPr/>
          </p:nvSpPr>
          <p:spPr>
            <a:xfrm>
              <a:off x="1857197" y="2410246"/>
              <a:ext cx="666336" cy="360099"/>
            </a:xfrm>
            <a:prstGeom prst="rect">
              <a:avLst/>
            </a:prstGeom>
            <a:noFill/>
          </p:spPr>
          <p:txBody>
            <a:bodyPr wrap="none" lIns="82296" tIns="41148" rIns="82296" bIns="41148" rtlCol="0">
              <a:spAutoFit/>
            </a:bodyPr>
            <a:lstStyle/>
            <a:p>
              <a:pPr marL="0" marR="0" lvl="0" indent="0" defTabSz="457196"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smtClean="0">
                  <a:ln>
                    <a:noFill/>
                  </a:ln>
                  <a:solidFill>
                    <a:srgbClr val="545454"/>
                  </a:solidFill>
                  <a:effectLst/>
                  <a:uLnTx/>
                  <a:uFillTx/>
                </a:rPr>
                <a:t>GPU</a:t>
              </a:r>
              <a:endParaRPr kumimoji="0" lang="en-US" sz="1800" b="0" i="0" u="none" strike="noStrike" kern="0" cap="none" spc="0" normalizeH="0" baseline="0" noProof="0" dirty="0" smtClean="0">
                <a:ln>
                  <a:noFill/>
                </a:ln>
                <a:solidFill>
                  <a:srgbClr val="545454"/>
                </a:solidFill>
                <a:effectLst/>
                <a:uLnTx/>
                <a:uFillTx/>
              </a:endParaRPr>
            </a:p>
          </p:txBody>
        </p:sp>
        <p:sp>
          <p:nvSpPr>
            <p:cNvPr id="14" name="TextBox 13"/>
            <p:cNvSpPr txBox="1"/>
            <p:nvPr/>
          </p:nvSpPr>
          <p:spPr>
            <a:xfrm>
              <a:off x="1857197" y="3488278"/>
              <a:ext cx="640688" cy="360099"/>
            </a:xfrm>
            <a:prstGeom prst="rect">
              <a:avLst/>
            </a:prstGeom>
            <a:noFill/>
          </p:spPr>
          <p:txBody>
            <a:bodyPr wrap="none" lIns="82296" tIns="41148" rIns="82296" bIns="41148" rtlCol="0">
              <a:spAutoFit/>
            </a:bodyPr>
            <a:lstStyle/>
            <a:p>
              <a:pPr marL="0" marR="0" lvl="0" indent="0" defTabSz="457196"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smtClean="0">
                  <a:ln>
                    <a:noFill/>
                  </a:ln>
                  <a:solidFill>
                    <a:srgbClr val="545454"/>
                  </a:solidFill>
                  <a:effectLst/>
                  <a:uLnTx/>
                  <a:uFillTx/>
                </a:rPr>
                <a:t>Host</a:t>
              </a:r>
              <a:endParaRPr kumimoji="0" lang="en-US" sz="1800" b="0" i="0" u="none" strike="noStrike" kern="0" cap="none" spc="0" normalizeH="0" baseline="0" noProof="0" dirty="0" smtClean="0">
                <a:ln>
                  <a:noFill/>
                </a:ln>
                <a:solidFill>
                  <a:srgbClr val="545454"/>
                </a:solidFill>
                <a:effectLst/>
                <a:uLnTx/>
                <a:uFillTx/>
              </a:endParaRPr>
            </a:p>
          </p:txBody>
        </p:sp>
        <p:sp>
          <p:nvSpPr>
            <p:cNvPr id="15" name="Right Arrow 14"/>
            <p:cNvSpPr/>
            <p:nvPr/>
          </p:nvSpPr>
          <p:spPr>
            <a:xfrm>
              <a:off x="5577818" y="3477942"/>
              <a:ext cx="432000" cy="432000"/>
            </a:xfrm>
            <a:prstGeom prst="rightArrow">
              <a:avLst/>
            </a:prstGeom>
            <a:solidFill>
              <a:srgbClr val="FF0000"/>
            </a:solidFill>
            <a:ln w="25400" cap="flat" cmpd="sng" algn="ctr">
              <a:solidFill>
                <a:srgbClr val="C00000"/>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dirty="0" smtClean="0">
                <a:ln>
                  <a:noFill/>
                </a:ln>
                <a:solidFill>
                  <a:prstClr val="white"/>
                </a:solidFill>
                <a:effectLst/>
                <a:uLnTx/>
                <a:uFillTx/>
                <a:latin typeface="Trebuchet MS"/>
                <a:ea typeface="+mn-ea"/>
                <a:cs typeface="+mn-cs"/>
              </a:endParaRPr>
            </a:p>
          </p:txBody>
        </p:sp>
        <p:sp>
          <p:nvSpPr>
            <p:cNvPr id="16" name="Rectangle 15"/>
            <p:cNvSpPr/>
            <p:nvPr/>
          </p:nvSpPr>
          <p:spPr>
            <a:xfrm>
              <a:off x="8472468" y="3474580"/>
              <a:ext cx="216000" cy="432000"/>
            </a:xfrm>
            <a:prstGeom prst="rect">
              <a:avLst/>
            </a:prstGeom>
            <a:solidFill>
              <a:srgbClr val="FF9900"/>
            </a:solidFill>
            <a:ln w="25400" cap="flat" cmpd="sng" algn="ctr">
              <a:solidFill>
                <a:srgbClr val="CC6600"/>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17" name="Rectangle 16"/>
            <p:cNvSpPr/>
            <p:nvPr/>
          </p:nvSpPr>
          <p:spPr>
            <a:xfrm>
              <a:off x="2877483" y="3477193"/>
              <a:ext cx="216000" cy="432000"/>
            </a:xfrm>
            <a:prstGeom prst="rect">
              <a:avLst/>
            </a:prstGeom>
            <a:solidFill>
              <a:srgbClr val="FF9900"/>
            </a:solidFill>
            <a:ln w="25400" cap="flat" cmpd="sng" algn="ctr">
              <a:solidFill>
                <a:srgbClr val="CC6600"/>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18" name="Right Arrow 17"/>
            <p:cNvSpPr/>
            <p:nvPr/>
          </p:nvSpPr>
          <p:spPr>
            <a:xfrm rot="5400000">
              <a:off x="2769483" y="2949960"/>
              <a:ext cx="432000" cy="432000"/>
            </a:xfrm>
            <a:prstGeom prst="rightArrow">
              <a:avLst/>
            </a:prstGeom>
            <a:solidFill>
              <a:srgbClr val="76B900"/>
            </a:solidFill>
            <a:ln w="25400" cap="flat" cmpd="sng" algn="ctr">
              <a:solidFill>
                <a:srgbClr val="76B900">
                  <a:shade val="50000"/>
                </a:srgbClr>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de-DE" sz="1700" b="0" i="0" u="none" strike="noStrike" kern="0" cap="none" spc="0" normalizeH="0" baseline="0" noProof="0" dirty="0" smtClean="0">
                <a:ln>
                  <a:noFill/>
                </a:ln>
                <a:solidFill>
                  <a:prstClr val="white"/>
                </a:solidFill>
                <a:effectLst/>
                <a:uLnTx/>
                <a:uFillTx/>
                <a:latin typeface="Trebuchet MS"/>
                <a:ea typeface="+mn-ea"/>
                <a:cs typeface="+mn-cs"/>
              </a:endParaRPr>
            </a:p>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dirty="0" smtClean="0">
                <a:ln>
                  <a:noFill/>
                </a:ln>
                <a:solidFill>
                  <a:prstClr val="white"/>
                </a:solidFill>
                <a:effectLst/>
                <a:uLnTx/>
                <a:uFillTx/>
                <a:latin typeface="Trebuchet MS"/>
                <a:ea typeface="+mn-ea"/>
                <a:cs typeface="+mn-cs"/>
              </a:endParaRPr>
            </a:p>
          </p:txBody>
        </p:sp>
        <p:sp>
          <p:nvSpPr>
            <p:cNvPr id="19" name="Right Arrow 18"/>
            <p:cNvSpPr/>
            <p:nvPr/>
          </p:nvSpPr>
          <p:spPr>
            <a:xfrm>
              <a:off x="3201483" y="3477193"/>
              <a:ext cx="432000" cy="432000"/>
            </a:xfrm>
            <a:prstGeom prst="rightArrow">
              <a:avLst/>
            </a:prstGeom>
            <a:solidFill>
              <a:srgbClr val="4549F5"/>
            </a:solidFill>
            <a:ln w="25400" cap="flat" cmpd="sng" algn="ctr">
              <a:solidFill>
                <a:srgbClr val="4549F5">
                  <a:shade val="50000"/>
                </a:srgbClr>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dirty="0" smtClean="0">
                <a:ln>
                  <a:noFill/>
                </a:ln>
                <a:solidFill>
                  <a:prstClr val="white"/>
                </a:solidFill>
                <a:effectLst/>
                <a:uLnTx/>
                <a:uFillTx/>
                <a:latin typeface="Trebuchet MS"/>
                <a:ea typeface="+mn-ea"/>
                <a:cs typeface="+mn-cs"/>
              </a:endParaRPr>
            </a:p>
          </p:txBody>
        </p:sp>
        <p:sp>
          <p:nvSpPr>
            <p:cNvPr id="20" name="Right Arrow 19"/>
            <p:cNvSpPr/>
            <p:nvPr/>
          </p:nvSpPr>
          <p:spPr>
            <a:xfrm>
              <a:off x="7932468" y="3484645"/>
              <a:ext cx="432000" cy="432000"/>
            </a:xfrm>
            <a:prstGeom prst="rightArrow">
              <a:avLst/>
            </a:prstGeom>
            <a:solidFill>
              <a:srgbClr val="4549F5"/>
            </a:solidFill>
            <a:ln w="25400" cap="flat" cmpd="sng" algn="ctr">
              <a:solidFill>
                <a:srgbClr val="4549F5">
                  <a:shade val="50000"/>
                </a:srgbClr>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dirty="0" smtClean="0">
                <a:ln>
                  <a:noFill/>
                </a:ln>
                <a:solidFill>
                  <a:prstClr val="white"/>
                </a:solidFill>
                <a:effectLst/>
                <a:uLnTx/>
                <a:uFillTx/>
                <a:latin typeface="Trebuchet MS"/>
                <a:ea typeface="+mn-ea"/>
                <a:cs typeface="+mn-cs"/>
              </a:endParaRPr>
            </a:p>
          </p:txBody>
        </p:sp>
        <p:sp>
          <p:nvSpPr>
            <p:cNvPr id="21" name="Right Arrow 20"/>
            <p:cNvSpPr/>
            <p:nvPr/>
          </p:nvSpPr>
          <p:spPr>
            <a:xfrm rot="16200000">
              <a:off x="8364468" y="2922465"/>
              <a:ext cx="432000" cy="432000"/>
            </a:xfrm>
            <a:prstGeom prst="rightArrow">
              <a:avLst/>
            </a:prstGeom>
            <a:solidFill>
              <a:srgbClr val="76B900"/>
            </a:solidFill>
            <a:ln w="25400" cap="flat" cmpd="sng" algn="ctr">
              <a:solidFill>
                <a:srgbClr val="76B900">
                  <a:shade val="50000"/>
                </a:srgbClr>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dirty="0" smtClean="0">
                <a:ln>
                  <a:noFill/>
                </a:ln>
                <a:solidFill>
                  <a:prstClr val="white"/>
                </a:solidFill>
                <a:effectLst/>
                <a:uLnTx/>
                <a:uFillTx/>
                <a:latin typeface="Trebuchet MS"/>
                <a:ea typeface="+mn-ea"/>
                <a:cs typeface="+mn-cs"/>
              </a:endParaRPr>
            </a:p>
          </p:txBody>
        </p:sp>
        <p:sp>
          <p:nvSpPr>
            <p:cNvPr id="22" name="Right Arrow 21"/>
            <p:cNvSpPr/>
            <p:nvPr/>
          </p:nvSpPr>
          <p:spPr>
            <a:xfrm>
              <a:off x="4713722" y="3466234"/>
              <a:ext cx="432000" cy="432000"/>
            </a:xfrm>
            <a:prstGeom prst="rightArrow">
              <a:avLst/>
            </a:prstGeom>
            <a:solidFill>
              <a:srgbClr val="4549F5"/>
            </a:solidFill>
            <a:ln w="25400" cap="flat" cmpd="sng" algn="ctr">
              <a:solidFill>
                <a:srgbClr val="4549F5">
                  <a:shade val="50000"/>
                </a:srgbClr>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dirty="0" smtClean="0">
                <a:ln>
                  <a:noFill/>
                </a:ln>
                <a:solidFill>
                  <a:prstClr val="white"/>
                </a:solidFill>
                <a:effectLst/>
                <a:uLnTx/>
                <a:uFillTx/>
                <a:latin typeface="Trebuchet MS"/>
                <a:ea typeface="+mn-ea"/>
                <a:cs typeface="+mn-cs"/>
              </a:endParaRPr>
            </a:p>
          </p:txBody>
        </p:sp>
        <p:sp>
          <p:nvSpPr>
            <p:cNvPr id="23" name="Rectangle 22"/>
            <p:cNvSpPr/>
            <p:nvPr/>
          </p:nvSpPr>
          <p:spPr>
            <a:xfrm>
              <a:off x="5253500" y="3485542"/>
              <a:ext cx="216000" cy="432000"/>
            </a:xfrm>
            <a:prstGeom prst="rect">
              <a:avLst/>
            </a:prstGeom>
            <a:solidFill>
              <a:srgbClr val="FF0000"/>
            </a:solidFill>
            <a:ln w="25400" cap="flat" cmpd="sng" algn="ctr">
              <a:solidFill>
                <a:srgbClr val="C00000"/>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24" name="Rectangle 23"/>
            <p:cNvSpPr/>
            <p:nvPr/>
          </p:nvSpPr>
          <p:spPr>
            <a:xfrm>
              <a:off x="6106784" y="3493282"/>
              <a:ext cx="216000" cy="432000"/>
            </a:xfrm>
            <a:prstGeom prst="rect">
              <a:avLst/>
            </a:prstGeom>
            <a:solidFill>
              <a:srgbClr val="FF0000"/>
            </a:solidFill>
            <a:ln w="25400" cap="flat" cmpd="sng" algn="ctr">
              <a:solidFill>
                <a:srgbClr val="C00000"/>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25" name="Right Arrow 24"/>
            <p:cNvSpPr/>
            <p:nvPr/>
          </p:nvSpPr>
          <p:spPr>
            <a:xfrm>
              <a:off x="6430784" y="3477942"/>
              <a:ext cx="432000" cy="432000"/>
            </a:xfrm>
            <a:prstGeom prst="rightArrow">
              <a:avLst/>
            </a:prstGeom>
            <a:solidFill>
              <a:srgbClr val="4549F5"/>
            </a:solidFill>
            <a:ln w="25400" cap="flat" cmpd="sng" algn="ctr">
              <a:solidFill>
                <a:srgbClr val="4549F5">
                  <a:shade val="50000"/>
                </a:srgbClr>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dirty="0" smtClean="0">
                <a:ln>
                  <a:noFill/>
                </a:ln>
                <a:solidFill>
                  <a:prstClr val="white"/>
                </a:solidFill>
                <a:effectLst/>
                <a:uLnTx/>
                <a:uFillTx/>
                <a:latin typeface="Trebuchet MS"/>
                <a:ea typeface="+mn-ea"/>
                <a:cs typeface="+mn-cs"/>
              </a:endParaRPr>
            </a:p>
          </p:txBody>
        </p:sp>
        <p:sp>
          <p:nvSpPr>
            <p:cNvPr id="27" name="Rectangle 26"/>
            <p:cNvSpPr/>
            <p:nvPr/>
          </p:nvSpPr>
          <p:spPr>
            <a:xfrm>
              <a:off x="1668386" y="4304967"/>
              <a:ext cx="8250865" cy="1699769"/>
            </a:xfrm>
            <a:prstGeom prst="rect">
              <a:avLst/>
            </a:prstGeom>
            <a:solidFill>
              <a:sysClr val="window" lastClr="FFFFFF"/>
            </a:solidFill>
            <a:ln w="9525" cap="flat" cmpd="sng" algn="ctr">
              <a:no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29" name="Rectangle 28"/>
            <p:cNvSpPr/>
            <p:nvPr/>
          </p:nvSpPr>
          <p:spPr>
            <a:xfrm>
              <a:off x="1668386" y="4304967"/>
              <a:ext cx="8250865" cy="1699769"/>
            </a:xfrm>
            <a:prstGeom prst="rect">
              <a:avLst/>
            </a:prstGeom>
            <a:solidFill>
              <a:sysClr val="window" lastClr="FFFFFF"/>
            </a:solidFill>
            <a:ln w="9525" cap="flat" cmpd="sng" algn="ctr">
              <a:no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31" name="Rectangle 30"/>
            <p:cNvSpPr/>
            <p:nvPr/>
          </p:nvSpPr>
          <p:spPr>
            <a:xfrm>
              <a:off x="1668386" y="4304967"/>
              <a:ext cx="8250865" cy="1699769"/>
            </a:xfrm>
            <a:prstGeom prst="rect">
              <a:avLst/>
            </a:prstGeom>
            <a:solidFill>
              <a:sysClr val="window" lastClr="FFFFFF"/>
            </a:solidFill>
            <a:ln w="9525" cap="flat" cmpd="sng" algn="ctr">
              <a:no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33" name="Rectangle 32"/>
            <p:cNvSpPr/>
            <p:nvPr/>
          </p:nvSpPr>
          <p:spPr>
            <a:xfrm>
              <a:off x="1668386" y="4304967"/>
              <a:ext cx="8250865" cy="1699769"/>
            </a:xfrm>
            <a:prstGeom prst="rect">
              <a:avLst/>
            </a:prstGeom>
            <a:solidFill>
              <a:sysClr val="window" lastClr="FFFFFF"/>
            </a:solidFill>
            <a:ln w="9525" cap="flat" cmpd="sng" algn="ctr">
              <a:no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Trebuchet MS"/>
                <a:ea typeface="+mn-ea"/>
                <a:cs typeface="+mn-cs"/>
              </a:endParaRPr>
            </a:p>
          </p:txBody>
        </p:sp>
      </p:grpSp>
      <p:sp>
        <p:nvSpPr>
          <p:cNvPr id="34" name="TextBox 33"/>
          <p:cNvSpPr txBox="1"/>
          <p:nvPr/>
        </p:nvSpPr>
        <p:spPr>
          <a:xfrm>
            <a:off x="1663182" y="4360790"/>
            <a:ext cx="8337029" cy="1495794"/>
          </a:xfrm>
          <a:prstGeom prst="rect">
            <a:avLst/>
          </a:prstGeom>
          <a:solidFill>
            <a:sysClr val="window" lastClr="FFFFFF"/>
          </a:solidFill>
        </p:spPr>
        <p:txBody>
          <a:bodyPr wrap="square" lIns="109728" tIns="54864" rIns="109728" bIns="54864"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solidFill>
                  <a:srgbClr val="804000"/>
                </a:solidFill>
                <a:latin typeface="Courier New" panose="02070309020205020404" pitchFamily="49" charset="0"/>
              </a:rPr>
              <a:t>#pragma </a:t>
            </a:r>
            <a:r>
              <a:rPr lang="en-US" dirty="0" err="1">
                <a:solidFill>
                  <a:srgbClr val="804000"/>
                </a:solidFill>
                <a:latin typeface="Courier New" panose="02070309020205020404" pitchFamily="49" charset="0"/>
              </a:rPr>
              <a:t>acc</a:t>
            </a:r>
            <a:r>
              <a:rPr lang="en-US" dirty="0">
                <a:solidFill>
                  <a:srgbClr val="804000"/>
                </a:solidFill>
                <a:latin typeface="Courier New" panose="02070309020205020404" pitchFamily="49" charset="0"/>
              </a:rPr>
              <a:t> </a:t>
            </a:r>
            <a:r>
              <a:rPr lang="en-US" dirty="0" smtClean="0">
                <a:solidFill>
                  <a:srgbClr val="804000"/>
                </a:solidFill>
                <a:latin typeface="Courier New" panose="02070309020205020404" pitchFamily="49" charset="0"/>
              </a:rPr>
              <a:t>update self(</a:t>
            </a:r>
            <a:r>
              <a:rPr lang="en-US" dirty="0" err="1" smtClean="0">
                <a:solidFill>
                  <a:srgbClr val="804000"/>
                </a:solidFill>
                <a:latin typeface="Courier New" panose="02070309020205020404" pitchFamily="49" charset="0"/>
              </a:rPr>
              <a:t>s_buf</a:t>
            </a:r>
            <a:r>
              <a:rPr lang="en-US" dirty="0" smtClean="0">
                <a:solidFill>
                  <a:srgbClr val="804000"/>
                </a:solidFill>
                <a:latin typeface="Courier New" panose="02070309020205020404" pitchFamily="49" charset="0"/>
              </a:rPr>
              <a:t>[0:size])</a:t>
            </a:r>
            <a:endParaRPr kumimoji="0" lang="en-US" sz="1800" b="0" i="0" u="none" strike="noStrike" kern="0" cap="none" spc="0" normalizeH="0" baseline="0" noProof="0" dirty="0" smtClean="0">
              <a:ln>
                <a:noFill/>
              </a:ln>
              <a:solidFill>
                <a:srgbClr val="000000"/>
              </a:solidFill>
              <a:effectLst/>
              <a:highlight>
                <a:srgbClr val="FFFFFF"/>
              </a:highlight>
              <a:uLnTx/>
              <a:uFillTx/>
              <a:latin typeface="Courier New" panose="02070309020205020404" pitchFamily="49" charset="0"/>
              <a:cs typeface="Courier New" panose="020703090202050204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rgbClr val="000000"/>
                </a:solidFill>
                <a:effectLst/>
                <a:highlight>
                  <a:srgbClr val="FFFFFF"/>
                </a:highlight>
                <a:uLnTx/>
                <a:uFillTx/>
                <a:latin typeface="Courier New" panose="02070309020205020404" pitchFamily="49" charset="0"/>
                <a:cs typeface="Courier New" panose="02070309020205020404" pitchFamily="49" charset="0"/>
              </a:rPr>
              <a:t>MPI_Send</a:t>
            </a:r>
            <a:r>
              <a:rPr kumimoji="0" lang="en-US" sz="1800" b="1" i="0" u="none" strike="noStrike" kern="0" cap="none" spc="0" normalizeH="0" baseline="0" noProof="0" dirty="0" smtClean="0">
                <a:ln>
                  <a:noFill/>
                </a:ln>
                <a:solidFill>
                  <a:srgbClr val="000080"/>
                </a:solidFill>
                <a:effectLst/>
                <a:highlight>
                  <a:srgbClr val="FFFFFF"/>
                </a:highlight>
                <a:uLnTx/>
                <a:uFillTx/>
                <a:latin typeface="Courier New" panose="02070309020205020404" pitchFamily="49" charset="0"/>
                <a:cs typeface="Courier New" panose="02070309020205020404" pitchFamily="49" charset="0"/>
              </a:rPr>
              <a:t>(</a:t>
            </a:r>
            <a:r>
              <a:rPr kumimoji="0" lang="en-US" sz="1800" b="0" i="0" u="none" strike="noStrike" kern="0" cap="none" spc="0" normalizeH="0" baseline="0" noProof="0" dirty="0" smtClean="0">
                <a:ln>
                  <a:noFill/>
                </a:ln>
                <a:solidFill>
                  <a:srgbClr val="000000"/>
                </a:solidFill>
                <a:effectLst/>
                <a:highlight>
                  <a:srgbClr val="FFFFFF"/>
                </a:highlight>
                <a:uLnTx/>
                <a:uFillTx/>
                <a:latin typeface="Courier New" panose="02070309020205020404" pitchFamily="49" charset="0"/>
                <a:cs typeface="Courier New" panose="02070309020205020404" pitchFamily="49" charset="0"/>
              </a:rPr>
              <a:t>s_buf</a:t>
            </a:r>
            <a:r>
              <a:rPr kumimoji="0" lang="en-US" sz="1800" b="1" i="0" u="none" strike="noStrike" kern="0" cap="none" spc="0" normalizeH="0" baseline="0" noProof="0" dirty="0" smtClean="0">
                <a:ln>
                  <a:noFill/>
                </a:ln>
                <a:solidFill>
                  <a:srgbClr val="000080"/>
                </a:solidFill>
                <a:effectLst/>
                <a:highlight>
                  <a:srgbClr val="FFFFFF"/>
                </a:highlight>
                <a:uLnTx/>
                <a:uFillTx/>
                <a:latin typeface="Courier New" panose="02070309020205020404" pitchFamily="49" charset="0"/>
                <a:cs typeface="Courier New" panose="02070309020205020404" pitchFamily="49" charset="0"/>
              </a:rPr>
              <a:t>,</a:t>
            </a:r>
            <a:r>
              <a:rPr kumimoji="0" lang="en-US" sz="1800" b="0" i="0" u="none" strike="noStrike" kern="0" cap="none" spc="0" normalizeH="0" baseline="0" noProof="0" dirty="0" smtClean="0">
                <a:ln>
                  <a:noFill/>
                </a:ln>
                <a:solidFill>
                  <a:srgbClr val="000000"/>
                </a:solidFill>
                <a:effectLst/>
                <a:highlight>
                  <a:srgbClr val="FFFFFF"/>
                </a:highlight>
                <a:uLnTx/>
                <a:uFillTx/>
                <a:latin typeface="Courier New" panose="02070309020205020404" pitchFamily="49" charset="0"/>
                <a:cs typeface="Courier New" panose="02070309020205020404" pitchFamily="49" charset="0"/>
              </a:rPr>
              <a:t>size</a:t>
            </a:r>
            <a:r>
              <a:rPr kumimoji="0" lang="en-US" sz="1800" b="1" i="0" u="none" strike="noStrike" kern="0" cap="none" spc="0" normalizeH="0" baseline="0" noProof="0" dirty="0" smtClean="0">
                <a:ln>
                  <a:noFill/>
                </a:ln>
                <a:solidFill>
                  <a:srgbClr val="000080"/>
                </a:solidFill>
                <a:effectLst/>
                <a:highlight>
                  <a:srgbClr val="FFFFFF"/>
                </a:highlight>
                <a:uLnTx/>
                <a:uFillTx/>
                <a:latin typeface="Courier New" panose="02070309020205020404" pitchFamily="49" charset="0"/>
                <a:cs typeface="Courier New" panose="02070309020205020404" pitchFamily="49" charset="0"/>
              </a:rPr>
              <a:t>,</a:t>
            </a:r>
            <a:r>
              <a:rPr kumimoji="0" lang="en-US" sz="1800" b="0" i="0" u="none" strike="noStrike" kern="0" cap="none" spc="0" normalizeH="0" baseline="0" noProof="0" dirty="0" smtClean="0">
                <a:ln>
                  <a:noFill/>
                </a:ln>
                <a:solidFill>
                  <a:srgbClr val="000000"/>
                </a:solidFill>
                <a:effectLst/>
                <a:highlight>
                  <a:srgbClr val="FFFFFF"/>
                </a:highlight>
                <a:uLnTx/>
                <a:uFillTx/>
                <a:latin typeface="Courier New" panose="02070309020205020404" pitchFamily="49" charset="0"/>
                <a:cs typeface="Courier New" panose="02070309020205020404" pitchFamily="49" charset="0"/>
              </a:rPr>
              <a:t>MPI_CHAR</a:t>
            </a:r>
            <a:r>
              <a:rPr kumimoji="0" lang="en-US" sz="1800" b="1" i="0" u="none" strike="noStrike" kern="0" cap="none" spc="0" normalizeH="0" baseline="0" noProof="0" dirty="0" smtClean="0">
                <a:ln>
                  <a:noFill/>
                </a:ln>
                <a:solidFill>
                  <a:srgbClr val="000080"/>
                </a:solidFill>
                <a:effectLst/>
                <a:highlight>
                  <a:srgbClr val="FFFFFF"/>
                </a:highlight>
                <a:uLnTx/>
                <a:uFillTx/>
                <a:latin typeface="Courier New" panose="02070309020205020404" pitchFamily="49" charset="0"/>
                <a:cs typeface="Courier New" panose="02070309020205020404" pitchFamily="49" charset="0"/>
              </a:rPr>
              <a:t>,</a:t>
            </a:r>
            <a:r>
              <a:rPr kumimoji="0" lang="en-US" sz="1800" b="0" i="0" u="none" strike="noStrike" kern="0" cap="none" spc="0" normalizeH="0" baseline="0" noProof="0" dirty="0" smtClean="0">
                <a:ln>
                  <a:noFill/>
                </a:ln>
                <a:solidFill>
                  <a:srgbClr val="FF8000"/>
                </a:solidFill>
                <a:effectLst/>
                <a:highlight>
                  <a:srgbClr val="FFFFFF"/>
                </a:highlight>
                <a:uLnTx/>
                <a:uFillTx/>
                <a:latin typeface="Courier New" panose="02070309020205020404" pitchFamily="49" charset="0"/>
                <a:cs typeface="Courier New" panose="02070309020205020404" pitchFamily="49" charset="0"/>
              </a:rPr>
              <a:t>1</a:t>
            </a:r>
            <a:r>
              <a:rPr kumimoji="0" lang="en-US" sz="1800" b="1" i="0" u="none" strike="noStrike" kern="0" cap="none" spc="0" normalizeH="0" baseline="0" noProof="0" dirty="0" smtClean="0">
                <a:ln>
                  <a:noFill/>
                </a:ln>
                <a:solidFill>
                  <a:srgbClr val="000080"/>
                </a:solidFill>
                <a:effectLst/>
                <a:highlight>
                  <a:srgbClr val="FFFFFF"/>
                </a:highlight>
                <a:uLnTx/>
                <a:uFillTx/>
                <a:latin typeface="Courier New" panose="02070309020205020404" pitchFamily="49" charset="0"/>
                <a:cs typeface="Courier New" panose="02070309020205020404" pitchFamily="49" charset="0"/>
              </a:rPr>
              <a:t>,</a:t>
            </a:r>
            <a:r>
              <a:rPr kumimoji="0" lang="en-US" sz="1800" b="0" i="0" u="none" strike="noStrike" kern="0" cap="none" spc="0" normalizeH="0" baseline="0" noProof="0" dirty="0" smtClean="0">
                <a:ln>
                  <a:noFill/>
                </a:ln>
                <a:solidFill>
                  <a:srgbClr val="000000"/>
                </a:solidFill>
                <a:effectLst/>
                <a:highlight>
                  <a:srgbClr val="FFFFFF"/>
                </a:highlight>
                <a:uLnTx/>
                <a:uFillTx/>
                <a:latin typeface="Courier New" panose="02070309020205020404" pitchFamily="49" charset="0"/>
                <a:cs typeface="Courier New" panose="02070309020205020404" pitchFamily="49" charset="0"/>
              </a:rPr>
              <a:t>tag</a:t>
            </a:r>
            <a:r>
              <a:rPr kumimoji="0" lang="en-US" sz="1800" b="1" i="0" u="none" strike="noStrike" kern="0" cap="none" spc="0" normalizeH="0" baseline="0" noProof="0" dirty="0" smtClean="0">
                <a:ln>
                  <a:noFill/>
                </a:ln>
                <a:solidFill>
                  <a:srgbClr val="000080"/>
                </a:solidFill>
                <a:effectLst/>
                <a:highlight>
                  <a:srgbClr val="FFFFFF"/>
                </a:highlight>
                <a:uLnTx/>
                <a:uFillTx/>
                <a:latin typeface="Courier New" panose="02070309020205020404" pitchFamily="49" charset="0"/>
                <a:cs typeface="Courier New" panose="02070309020205020404" pitchFamily="49" charset="0"/>
              </a:rPr>
              <a:t>,</a:t>
            </a:r>
            <a:r>
              <a:rPr kumimoji="0" lang="en-US" sz="1800" b="0" i="0" u="none" strike="noStrike" kern="0" cap="none" spc="0" normalizeH="0" baseline="0" noProof="0" dirty="0" smtClean="0">
                <a:ln>
                  <a:noFill/>
                </a:ln>
                <a:solidFill>
                  <a:srgbClr val="000000"/>
                </a:solidFill>
                <a:effectLst/>
                <a:highlight>
                  <a:srgbClr val="FFFFFF"/>
                </a:highlight>
                <a:uLnTx/>
                <a:uFillTx/>
                <a:latin typeface="Courier New" panose="02070309020205020404" pitchFamily="49" charset="0"/>
                <a:cs typeface="Courier New" panose="02070309020205020404" pitchFamily="49" charset="0"/>
              </a:rPr>
              <a:t>MPI_COMM_WORLD</a:t>
            </a:r>
            <a:r>
              <a:rPr kumimoji="0" lang="en-US" sz="1800" b="1" i="0" u="none" strike="noStrike" kern="0" cap="none" spc="0" normalizeH="0" baseline="0" noProof="0" dirty="0" smtClean="0">
                <a:ln>
                  <a:noFill/>
                </a:ln>
                <a:solidFill>
                  <a:srgbClr val="000080"/>
                </a:solidFill>
                <a:effectLst/>
                <a:highlight>
                  <a:srgbClr val="FFFFFF"/>
                </a:highlight>
                <a:uLnTx/>
                <a:uFillTx/>
                <a:latin typeface="Courier New" panose="02070309020205020404" pitchFamily="49" charset="0"/>
                <a:cs typeface="Courier New" panose="02070309020205020404" pitchFamily="49" charset="0"/>
              </a:rPr>
              <a:t>);</a:t>
            </a:r>
            <a:endParaRPr kumimoji="0" lang="en-US" sz="1800" b="0" i="0" u="none" strike="noStrike" kern="0" cap="none" spc="0" normalizeH="0" baseline="0" noProof="0" dirty="0" smtClean="0">
              <a:ln>
                <a:noFill/>
              </a:ln>
              <a:solidFill>
                <a:srgbClr val="000000"/>
              </a:solidFill>
              <a:effectLst/>
              <a:highlight>
                <a:srgbClr val="FFFFFF"/>
              </a:highlight>
              <a:uLnTx/>
              <a:uFillTx/>
              <a:latin typeface="Courier New" panose="02070309020205020404" pitchFamily="49" charset="0"/>
              <a:cs typeface="Courier New" panose="020703090202050204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highlight>
                <a:srgbClr val="FFFFFF"/>
              </a:highlight>
              <a:uLnTx/>
              <a:uFillTx/>
              <a:latin typeface="Courier New" panose="02070309020205020404" pitchFamily="49" charset="0"/>
              <a:cs typeface="Courier New" panose="020703090202050204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rgbClr val="000000"/>
                </a:solidFill>
                <a:effectLst/>
                <a:highlight>
                  <a:srgbClr val="FFFFFF"/>
                </a:highlight>
                <a:uLnTx/>
                <a:uFillTx/>
                <a:latin typeface="Courier New" panose="02070309020205020404" pitchFamily="49" charset="0"/>
                <a:cs typeface="Courier New" panose="02070309020205020404" pitchFamily="49" charset="0"/>
              </a:rPr>
              <a:t>MPI_Recv</a:t>
            </a:r>
            <a:r>
              <a:rPr kumimoji="0" lang="en-US" sz="1800" b="1" i="0" u="none" strike="noStrike" kern="0" cap="none" spc="0" normalizeH="0" baseline="0" noProof="0" dirty="0" smtClean="0">
                <a:ln>
                  <a:noFill/>
                </a:ln>
                <a:solidFill>
                  <a:srgbClr val="000080"/>
                </a:solidFill>
                <a:effectLst/>
                <a:highlight>
                  <a:srgbClr val="FFFFFF"/>
                </a:highlight>
                <a:uLnTx/>
                <a:uFillTx/>
                <a:latin typeface="Courier New" panose="02070309020205020404" pitchFamily="49" charset="0"/>
                <a:cs typeface="Courier New" panose="02070309020205020404" pitchFamily="49" charset="0"/>
              </a:rPr>
              <a:t>(</a:t>
            </a:r>
            <a:r>
              <a:rPr kumimoji="0" lang="en-US" sz="1800" b="0" i="0" u="none" strike="noStrike" kern="0" cap="none" spc="0" normalizeH="0" baseline="0" noProof="0" dirty="0" smtClean="0">
                <a:ln>
                  <a:noFill/>
                </a:ln>
                <a:solidFill>
                  <a:srgbClr val="000000"/>
                </a:solidFill>
                <a:effectLst/>
                <a:highlight>
                  <a:srgbClr val="FFFFFF"/>
                </a:highlight>
                <a:uLnTx/>
                <a:uFillTx/>
                <a:latin typeface="Courier New" panose="02070309020205020404" pitchFamily="49" charset="0"/>
                <a:cs typeface="Courier New" panose="02070309020205020404" pitchFamily="49" charset="0"/>
              </a:rPr>
              <a:t>r_buf</a:t>
            </a:r>
            <a:r>
              <a:rPr kumimoji="0" lang="en-US" sz="1800" b="1" i="0" u="none" strike="noStrike" kern="0" cap="none" spc="0" normalizeH="0" baseline="0" noProof="0" dirty="0" smtClean="0">
                <a:ln>
                  <a:noFill/>
                </a:ln>
                <a:solidFill>
                  <a:srgbClr val="000080"/>
                </a:solidFill>
                <a:effectLst/>
                <a:highlight>
                  <a:srgbClr val="FFFFFF"/>
                </a:highlight>
                <a:uLnTx/>
                <a:uFillTx/>
                <a:latin typeface="Courier New" panose="02070309020205020404" pitchFamily="49" charset="0"/>
                <a:cs typeface="Courier New" panose="02070309020205020404" pitchFamily="49" charset="0"/>
              </a:rPr>
              <a:t>,</a:t>
            </a:r>
            <a:r>
              <a:rPr kumimoji="0" lang="en-US" sz="1800" b="0" i="0" u="none" strike="noStrike" kern="0" cap="none" spc="0" normalizeH="0" baseline="0" noProof="0" dirty="0" smtClean="0">
                <a:ln>
                  <a:noFill/>
                </a:ln>
                <a:solidFill>
                  <a:srgbClr val="000000"/>
                </a:solidFill>
                <a:effectLst/>
                <a:highlight>
                  <a:srgbClr val="FFFFFF"/>
                </a:highlight>
                <a:uLnTx/>
                <a:uFillTx/>
                <a:latin typeface="Courier New" panose="02070309020205020404" pitchFamily="49" charset="0"/>
                <a:cs typeface="Courier New" panose="02070309020205020404" pitchFamily="49" charset="0"/>
              </a:rPr>
              <a:t>size</a:t>
            </a:r>
            <a:r>
              <a:rPr kumimoji="0" lang="en-US" sz="1800" b="1" i="0" u="none" strike="noStrike" kern="0" cap="none" spc="0" normalizeH="0" baseline="0" noProof="0" dirty="0" smtClean="0">
                <a:ln>
                  <a:noFill/>
                </a:ln>
                <a:solidFill>
                  <a:srgbClr val="000080"/>
                </a:solidFill>
                <a:effectLst/>
                <a:highlight>
                  <a:srgbClr val="FFFFFF"/>
                </a:highlight>
                <a:uLnTx/>
                <a:uFillTx/>
                <a:latin typeface="Courier New" panose="02070309020205020404" pitchFamily="49" charset="0"/>
                <a:cs typeface="Courier New" panose="02070309020205020404" pitchFamily="49" charset="0"/>
              </a:rPr>
              <a:t>,</a:t>
            </a:r>
            <a:r>
              <a:rPr kumimoji="0" lang="en-US" sz="1800" b="0" i="0" u="none" strike="noStrike" kern="0" cap="none" spc="0" normalizeH="0" baseline="0" noProof="0" dirty="0" smtClean="0">
                <a:ln>
                  <a:noFill/>
                </a:ln>
                <a:solidFill>
                  <a:srgbClr val="000000"/>
                </a:solidFill>
                <a:effectLst/>
                <a:highlight>
                  <a:srgbClr val="FFFFFF"/>
                </a:highlight>
                <a:uLnTx/>
                <a:uFillTx/>
                <a:latin typeface="Courier New" panose="02070309020205020404" pitchFamily="49" charset="0"/>
                <a:cs typeface="Courier New" panose="02070309020205020404" pitchFamily="49" charset="0"/>
              </a:rPr>
              <a:t>MPI_CHAR</a:t>
            </a:r>
            <a:r>
              <a:rPr kumimoji="0" lang="en-US" sz="1800" b="1" i="0" u="none" strike="noStrike" kern="0" cap="none" spc="0" normalizeH="0" baseline="0" noProof="0" dirty="0" smtClean="0">
                <a:ln>
                  <a:noFill/>
                </a:ln>
                <a:solidFill>
                  <a:srgbClr val="000080"/>
                </a:solidFill>
                <a:effectLst/>
                <a:highlight>
                  <a:srgbClr val="FFFFFF"/>
                </a:highlight>
                <a:uLnTx/>
                <a:uFillTx/>
                <a:latin typeface="Courier New" panose="02070309020205020404" pitchFamily="49" charset="0"/>
                <a:cs typeface="Courier New" panose="02070309020205020404" pitchFamily="49" charset="0"/>
              </a:rPr>
              <a:t>,</a:t>
            </a:r>
            <a:r>
              <a:rPr kumimoji="0" lang="en-US" sz="1800" b="0" i="0" u="none" strike="noStrike" kern="0" cap="none" spc="0" normalizeH="0" baseline="0" noProof="0" dirty="0" smtClean="0">
                <a:ln>
                  <a:noFill/>
                </a:ln>
                <a:solidFill>
                  <a:srgbClr val="FF8000"/>
                </a:solidFill>
                <a:effectLst/>
                <a:highlight>
                  <a:srgbClr val="FFFFFF"/>
                </a:highlight>
                <a:uLnTx/>
                <a:uFillTx/>
                <a:latin typeface="Courier New" panose="02070309020205020404" pitchFamily="49" charset="0"/>
                <a:cs typeface="Courier New" panose="02070309020205020404" pitchFamily="49" charset="0"/>
              </a:rPr>
              <a:t>0</a:t>
            </a:r>
            <a:r>
              <a:rPr kumimoji="0" lang="en-US" sz="1800" b="1" i="0" u="none" strike="noStrike" kern="0" cap="none" spc="0" normalizeH="0" baseline="0" noProof="0" dirty="0" smtClean="0">
                <a:ln>
                  <a:noFill/>
                </a:ln>
                <a:solidFill>
                  <a:srgbClr val="000080"/>
                </a:solidFill>
                <a:effectLst/>
                <a:highlight>
                  <a:srgbClr val="FFFFFF"/>
                </a:highlight>
                <a:uLnTx/>
                <a:uFillTx/>
                <a:latin typeface="Courier New" panose="02070309020205020404" pitchFamily="49" charset="0"/>
                <a:cs typeface="Courier New" panose="02070309020205020404" pitchFamily="49" charset="0"/>
              </a:rPr>
              <a:t>,</a:t>
            </a:r>
            <a:r>
              <a:rPr kumimoji="0" lang="en-US" sz="1800" b="0" i="0" u="none" strike="noStrike" kern="0" cap="none" spc="0" normalizeH="0" baseline="0" noProof="0" dirty="0" smtClean="0">
                <a:ln>
                  <a:noFill/>
                </a:ln>
                <a:solidFill>
                  <a:srgbClr val="000000"/>
                </a:solidFill>
                <a:effectLst/>
                <a:highlight>
                  <a:srgbClr val="FFFFFF"/>
                </a:highlight>
                <a:uLnTx/>
                <a:uFillTx/>
                <a:latin typeface="Courier New" panose="02070309020205020404" pitchFamily="49" charset="0"/>
                <a:cs typeface="Courier New" panose="02070309020205020404" pitchFamily="49" charset="0"/>
              </a:rPr>
              <a:t>tag</a:t>
            </a:r>
            <a:r>
              <a:rPr kumimoji="0" lang="en-US" sz="1800" b="1" i="0" u="none" strike="noStrike" kern="0" cap="none" spc="0" normalizeH="0" baseline="0" noProof="0" dirty="0" smtClean="0">
                <a:ln>
                  <a:noFill/>
                </a:ln>
                <a:solidFill>
                  <a:srgbClr val="000080"/>
                </a:solidFill>
                <a:effectLst/>
                <a:highlight>
                  <a:srgbClr val="FFFFFF"/>
                </a:highlight>
                <a:uLnTx/>
                <a:uFillTx/>
                <a:latin typeface="Courier New" panose="02070309020205020404" pitchFamily="49" charset="0"/>
                <a:cs typeface="Courier New" panose="02070309020205020404" pitchFamily="49" charset="0"/>
              </a:rPr>
              <a:t>,</a:t>
            </a:r>
            <a:r>
              <a:rPr kumimoji="0" lang="en-US" sz="1800" b="0" i="0" u="none" strike="noStrike" kern="0" cap="none" spc="0" normalizeH="0" baseline="0" noProof="0" dirty="0" smtClean="0">
                <a:ln>
                  <a:noFill/>
                </a:ln>
                <a:solidFill>
                  <a:srgbClr val="000000"/>
                </a:solidFill>
                <a:effectLst/>
                <a:highlight>
                  <a:srgbClr val="FFFFFF"/>
                </a:highlight>
                <a:uLnTx/>
                <a:uFillTx/>
                <a:latin typeface="Courier New" panose="02070309020205020404" pitchFamily="49" charset="0"/>
                <a:cs typeface="Courier New" panose="02070309020205020404" pitchFamily="49" charset="0"/>
              </a:rPr>
              <a:t>MPI_COMM_WORLD</a:t>
            </a:r>
            <a:r>
              <a:rPr kumimoji="0" lang="en-US" sz="1800" b="1" i="0" u="none" strike="noStrike" kern="0" cap="none" spc="0" normalizeH="0" baseline="0" noProof="0" dirty="0" smtClean="0">
                <a:ln>
                  <a:noFill/>
                </a:ln>
                <a:solidFill>
                  <a:srgbClr val="000080"/>
                </a:solidFill>
                <a:effectLst/>
                <a:highlight>
                  <a:srgbClr val="FFFFFF"/>
                </a:highlight>
                <a:uLnTx/>
                <a:uFillTx/>
                <a:latin typeface="Courier New" panose="02070309020205020404" pitchFamily="49" charset="0"/>
                <a:cs typeface="Courier New" panose="02070309020205020404" pitchFamily="49" charset="0"/>
              </a:rPr>
              <a:t>,&amp;</a:t>
            </a:r>
            <a:r>
              <a:rPr kumimoji="0" lang="en-US" sz="1800" b="0" i="0" u="none" strike="noStrike" kern="0" cap="none" spc="0" normalizeH="0" baseline="0" noProof="0" dirty="0" smtClean="0">
                <a:ln>
                  <a:noFill/>
                </a:ln>
                <a:solidFill>
                  <a:srgbClr val="000000"/>
                </a:solidFill>
                <a:effectLst/>
                <a:highlight>
                  <a:srgbClr val="FFFFFF"/>
                </a:highlight>
                <a:uLnTx/>
                <a:uFillTx/>
                <a:latin typeface="Courier New" panose="02070309020205020404" pitchFamily="49" charset="0"/>
                <a:cs typeface="Courier New" panose="02070309020205020404" pitchFamily="49" charset="0"/>
              </a:rPr>
              <a:t>stat</a:t>
            </a:r>
            <a:r>
              <a:rPr kumimoji="0" lang="en-US" sz="1800" b="1" i="0" u="none" strike="noStrike" kern="0" cap="none" spc="0" normalizeH="0" baseline="0" noProof="0" dirty="0" smtClean="0">
                <a:ln>
                  <a:noFill/>
                </a:ln>
                <a:solidFill>
                  <a:srgbClr val="000080"/>
                </a:solidFill>
                <a:effectLst/>
                <a:highlight>
                  <a:srgbClr val="FFFFFF"/>
                </a:highlight>
                <a:uLnTx/>
                <a:uFillTx/>
                <a:latin typeface="Courier New" panose="02070309020205020404" pitchFamily="49" charset="0"/>
                <a:cs typeface="Courier New" panose="02070309020205020404" pitchFamily="49" charset="0"/>
              </a:rPr>
              <a:t>);</a:t>
            </a:r>
            <a:endParaRPr kumimoji="0" lang="en-US" sz="1800" b="0" i="0" u="none" strike="noStrike" kern="0" cap="none" spc="0" normalizeH="0" baseline="0" noProof="0" dirty="0" smtClean="0">
              <a:ln>
                <a:noFill/>
              </a:ln>
              <a:solidFill>
                <a:srgbClr val="000000"/>
              </a:solidFill>
              <a:effectLst/>
              <a:highlight>
                <a:srgbClr val="FFFFFF"/>
              </a:highlight>
              <a:uLnTx/>
              <a:uFillTx/>
              <a:latin typeface="Courier New" panose="02070309020205020404" pitchFamily="49" charset="0"/>
              <a:cs typeface="Courier New" panose="020703090202050204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dirty="0">
                <a:solidFill>
                  <a:srgbClr val="804000"/>
                </a:solidFill>
                <a:latin typeface="Courier New" panose="02070309020205020404" pitchFamily="49" charset="0"/>
              </a:rPr>
              <a:t>#pragma </a:t>
            </a:r>
            <a:r>
              <a:rPr lang="en-US" dirty="0" err="1">
                <a:solidFill>
                  <a:srgbClr val="804000"/>
                </a:solidFill>
                <a:latin typeface="Courier New" panose="02070309020205020404" pitchFamily="49" charset="0"/>
              </a:rPr>
              <a:t>acc</a:t>
            </a:r>
            <a:r>
              <a:rPr lang="en-US" dirty="0">
                <a:solidFill>
                  <a:srgbClr val="804000"/>
                </a:solidFill>
                <a:latin typeface="Courier New" panose="02070309020205020404" pitchFamily="49" charset="0"/>
              </a:rPr>
              <a:t> update </a:t>
            </a:r>
            <a:r>
              <a:rPr lang="en-US" dirty="0" smtClean="0">
                <a:solidFill>
                  <a:srgbClr val="804000"/>
                </a:solidFill>
                <a:latin typeface="Courier New" panose="02070309020205020404" pitchFamily="49" charset="0"/>
              </a:rPr>
              <a:t>device(</a:t>
            </a:r>
            <a:r>
              <a:rPr lang="en-US" dirty="0" err="1" smtClean="0">
                <a:solidFill>
                  <a:srgbClr val="804000"/>
                </a:solidFill>
                <a:latin typeface="Courier New" panose="02070309020205020404" pitchFamily="49" charset="0"/>
              </a:rPr>
              <a:t>r_buf</a:t>
            </a:r>
            <a:r>
              <a:rPr lang="en-US" dirty="0" smtClean="0">
                <a:solidFill>
                  <a:srgbClr val="804000"/>
                </a:solidFill>
                <a:latin typeface="Courier New" panose="02070309020205020404" pitchFamily="49" charset="0"/>
              </a:rPr>
              <a:t>[0:size</a:t>
            </a:r>
            <a:r>
              <a:rPr lang="en-US" dirty="0">
                <a:solidFill>
                  <a:srgbClr val="804000"/>
                </a:solidFill>
                <a:latin typeface="Courier New" panose="02070309020205020404" pitchFamily="49" charset="0"/>
              </a:rPr>
              <a:t>])</a:t>
            </a:r>
            <a:endParaRPr lang="en-US" kern="0" dirty="0">
              <a:solidFill>
                <a:srgbClr val="000000"/>
              </a:solidFill>
              <a:highlight>
                <a:srgbClr val="FF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022826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p>
            <a:r>
              <a:rPr lang="en-US" dirty="0"/>
              <a:t>Regular MPI and GPU Buffers</a:t>
            </a:r>
          </a:p>
        </p:txBody>
      </p:sp>
      <p:grpSp>
        <p:nvGrpSpPr>
          <p:cNvPr id="3" name="Group 2"/>
          <p:cNvGrpSpPr/>
          <p:nvPr/>
        </p:nvGrpSpPr>
        <p:grpSpPr>
          <a:xfrm>
            <a:off x="1276774" y="1418296"/>
            <a:ext cx="8419253" cy="4533616"/>
            <a:chOff x="1548944" y="1601182"/>
            <a:chExt cx="8419253" cy="4533616"/>
          </a:xfrm>
        </p:grpSpPr>
        <p:sp>
          <p:nvSpPr>
            <p:cNvPr id="5" name="Rectangle 4"/>
            <p:cNvSpPr/>
            <p:nvPr/>
          </p:nvSpPr>
          <p:spPr>
            <a:xfrm>
              <a:off x="7338387" y="1601182"/>
              <a:ext cx="2461375" cy="518458"/>
            </a:xfrm>
            <a:prstGeom prst="rect">
              <a:avLst/>
            </a:prstGeom>
            <a:solidFill>
              <a:srgbClr val="76B900"/>
            </a:solidFill>
            <a:ln w="25400" cap="flat" cmpd="sng" algn="ctr">
              <a:solidFill>
                <a:srgbClr val="76B900">
                  <a:shade val="50000"/>
                </a:srgbClr>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r>
                <a:rPr kumimoji="0" lang="de-DE" sz="1700" b="0" i="0" u="none" strike="noStrike" kern="0" cap="none" spc="0" normalizeH="0" baseline="0" noProof="0" dirty="0" err="1" smtClean="0">
                  <a:ln>
                    <a:noFill/>
                  </a:ln>
                  <a:solidFill>
                    <a:prstClr val="white"/>
                  </a:solidFill>
                  <a:effectLst/>
                  <a:uLnTx/>
                  <a:uFillTx/>
                  <a:latin typeface="Trebuchet MS"/>
                  <a:ea typeface="+mn-ea"/>
                  <a:cs typeface="+mn-cs"/>
                </a:rPr>
                <a:t>memcpy</a:t>
              </a:r>
              <a:r>
                <a:rPr kumimoji="0" lang="de-DE" sz="1700" b="0" i="0" u="none" strike="noStrike" kern="0" cap="none" spc="0" normalizeH="0" baseline="0" noProof="0" dirty="0" smtClean="0">
                  <a:ln>
                    <a:noFill/>
                  </a:ln>
                  <a:solidFill>
                    <a:prstClr val="white"/>
                  </a:solidFill>
                  <a:effectLst/>
                  <a:uLnTx/>
                  <a:uFillTx/>
                  <a:latin typeface="Trebuchet MS"/>
                  <a:ea typeface="+mn-ea"/>
                  <a:cs typeface="+mn-cs"/>
                </a:rPr>
                <a:t> H-&gt;D</a:t>
              </a:r>
              <a:endParaRPr kumimoji="0" lang="en-US" sz="1700" b="0" i="0" u="none" strike="noStrike" kern="0" cap="none" spc="0" normalizeH="0" baseline="0" noProof="0" dirty="0" smtClean="0">
                <a:ln>
                  <a:noFill/>
                </a:ln>
                <a:solidFill>
                  <a:prstClr val="white"/>
                </a:solidFill>
                <a:effectLst/>
                <a:uLnTx/>
                <a:uFillTx/>
                <a:latin typeface="Trebuchet MS"/>
                <a:ea typeface="+mn-ea"/>
                <a:cs typeface="+mn-cs"/>
              </a:endParaRPr>
            </a:p>
          </p:txBody>
        </p:sp>
        <p:sp>
          <p:nvSpPr>
            <p:cNvPr id="6" name="Rectangle 5"/>
            <p:cNvSpPr/>
            <p:nvPr/>
          </p:nvSpPr>
          <p:spPr>
            <a:xfrm>
              <a:off x="4227641" y="1601182"/>
              <a:ext cx="2937925" cy="518458"/>
            </a:xfrm>
            <a:prstGeom prst="rect">
              <a:avLst/>
            </a:prstGeom>
            <a:solidFill>
              <a:srgbClr val="FF0000"/>
            </a:solidFill>
            <a:ln w="25400" cap="flat" cmpd="sng" algn="ctr">
              <a:solidFill>
                <a:srgbClr val="C00000"/>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r>
                <a:rPr kumimoji="0" lang="de-DE" sz="1700" b="0" i="0" u="none" strike="noStrike" kern="0" cap="none" spc="0" normalizeH="0" baseline="0" noProof="0" dirty="0" err="1" smtClean="0">
                  <a:ln>
                    <a:noFill/>
                  </a:ln>
                  <a:solidFill>
                    <a:prstClr val="white"/>
                  </a:solidFill>
                  <a:effectLst/>
                  <a:uLnTx/>
                  <a:uFillTx/>
                  <a:latin typeface="Trebuchet MS"/>
                  <a:ea typeface="+mn-ea"/>
                  <a:cs typeface="+mn-cs"/>
                </a:rPr>
                <a:t>MPI_Sendrecv</a:t>
              </a:r>
              <a:endParaRPr kumimoji="0" lang="en-US" sz="1700" b="0" i="0" u="none" strike="noStrike" kern="0" cap="none" spc="0" normalizeH="0" baseline="0" noProof="0" dirty="0" smtClean="0">
                <a:ln>
                  <a:noFill/>
                </a:ln>
                <a:solidFill>
                  <a:prstClr val="white"/>
                </a:solidFill>
                <a:effectLst/>
                <a:uLnTx/>
                <a:uFillTx/>
                <a:latin typeface="Trebuchet MS"/>
                <a:ea typeface="+mn-ea"/>
                <a:cs typeface="+mn-cs"/>
              </a:endParaRPr>
            </a:p>
          </p:txBody>
        </p:sp>
        <p:cxnSp>
          <p:nvCxnSpPr>
            <p:cNvPr id="7" name="Straight Arrow Connector 6"/>
            <p:cNvCxnSpPr/>
            <p:nvPr/>
          </p:nvCxnSpPr>
          <p:spPr>
            <a:xfrm>
              <a:off x="1548944" y="2249254"/>
              <a:ext cx="8402624" cy="0"/>
            </a:xfrm>
            <a:prstGeom prst="straightConnector1">
              <a:avLst/>
            </a:prstGeom>
            <a:noFill/>
            <a:ln w="9525" cap="flat" cmpd="sng" algn="ctr">
              <a:solidFill>
                <a:srgbClr val="76B900">
                  <a:shade val="95000"/>
                  <a:satMod val="105000"/>
                </a:srgbClr>
              </a:solidFill>
              <a:prstDash val="solid"/>
              <a:tailEnd type="arrow"/>
            </a:ln>
            <a:effectLst/>
          </p:spPr>
        </p:cxnSp>
        <p:sp>
          <p:nvSpPr>
            <p:cNvPr id="8" name="Rectangle 7"/>
            <p:cNvSpPr/>
            <p:nvPr/>
          </p:nvSpPr>
          <p:spPr>
            <a:xfrm>
              <a:off x="1635354" y="1601182"/>
              <a:ext cx="2454429" cy="518458"/>
            </a:xfrm>
            <a:prstGeom prst="rect">
              <a:avLst/>
            </a:prstGeom>
            <a:solidFill>
              <a:srgbClr val="76B900"/>
            </a:solidFill>
            <a:ln w="25400" cap="flat" cmpd="sng" algn="ctr">
              <a:solidFill>
                <a:srgbClr val="76B900">
                  <a:shade val="50000"/>
                </a:srgbClr>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r>
                <a:rPr kumimoji="0" lang="de-DE" sz="1700" b="0" i="0" u="none" strike="noStrike" kern="0" cap="none" spc="0" normalizeH="0" baseline="0" noProof="0" dirty="0" err="1" smtClean="0">
                  <a:ln>
                    <a:noFill/>
                  </a:ln>
                  <a:solidFill>
                    <a:prstClr val="white"/>
                  </a:solidFill>
                  <a:effectLst/>
                  <a:uLnTx/>
                  <a:uFillTx/>
                  <a:latin typeface="Trebuchet MS"/>
                  <a:ea typeface="+mn-ea"/>
                  <a:cs typeface="+mn-cs"/>
                </a:rPr>
                <a:t>memcpy</a:t>
              </a:r>
              <a:r>
                <a:rPr kumimoji="0" lang="de-DE" sz="1700" b="0" i="0" u="none" strike="noStrike" kern="0" cap="none" spc="0" normalizeH="0" baseline="0" noProof="0" dirty="0" smtClean="0">
                  <a:ln>
                    <a:noFill/>
                  </a:ln>
                  <a:solidFill>
                    <a:prstClr val="white"/>
                  </a:solidFill>
                  <a:effectLst/>
                  <a:uLnTx/>
                  <a:uFillTx/>
                  <a:latin typeface="Trebuchet MS"/>
                  <a:ea typeface="+mn-ea"/>
                  <a:cs typeface="+mn-cs"/>
                </a:rPr>
                <a:t> D-&gt;H</a:t>
              </a:r>
              <a:endParaRPr kumimoji="0" lang="en-US" sz="1700" b="0" i="0" u="none" strike="noStrike" kern="0" cap="none" spc="0" normalizeH="0" baseline="0" noProof="0" dirty="0" smtClean="0">
                <a:ln>
                  <a:noFill/>
                </a:ln>
                <a:solidFill>
                  <a:prstClr val="white"/>
                </a:solidFill>
                <a:effectLst/>
                <a:uLnTx/>
                <a:uFillTx/>
                <a:latin typeface="Trebuchet MS"/>
                <a:ea typeface="+mn-ea"/>
                <a:cs typeface="+mn-cs"/>
              </a:endParaRPr>
            </a:p>
          </p:txBody>
        </p:sp>
        <p:sp>
          <p:nvSpPr>
            <p:cNvPr id="9" name="TextBox 8"/>
            <p:cNvSpPr txBox="1"/>
            <p:nvPr/>
          </p:nvSpPr>
          <p:spPr>
            <a:xfrm>
              <a:off x="9037898" y="2249254"/>
              <a:ext cx="930299" cy="360099"/>
            </a:xfrm>
            <a:prstGeom prst="rect">
              <a:avLst/>
            </a:prstGeom>
            <a:noFill/>
          </p:spPr>
          <p:txBody>
            <a:bodyPr wrap="square" lIns="82296" tIns="41148" rIns="82296" bIns="41148" rtlCol="0">
              <a:spAutoFit/>
            </a:bodyPr>
            <a:lstStyle/>
            <a:p>
              <a:pPr marL="0" marR="0" lvl="0" indent="0" defTabSz="457196"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smtClean="0">
                  <a:ln>
                    <a:noFill/>
                  </a:ln>
                  <a:solidFill>
                    <a:srgbClr val="545454"/>
                  </a:solidFill>
                  <a:effectLst/>
                  <a:uLnTx/>
                  <a:uFillTx/>
                </a:rPr>
                <a:t>Time</a:t>
              </a:r>
              <a:endParaRPr kumimoji="0" lang="en-US" sz="1800" b="0" i="0" u="none" strike="noStrike" kern="0" cap="none" spc="0" normalizeH="0" baseline="0" noProof="0" dirty="0" smtClean="0">
                <a:ln>
                  <a:noFill/>
                </a:ln>
                <a:solidFill>
                  <a:srgbClr val="545454"/>
                </a:solidFill>
                <a:effectLst/>
                <a:uLnTx/>
                <a:uFillTx/>
              </a:endParaRPr>
            </a:p>
          </p:txBody>
        </p:sp>
        <p:grpSp>
          <p:nvGrpSpPr>
            <p:cNvPr id="10" name="Group 9"/>
            <p:cNvGrpSpPr/>
            <p:nvPr/>
          </p:nvGrpSpPr>
          <p:grpSpPr>
            <a:xfrm>
              <a:off x="7338386" y="5037394"/>
              <a:ext cx="1952256" cy="432000"/>
              <a:chOff x="2492884" y="3003798"/>
              <a:chExt cx="1626880" cy="360000"/>
            </a:xfrm>
          </p:grpSpPr>
          <p:sp>
            <p:nvSpPr>
              <p:cNvPr id="11" name="Right Arrow 10"/>
              <p:cNvSpPr/>
              <p:nvPr/>
            </p:nvSpPr>
            <p:spPr>
              <a:xfrm>
                <a:off x="2492884" y="3003798"/>
                <a:ext cx="360000" cy="360000"/>
              </a:xfrm>
              <a:prstGeom prst="rightArrow">
                <a:avLst/>
              </a:prstGeom>
              <a:solidFill>
                <a:srgbClr val="4549F5"/>
              </a:solidFill>
              <a:ln w="25400" cap="flat" cmpd="sng" algn="ctr">
                <a:solidFill>
                  <a:srgbClr val="4549F5">
                    <a:shade val="50000"/>
                  </a:srgbClr>
                </a:solidFill>
                <a:prstDash val="solid"/>
              </a:ln>
              <a:effectLst/>
            </p:spPr>
            <p:txBody>
              <a:bodyPr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12" name="Right Arrow 11"/>
              <p:cNvSpPr/>
              <p:nvPr/>
            </p:nvSpPr>
            <p:spPr>
              <a:xfrm>
                <a:off x="2911362" y="3003798"/>
                <a:ext cx="360000" cy="360000"/>
              </a:xfrm>
              <a:prstGeom prst="rightArrow">
                <a:avLst/>
              </a:prstGeom>
              <a:solidFill>
                <a:srgbClr val="4549F5"/>
              </a:solidFill>
              <a:ln w="25400" cap="flat" cmpd="sng" algn="ctr">
                <a:solidFill>
                  <a:srgbClr val="4549F5">
                    <a:shade val="50000"/>
                  </a:srgbClr>
                </a:solidFill>
                <a:prstDash val="solid"/>
              </a:ln>
              <a:effectLst/>
            </p:spPr>
            <p:txBody>
              <a:bodyPr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13" name="Right Arrow 12"/>
              <p:cNvSpPr/>
              <p:nvPr/>
            </p:nvSpPr>
            <p:spPr>
              <a:xfrm>
                <a:off x="3335498" y="3003798"/>
                <a:ext cx="360000" cy="360000"/>
              </a:xfrm>
              <a:prstGeom prst="rightArrow">
                <a:avLst/>
              </a:prstGeom>
              <a:solidFill>
                <a:srgbClr val="4549F5"/>
              </a:solidFill>
              <a:ln w="25400" cap="flat" cmpd="sng" algn="ctr">
                <a:solidFill>
                  <a:srgbClr val="4549F5">
                    <a:shade val="50000"/>
                  </a:srgbClr>
                </a:solidFill>
                <a:prstDash val="solid"/>
              </a:ln>
              <a:effectLst/>
            </p:spPr>
            <p:txBody>
              <a:bodyPr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14" name="Right Arrow 13"/>
              <p:cNvSpPr/>
              <p:nvPr/>
            </p:nvSpPr>
            <p:spPr>
              <a:xfrm>
                <a:off x="3759764" y="3003798"/>
                <a:ext cx="360000" cy="360000"/>
              </a:xfrm>
              <a:prstGeom prst="rightArrow">
                <a:avLst/>
              </a:prstGeom>
              <a:solidFill>
                <a:srgbClr val="4549F5"/>
              </a:solidFill>
              <a:ln w="25400" cap="flat" cmpd="sng" algn="ctr">
                <a:solidFill>
                  <a:srgbClr val="4549F5">
                    <a:shade val="50000"/>
                  </a:srgbClr>
                </a:solidFill>
                <a:prstDash val="solid"/>
              </a:ln>
              <a:effectLst/>
            </p:spPr>
            <p:txBody>
              <a:bodyPr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grpSp>
        <p:grpSp>
          <p:nvGrpSpPr>
            <p:cNvPr id="15" name="Group 14"/>
            <p:cNvGrpSpPr/>
            <p:nvPr/>
          </p:nvGrpSpPr>
          <p:grpSpPr>
            <a:xfrm>
              <a:off x="7840560" y="5621792"/>
              <a:ext cx="1952256" cy="432000"/>
              <a:chOff x="2492884" y="3003798"/>
              <a:chExt cx="1626880" cy="360000"/>
            </a:xfrm>
          </p:grpSpPr>
          <p:sp>
            <p:nvSpPr>
              <p:cNvPr id="16" name="Right Arrow 15"/>
              <p:cNvSpPr/>
              <p:nvPr/>
            </p:nvSpPr>
            <p:spPr>
              <a:xfrm>
                <a:off x="2492884" y="3003798"/>
                <a:ext cx="360000" cy="360000"/>
              </a:xfrm>
              <a:prstGeom prst="rightArrow">
                <a:avLst/>
              </a:prstGeom>
              <a:solidFill>
                <a:srgbClr val="76B900"/>
              </a:solidFill>
              <a:ln w="25400" cap="flat" cmpd="sng" algn="ctr">
                <a:solidFill>
                  <a:srgbClr val="76B900">
                    <a:shade val="50000"/>
                  </a:srgbClr>
                </a:solidFill>
                <a:prstDash val="solid"/>
              </a:ln>
              <a:effectLst/>
            </p:spPr>
            <p:txBody>
              <a:bodyPr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17" name="Right Arrow 16"/>
              <p:cNvSpPr/>
              <p:nvPr/>
            </p:nvSpPr>
            <p:spPr>
              <a:xfrm>
                <a:off x="2911362" y="3003798"/>
                <a:ext cx="360000" cy="360000"/>
              </a:xfrm>
              <a:prstGeom prst="rightArrow">
                <a:avLst/>
              </a:prstGeom>
              <a:solidFill>
                <a:srgbClr val="76B900"/>
              </a:solidFill>
              <a:ln w="25400" cap="flat" cmpd="sng" algn="ctr">
                <a:solidFill>
                  <a:srgbClr val="76B900">
                    <a:shade val="50000"/>
                  </a:srgbClr>
                </a:solidFill>
                <a:prstDash val="solid"/>
              </a:ln>
              <a:effectLst/>
            </p:spPr>
            <p:txBody>
              <a:bodyPr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18" name="Right Arrow 17"/>
              <p:cNvSpPr/>
              <p:nvPr/>
            </p:nvSpPr>
            <p:spPr>
              <a:xfrm>
                <a:off x="3335498" y="3003798"/>
                <a:ext cx="360000" cy="360000"/>
              </a:xfrm>
              <a:prstGeom prst="rightArrow">
                <a:avLst/>
              </a:prstGeom>
              <a:solidFill>
                <a:srgbClr val="76B900"/>
              </a:solidFill>
              <a:ln w="25400" cap="flat" cmpd="sng" algn="ctr">
                <a:solidFill>
                  <a:srgbClr val="76B900">
                    <a:shade val="50000"/>
                  </a:srgbClr>
                </a:solidFill>
                <a:prstDash val="solid"/>
              </a:ln>
              <a:effectLst/>
            </p:spPr>
            <p:txBody>
              <a:bodyPr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19" name="Right Arrow 18"/>
              <p:cNvSpPr/>
              <p:nvPr/>
            </p:nvSpPr>
            <p:spPr>
              <a:xfrm>
                <a:off x="3759764" y="3003798"/>
                <a:ext cx="360000" cy="360000"/>
              </a:xfrm>
              <a:prstGeom prst="rightArrow">
                <a:avLst/>
              </a:prstGeom>
              <a:solidFill>
                <a:srgbClr val="76B900"/>
              </a:solidFill>
              <a:ln w="25400" cap="flat" cmpd="sng" algn="ctr">
                <a:solidFill>
                  <a:srgbClr val="76B900">
                    <a:shade val="50000"/>
                  </a:srgbClr>
                </a:solidFill>
                <a:prstDash val="solid"/>
              </a:ln>
              <a:effectLst/>
            </p:spPr>
            <p:txBody>
              <a:bodyPr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grpSp>
        <p:grpSp>
          <p:nvGrpSpPr>
            <p:cNvPr id="20" name="Group 19"/>
            <p:cNvGrpSpPr/>
            <p:nvPr/>
          </p:nvGrpSpPr>
          <p:grpSpPr>
            <a:xfrm>
              <a:off x="4736761" y="3988980"/>
              <a:ext cx="1952256" cy="432000"/>
              <a:chOff x="2492884" y="3003798"/>
              <a:chExt cx="1626880" cy="360000"/>
            </a:xfrm>
          </p:grpSpPr>
          <p:sp>
            <p:nvSpPr>
              <p:cNvPr id="21" name="Right Arrow 20"/>
              <p:cNvSpPr/>
              <p:nvPr/>
            </p:nvSpPr>
            <p:spPr>
              <a:xfrm>
                <a:off x="2492884" y="3003798"/>
                <a:ext cx="360000" cy="360000"/>
              </a:xfrm>
              <a:prstGeom prst="rightArrow">
                <a:avLst/>
              </a:prstGeom>
              <a:solidFill>
                <a:srgbClr val="FF0000"/>
              </a:solidFill>
              <a:ln w="25400" cap="flat" cmpd="sng" algn="ctr">
                <a:solidFill>
                  <a:srgbClr val="C00000"/>
                </a:solidFill>
                <a:prstDash val="solid"/>
              </a:ln>
              <a:effectLst/>
            </p:spPr>
            <p:txBody>
              <a:bodyPr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22" name="Right Arrow 21"/>
              <p:cNvSpPr/>
              <p:nvPr/>
            </p:nvSpPr>
            <p:spPr>
              <a:xfrm>
                <a:off x="2911362" y="3003798"/>
                <a:ext cx="360000" cy="360000"/>
              </a:xfrm>
              <a:prstGeom prst="rightArrow">
                <a:avLst/>
              </a:prstGeom>
              <a:solidFill>
                <a:srgbClr val="FF0000"/>
              </a:solidFill>
              <a:ln w="25400" cap="flat" cmpd="sng" algn="ctr">
                <a:solidFill>
                  <a:srgbClr val="C00000"/>
                </a:solidFill>
                <a:prstDash val="solid"/>
              </a:ln>
              <a:effectLst/>
            </p:spPr>
            <p:txBody>
              <a:bodyPr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23" name="Right Arrow 22"/>
              <p:cNvSpPr/>
              <p:nvPr/>
            </p:nvSpPr>
            <p:spPr>
              <a:xfrm>
                <a:off x="3335498" y="3003798"/>
                <a:ext cx="360000" cy="360000"/>
              </a:xfrm>
              <a:prstGeom prst="rightArrow">
                <a:avLst/>
              </a:prstGeom>
              <a:solidFill>
                <a:srgbClr val="FF0000"/>
              </a:solidFill>
              <a:ln w="25400" cap="flat" cmpd="sng" algn="ctr">
                <a:solidFill>
                  <a:srgbClr val="C00000"/>
                </a:solidFill>
                <a:prstDash val="solid"/>
              </a:ln>
              <a:effectLst/>
            </p:spPr>
            <p:txBody>
              <a:bodyPr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24" name="Right Arrow 23"/>
              <p:cNvSpPr/>
              <p:nvPr/>
            </p:nvSpPr>
            <p:spPr>
              <a:xfrm>
                <a:off x="3759764" y="3003798"/>
                <a:ext cx="360000" cy="360000"/>
              </a:xfrm>
              <a:prstGeom prst="rightArrow">
                <a:avLst/>
              </a:prstGeom>
              <a:solidFill>
                <a:srgbClr val="FF0000"/>
              </a:solidFill>
              <a:ln w="25400" cap="flat" cmpd="sng" algn="ctr">
                <a:solidFill>
                  <a:srgbClr val="C00000"/>
                </a:solidFill>
                <a:prstDash val="solid"/>
              </a:ln>
              <a:effectLst/>
            </p:spPr>
            <p:txBody>
              <a:bodyPr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grpSp>
        <p:grpSp>
          <p:nvGrpSpPr>
            <p:cNvPr id="25" name="Group 24"/>
            <p:cNvGrpSpPr/>
            <p:nvPr/>
          </p:nvGrpSpPr>
          <p:grpSpPr>
            <a:xfrm>
              <a:off x="2158218" y="2929203"/>
              <a:ext cx="1952256" cy="432000"/>
              <a:chOff x="2492884" y="3003798"/>
              <a:chExt cx="1626880" cy="360000"/>
            </a:xfrm>
          </p:grpSpPr>
          <p:sp>
            <p:nvSpPr>
              <p:cNvPr id="26" name="Right Arrow 25"/>
              <p:cNvSpPr/>
              <p:nvPr/>
            </p:nvSpPr>
            <p:spPr>
              <a:xfrm>
                <a:off x="2492884" y="3003798"/>
                <a:ext cx="360000" cy="360000"/>
              </a:xfrm>
              <a:prstGeom prst="rightArrow">
                <a:avLst/>
              </a:prstGeom>
              <a:solidFill>
                <a:srgbClr val="4549F5"/>
              </a:solidFill>
              <a:ln w="25400" cap="flat" cmpd="sng" algn="ctr">
                <a:solidFill>
                  <a:srgbClr val="4549F5">
                    <a:shade val="50000"/>
                  </a:srgbClr>
                </a:solidFill>
                <a:prstDash val="solid"/>
              </a:ln>
              <a:effectLst/>
            </p:spPr>
            <p:txBody>
              <a:bodyPr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27" name="Right Arrow 26"/>
              <p:cNvSpPr/>
              <p:nvPr/>
            </p:nvSpPr>
            <p:spPr>
              <a:xfrm>
                <a:off x="2911362" y="3003798"/>
                <a:ext cx="360000" cy="360000"/>
              </a:xfrm>
              <a:prstGeom prst="rightArrow">
                <a:avLst/>
              </a:prstGeom>
              <a:solidFill>
                <a:srgbClr val="4549F5"/>
              </a:solidFill>
              <a:ln w="25400" cap="flat" cmpd="sng" algn="ctr">
                <a:solidFill>
                  <a:srgbClr val="4549F5">
                    <a:shade val="50000"/>
                  </a:srgbClr>
                </a:solidFill>
                <a:prstDash val="solid"/>
              </a:ln>
              <a:effectLst/>
            </p:spPr>
            <p:txBody>
              <a:bodyPr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28" name="Right Arrow 27"/>
              <p:cNvSpPr/>
              <p:nvPr/>
            </p:nvSpPr>
            <p:spPr>
              <a:xfrm>
                <a:off x="3335498" y="3003798"/>
                <a:ext cx="360000" cy="360000"/>
              </a:xfrm>
              <a:prstGeom prst="rightArrow">
                <a:avLst/>
              </a:prstGeom>
              <a:solidFill>
                <a:srgbClr val="4549F5"/>
              </a:solidFill>
              <a:ln w="25400" cap="flat" cmpd="sng" algn="ctr">
                <a:solidFill>
                  <a:srgbClr val="4549F5">
                    <a:shade val="50000"/>
                  </a:srgbClr>
                </a:solidFill>
                <a:prstDash val="solid"/>
              </a:ln>
              <a:effectLst/>
            </p:spPr>
            <p:txBody>
              <a:bodyPr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29" name="Right Arrow 28"/>
              <p:cNvSpPr/>
              <p:nvPr/>
            </p:nvSpPr>
            <p:spPr>
              <a:xfrm>
                <a:off x="3759764" y="3003798"/>
                <a:ext cx="360000" cy="360000"/>
              </a:xfrm>
              <a:prstGeom prst="rightArrow">
                <a:avLst/>
              </a:prstGeom>
              <a:solidFill>
                <a:srgbClr val="4549F5"/>
              </a:solidFill>
              <a:ln w="25400" cap="flat" cmpd="sng" algn="ctr">
                <a:solidFill>
                  <a:srgbClr val="4549F5">
                    <a:shade val="50000"/>
                  </a:srgbClr>
                </a:solidFill>
                <a:prstDash val="solid"/>
              </a:ln>
              <a:effectLst/>
            </p:spPr>
            <p:txBody>
              <a:bodyPr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grpSp>
        <p:grpSp>
          <p:nvGrpSpPr>
            <p:cNvPr id="30" name="Group 29"/>
            <p:cNvGrpSpPr/>
            <p:nvPr/>
          </p:nvGrpSpPr>
          <p:grpSpPr>
            <a:xfrm>
              <a:off x="1646397" y="2393353"/>
              <a:ext cx="1952256" cy="432000"/>
              <a:chOff x="2492884" y="3003798"/>
              <a:chExt cx="1626880" cy="360000"/>
            </a:xfrm>
          </p:grpSpPr>
          <p:sp>
            <p:nvSpPr>
              <p:cNvPr id="31" name="Right Arrow 30"/>
              <p:cNvSpPr/>
              <p:nvPr/>
            </p:nvSpPr>
            <p:spPr>
              <a:xfrm>
                <a:off x="2492884" y="3003798"/>
                <a:ext cx="360000" cy="360000"/>
              </a:xfrm>
              <a:prstGeom prst="rightArrow">
                <a:avLst/>
              </a:prstGeom>
              <a:solidFill>
                <a:srgbClr val="76B900"/>
              </a:solidFill>
              <a:ln w="25400" cap="flat" cmpd="sng" algn="ctr">
                <a:solidFill>
                  <a:srgbClr val="76B900">
                    <a:shade val="50000"/>
                  </a:srgbClr>
                </a:solidFill>
                <a:prstDash val="solid"/>
              </a:ln>
              <a:effectLst/>
            </p:spPr>
            <p:txBody>
              <a:bodyPr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32" name="Right Arrow 31"/>
              <p:cNvSpPr/>
              <p:nvPr/>
            </p:nvSpPr>
            <p:spPr>
              <a:xfrm>
                <a:off x="2911362" y="3003798"/>
                <a:ext cx="360000" cy="360000"/>
              </a:xfrm>
              <a:prstGeom prst="rightArrow">
                <a:avLst/>
              </a:prstGeom>
              <a:solidFill>
                <a:srgbClr val="76B900"/>
              </a:solidFill>
              <a:ln w="25400" cap="flat" cmpd="sng" algn="ctr">
                <a:solidFill>
                  <a:srgbClr val="76B900">
                    <a:shade val="50000"/>
                  </a:srgbClr>
                </a:solidFill>
                <a:prstDash val="solid"/>
              </a:ln>
              <a:effectLst/>
            </p:spPr>
            <p:txBody>
              <a:bodyPr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33" name="Right Arrow 32"/>
              <p:cNvSpPr/>
              <p:nvPr/>
            </p:nvSpPr>
            <p:spPr>
              <a:xfrm>
                <a:off x="3335498" y="3003798"/>
                <a:ext cx="360000" cy="360000"/>
              </a:xfrm>
              <a:prstGeom prst="rightArrow">
                <a:avLst/>
              </a:prstGeom>
              <a:solidFill>
                <a:srgbClr val="76B900"/>
              </a:solidFill>
              <a:ln w="25400" cap="flat" cmpd="sng" algn="ctr">
                <a:solidFill>
                  <a:srgbClr val="76B900">
                    <a:shade val="50000"/>
                  </a:srgbClr>
                </a:solidFill>
                <a:prstDash val="solid"/>
              </a:ln>
              <a:effectLst/>
            </p:spPr>
            <p:txBody>
              <a:bodyPr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34" name="Right Arrow 33"/>
              <p:cNvSpPr/>
              <p:nvPr/>
            </p:nvSpPr>
            <p:spPr>
              <a:xfrm>
                <a:off x="3759764" y="3003798"/>
                <a:ext cx="360000" cy="360000"/>
              </a:xfrm>
              <a:prstGeom prst="rightArrow">
                <a:avLst/>
              </a:prstGeom>
              <a:solidFill>
                <a:srgbClr val="76B900"/>
              </a:solidFill>
              <a:ln w="25400" cap="flat" cmpd="sng" algn="ctr">
                <a:solidFill>
                  <a:srgbClr val="76B900">
                    <a:shade val="50000"/>
                  </a:srgbClr>
                </a:solidFill>
                <a:prstDash val="solid"/>
              </a:ln>
              <a:effectLst/>
            </p:spPr>
            <p:txBody>
              <a:bodyPr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grpSp>
        <p:cxnSp>
          <p:nvCxnSpPr>
            <p:cNvPr id="35" name="Straight Connector 34"/>
            <p:cNvCxnSpPr/>
            <p:nvPr/>
          </p:nvCxnSpPr>
          <p:spPr>
            <a:xfrm>
              <a:off x="4141231" y="1817205"/>
              <a:ext cx="0" cy="4317593"/>
            </a:xfrm>
            <a:prstGeom prst="line">
              <a:avLst/>
            </a:prstGeom>
            <a:noFill/>
            <a:ln w="9525" cap="flat" cmpd="sng" algn="ctr">
              <a:solidFill>
                <a:srgbClr val="76B900">
                  <a:shade val="95000"/>
                  <a:satMod val="105000"/>
                </a:srgbClr>
              </a:solidFill>
              <a:prstDash val="solid"/>
            </a:ln>
            <a:effectLst/>
          </p:spPr>
        </p:cxnSp>
        <p:cxnSp>
          <p:nvCxnSpPr>
            <p:cNvPr id="36" name="Straight Connector 35"/>
            <p:cNvCxnSpPr/>
            <p:nvPr/>
          </p:nvCxnSpPr>
          <p:spPr>
            <a:xfrm>
              <a:off x="7251976" y="1730796"/>
              <a:ext cx="0" cy="4404002"/>
            </a:xfrm>
            <a:prstGeom prst="line">
              <a:avLst/>
            </a:prstGeom>
            <a:noFill/>
            <a:ln w="9525" cap="flat" cmpd="sng" algn="ctr">
              <a:solidFill>
                <a:srgbClr val="76B900">
                  <a:shade val="95000"/>
                  <a:satMod val="105000"/>
                </a:srgbClr>
              </a:solidFill>
              <a:prstDash val="solid"/>
            </a:ln>
            <a:effectLst/>
          </p:spPr>
        </p:cxnSp>
        <p:sp>
          <p:nvSpPr>
            <p:cNvPr id="37" name="Right Arrow 36"/>
            <p:cNvSpPr/>
            <p:nvPr/>
          </p:nvSpPr>
          <p:spPr>
            <a:xfrm>
              <a:off x="4227640" y="3415808"/>
              <a:ext cx="432000" cy="432000"/>
            </a:xfrm>
            <a:prstGeom prst="rightArrow">
              <a:avLst/>
            </a:prstGeom>
            <a:solidFill>
              <a:srgbClr val="4549F5"/>
            </a:solidFill>
            <a:ln w="25400" cap="flat" cmpd="sng" algn="ctr">
              <a:solidFill>
                <a:srgbClr val="4549F5">
                  <a:shade val="50000"/>
                </a:srgbClr>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38" name="Right Arrow 37"/>
            <p:cNvSpPr/>
            <p:nvPr/>
          </p:nvSpPr>
          <p:spPr>
            <a:xfrm>
              <a:off x="4729814" y="3415808"/>
              <a:ext cx="432000" cy="432000"/>
            </a:xfrm>
            <a:prstGeom prst="rightArrow">
              <a:avLst/>
            </a:prstGeom>
            <a:solidFill>
              <a:srgbClr val="4549F5"/>
            </a:solidFill>
            <a:ln w="25400" cap="flat" cmpd="sng" algn="ctr">
              <a:solidFill>
                <a:srgbClr val="4549F5">
                  <a:shade val="50000"/>
                </a:srgbClr>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39" name="Right Arrow 38"/>
            <p:cNvSpPr/>
            <p:nvPr/>
          </p:nvSpPr>
          <p:spPr>
            <a:xfrm>
              <a:off x="5238777" y="3415808"/>
              <a:ext cx="432000" cy="432000"/>
            </a:xfrm>
            <a:prstGeom prst="rightArrow">
              <a:avLst/>
            </a:prstGeom>
            <a:solidFill>
              <a:srgbClr val="4549F5"/>
            </a:solidFill>
            <a:ln w="25400" cap="flat" cmpd="sng" algn="ctr">
              <a:solidFill>
                <a:srgbClr val="4549F5">
                  <a:shade val="50000"/>
                </a:srgbClr>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40" name="Right Arrow 39"/>
            <p:cNvSpPr/>
            <p:nvPr/>
          </p:nvSpPr>
          <p:spPr>
            <a:xfrm>
              <a:off x="5747896" y="3415808"/>
              <a:ext cx="432000" cy="432000"/>
            </a:xfrm>
            <a:prstGeom prst="rightArrow">
              <a:avLst/>
            </a:prstGeom>
            <a:solidFill>
              <a:srgbClr val="4549F5"/>
            </a:solidFill>
            <a:ln w="25400" cap="flat" cmpd="sng" algn="ctr">
              <a:solidFill>
                <a:srgbClr val="4549F5">
                  <a:shade val="50000"/>
                </a:srgbClr>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41" name="Right Arrow 40"/>
            <p:cNvSpPr/>
            <p:nvPr/>
          </p:nvSpPr>
          <p:spPr>
            <a:xfrm>
              <a:off x="5213311" y="4539132"/>
              <a:ext cx="432000" cy="432000"/>
            </a:xfrm>
            <a:prstGeom prst="rightArrow">
              <a:avLst/>
            </a:prstGeom>
            <a:solidFill>
              <a:srgbClr val="4549F5"/>
            </a:solidFill>
            <a:ln w="25400" cap="flat" cmpd="sng" algn="ctr">
              <a:solidFill>
                <a:srgbClr val="4549F5">
                  <a:shade val="50000"/>
                </a:srgbClr>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42" name="Right Arrow 41"/>
            <p:cNvSpPr/>
            <p:nvPr/>
          </p:nvSpPr>
          <p:spPr>
            <a:xfrm>
              <a:off x="5715484" y="4539132"/>
              <a:ext cx="432000" cy="432000"/>
            </a:xfrm>
            <a:prstGeom prst="rightArrow">
              <a:avLst/>
            </a:prstGeom>
            <a:solidFill>
              <a:srgbClr val="4549F5"/>
            </a:solidFill>
            <a:ln w="25400" cap="flat" cmpd="sng" algn="ctr">
              <a:solidFill>
                <a:srgbClr val="4549F5">
                  <a:shade val="50000"/>
                </a:srgbClr>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43" name="Right Arrow 42"/>
            <p:cNvSpPr/>
            <p:nvPr/>
          </p:nvSpPr>
          <p:spPr>
            <a:xfrm>
              <a:off x="6224448" y="4539132"/>
              <a:ext cx="432000" cy="432000"/>
            </a:xfrm>
            <a:prstGeom prst="rightArrow">
              <a:avLst/>
            </a:prstGeom>
            <a:solidFill>
              <a:srgbClr val="4549F5"/>
            </a:solidFill>
            <a:ln w="25400" cap="flat" cmpd="sng" algn="ctr">
              <a:solidFill>
                <a:srgbClr val="4549F5">
                  <a:shade val="50000"/>
                </a:srgbClr>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44" name="Right Arrow 43"/>
            <p:cNvSpPr/>
            <p:nvPr/>
          </p:nvSpPr>
          <p:spPr>
            <a:xfrm>
              <a:off x="6733567" y="4539132"/>
              <a:ext cx="432000" cy="432000"/>
            </a:xfrm>
            <a:prstGeom prst="rightArrow">
              <a:avLst/>
            </a:prstGeom>
            <a:solidFill>
              <a:srgbClr val="4549F5"/>
            </a:solidFill>
            <a:ln w="25400" cap="flat" cmpd="sng" algn="ctr">
              <a:solidFill>
                <a:srgbClr val="4549F5">
                  <a:shade val="50000"/>
                </a:srgbClr>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grpSp>
    </p:spTree>
    <p:extLst>
      <p:ext uri="{BB962C8B-B14F-4D97-AF65-F5344CB8AC3E}">
        <p14:creationId xmlns:p14="http://schemas.microsoft.com/office/powerpoint/2010/main" val="27317730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p>
            <a:r>
              <a:rPr lang="en-US" dirty="0"/>
              <a:t>CUDA-aware </a:t>
            </a:r>
            <a:r>
              <a:rPr lang="en-US" dirty="0" smtClean="0"/>
              <a:t>MPI</a:t>
            </a:r>
            <a:endParaRPr lang="en-US" dirty="0"/>
          </a:p>
        </p:txBody>
      </p:sp>
      <p:sp>
        <p:nvSpPr>
          <p:cNvPr id="4" name="Text Placeholder 3"/>
          <p:cNvSpPr>
            <a:spLocks noGrp="1"/>
          </p:cNvSpPr>
          <p:nvPr>
            <p:ph type="body" sz="quarter" idx="10"/>
          </p:nvPr>
        </p:nvSpPr>
        <p:spPr/>
        <p:txBody>
          <a:bodyPr/>
          <a:lstStyle/>
          <a:p>
            <a:r>
              <a:rPr lang="en-US" dirty="0" smtClean="0"/>
              <a:t>Without GPUDirect</a:t>
            </a:r>
            <a:endParaRPr lang="en-US" dirty="0"/>
          </a:p>
        </p:txBody>
      </p:sp>
      <p:grpSp>
        <p:nvGrpSpPr>
          <p:cNvPr id="3" name="Group 2"/>
          <p:cNvGrpSpPr/>
          <p:nvPr/>
        </p:nvGrpSpPr>
        <p:grpSpPr>
          <a:xfrm>
            <a:off x="1255540" y="1534217"/>
            <a:ext cx="8461720" cy="4570275"/>
            <a:chOff x="1663182" y="1434461"/>
            <a:chExt cx="8461720" cy="4570275"/>
          </a:xfrm>
        </p:grpSpPr>
        <p:sp>
          <p:nvSpPr>
            <p:cNvPr id="5" name="Rectangle 4"/>
            <p:cNvSpPr/>
            <p:nvPr/>
          </p:nvSpPr>
          <p:spPr>
            <a:xfrm>
              <a:off x="2553483" y="2518670"/>
              <a:ext cx="864000" cy="432000"/>
            </a:xfrm>
            <a:prstGeom prst="rect">
              <a:avLst/>
            </a:prstGeom>
            <a:solidFill>
              <a:srgbClr val="76B900"/>
            </a:solidFill>
            <a:ln w="25400" cap="flat" cmpd="sng" algn="ctr">
              <a:solidFill>
                <a:srgbClr val="76B900">
                  <a:shade val="50000"/>
                </a:srgbClr>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dirty="0" smtClean="0">
                <a:ln>
                  <a:noFill/>
                </a:ln>
                <a:solidFill>
                  <a:prstClr val="white"/>
                </a:solidFill>
                <a:effectLst/>
                <a:uLnTx/>
                <a:uFillTx/>
                <a:latin typeface="Trebuchet MS"/>
                <a:ea typeface="+mn-ea"/>
                <a:cs typeface="+mn-cs"/>
              </a:endParaRPr>
            </a:p>
          </p:txBody>
        </p:sp>
        <p:sp>
          <p:nvSpPr>
            <p:cNvPr id="6" name="Rectangle 5"/>
            <p:cNvSpPr/>
            <p:nvPr/>
          </p:nvSpPr>
          <p:spPr>
            <a:xfrm>
              <a:off x="6976657" y="3576978"/>
              <a:ext cx="864000" cy="432000"/>
            </a:xfrm>
            <a:prstGeom prst="rect">
              <a:avLst/>
            </a:prstGeom>
            <a:solidFill>
              <a:srgbClr val="4549F5">
                <a:alpha val="25000"/>
              </a:srgbClr>
            </a:solidFill>
            <a:ln w="25400" cap="flat" cmpd="sng" algn="ctr">
              <a:solidFill>
                <a:srgbClr val="4549F5">
                  <a:shade val="50000"/>
                  <a:alpha val="25000"/>
                </a:srgbClr>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de-DE" sz="1700" b="0" i="0" u="none" strike="noStrike" kern="0" cap="none" spc="0" normalizeH="0" baseline="0" noProof="0" dirty="0" smtClean="0">
                <a:ln>
                  <a:noFill/>
                </a:ln>
                <a:solidFill>
                  <a:prstClr val="white"/>
                </a:solidFill>
                <a:effectLst/>
                <a:uLnTx/>
                <a:uFillTx/>
                <a:latin typeface="Trebuchet MS"/>
                <a:ea typeface="+mn-ea"/>
                <a:cs typeface="+mn-cs"/>
              </a:endParaRPr>
            </a:p>
          </p:txBody>
        </p:sp>
        <p:sp>
          <p:nvSpPr>
            <p:cNvPr id="7" name="Rectangle 6"/>
            <p:cNvSpPr/>
            <p:nvPr/>
          </p:nvSpPr>
          <p:spPr>
            <a:xfrm>
              <a:off x="3763217" y="3568630"/>
              <a:ext cx="864000" cy="432000"/>
            </a:xfrm>
            <a:prstGeom prst="rect">
              <a:avLst/>
            </a:prstGeom>
            <a:solidFill>
              <a:srgbClr val="4549F5">
                <a:alpha val="25000"/>
              </a:srgbClr>
            </a:solidFill>
            <a:ln w="25400" cap="flat" cmpd="sng" algn="ctr">
              <a:solidFill>
                <a:srgbClr val="4549F5">
                  <a:shade val="50000"/>
                  <a:alpha val="25000"/>
                </a:srgbClr>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dirty="0" smtClean="0">
                <a:ln>
                  <a:noFill/>
                </a:ln>
                <a:solidFill>
                  <a:prstClr val="white"/>
                </a:solidFill>
                <a:effectLst/>
                <a:uLnTx/>
                <a:uFillTx/>
                <a:latin typeface="Trebuchet MS"/>
                <a:ea typeface="+mn-ea"/>
                <a:cs typeface="+mn-cs"/>
              </a:endParaRPr>
            </a:p>
          </p:txBody>
        </p:sp>
        <p:sp>
          <p:nvSpPr>
            <p:cNvPr id="8" name="Rectangle 7"/>
            <p:cNvSpPr/>
            <p:nvPr/>
          </p:nvSpPr>
          <p:spPr>
            <a:xfrm>
              <a:off x="8148468" y="2518670"/>
              <a:ext cx="864000" cy="432000"/>
            </a:xfrm>
            <a:prstGeom prst="rect">
              <a:avLst/>
            </a:prstGeom>
            <a:solidFill>
              <a:srgbClr val="76B900"/>
            </a:solidFill>
            <a:ln w="25400" cap="flat" cmpd="sng" algn="ctr">
              <a:solidFill>
                <a:srgbClr val="76B900">
                  <a:shade val="50000"/>
                </a:srgbClr>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dirty="0" smtClean="0">
                <a:ln>
                  <a:noFill/>
                </a:ln>
                <a:solidFill>
                  <a:prstClr val="white"/>
                </a:solidFill>
                <a:effectLst/>
                <a:uLnTx/>
                <a:uFillTx/>
                <a:latin typeface="Trebuchet MS"/>
                <a:ea typeface="+mn-ea"/>
                <a:cs typeface="+mn-cs"/>
              </a:endParaRPr>
            </a:p>
          </p:txBody>
        </p:sp>
        <p:cxnSp>
          <p:nvCxnSpPr>
            <p:cNvPr id="9" name="Straight Connector 8"/>
            <p:cNvCxnSpPr/>
            <p:nvPr/>
          </p:nvCxnSpPr>
          <p:spPr>
            <a:xfrm>
              <a:off x="5750638" y="1435951"/>
              <a:ext cx="0" cy="2895192"/>
            </a:xfrm>
            <a:prstGeom prst="line">
              <a:avLst/>
            </a:prstGeom>
            <a:noFill/>
            <a:ln w="9525" cap="flat" cmpd="sng" algn="ctr">
              <a:solidFill>
                <a:srgbClr val="76B900">
                  <a:shade val="95000"/>
                  <a:satMod val="105000"/>
                </a:srgbClr>
              </a:solidFill>
              <a:prstDash val="solid"/>
            </a:ln>
            <a:effectLst/>
          </p:spPr>
        </p:cxnSp>
        <p:cxnSp>
          <p:nvCxnSpPr>
            <p:cNvPr id="10" name="Straight Connector 9"/>
            <p:cNvCxnSpPr/>
            <p:nvPr/>
          </p:nvCxnSpPr>
          <p:spPr>
            <a:xfrm>
              <a:off x="1857197" y="3148263"/>
              <a:ext cx="7258406" cy="16327"/>
            </a:xfrm>
            <a:prstGeom prst="line">
              <a:avLst/>
            </a:prstGeom>
            <a:noFill/>
            <a:ln w="9525" cap="flat" cmpd="sng" algn="ctr">
              <a:solidFill>
                <a:srgbClr val="76B900">
                  <a:shade val="95000"/>
                  <a:satMod val="105000"/>
                </a:srgbClr>
              </a:solidFill>
              <a:prstDash val="dash"/>
            </a:ln>
            <a:effectLst/>
          </p:spPr>
        </p:cxnSp>
        <p:sp>
          <p:nvSpPr>
            <p:cNvPr id="11" name="TextBox 10"/>
            <p:cNvSpPr txBox="1"/>
            <p:nvPr/>
          </p:nvSpPr>
          <p:spPr>
            <a:xfrm>
              <a:off x="3425327" y="1435951"/>
              <a:ext cx="1814534" cy="360099"/>
            </a:xfrm>
            <a:prstGeom prst="rect">
              <a:avLst/>
            </a:prstGeom>
            <a:noFill/>
          </p:spPr>
          <p:txBody>
            <a:bodyPr wrap="square" lIns="82296" tIns="41148" rIns="82296" bIns="41148" rtlCol="0">
              <a:spAutoFit/>
            </a:bodyPr>
            <a:lstStyle/>
            <a:p>
              <a:pPr marL="0" marR="0" lvl="0" indent="0" defTabSz="457196"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smtClean="0">
                  <a:ln>
                    <a:noFill/>
                  </a:ln>
                  <a:solidFill>
                    <a:srgbClr val="545454"/>
                  </a:solidFill>
                  <a:effectLst/>
                  <a:uLnTx/>
                  <a:uFillTx/>
                </a:rPr>
                <a:t>MPI Rank 0</a:t>
              </a:r>
              <a:endParaRPr kumimoji="0" lang="en-US" sz="1800" b="0" i="0" u="none" strike="noStrike" kern="0" cap="none" spc="0" normalizeH="0" baseline="0" noProof="0" dirty="0" smtClean="0">
                <a:ln>
                  <a:noFill/>
                </a:ln>
                <a:solidFill>
                  <a:srgbClr val="545454"/>
                </a:solidFill>
                <a:effectLst/>
                <a:uLnTx/>
                <a:uFillTx/>
              </a:endParaRPr>
            </a:p>
          </p:txBody>
        </p:sp>
        <p:sp>
          <p:nvSpPr>
            <p:cNvPr id="12" name="TextBox 11"/>
            <p:cNvSpPr txBox="1"/>
            <p:nvPr/>
          </p:nvSpPr>
          <p:spPr>
            <a:xfrm>
              <a:off x="6393044" y="1434461"/>
              <a:ext cx="1814534" cy="360099"/>
            </a:xfrm>
            <a:prstGeom prst="rect">
              <a:avLst/>
            </a:prstGeom>
            <a:noFill/>
          </p:spPr>
          <p:txBody>
            <a:bodyPr wrap="square" lIns="82296" tIns="41148" rIns="82296" bIns="41148" rtlCol="0">
              <a:spAutoFit/>
            </a:bodyPr>
            <a:lstStyle/>
            <a:p>
              <a:pPr marL="0" marR="0" lvl="0" indent="0" defTabSz="457196"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smtClean="0">
                  <a:ln>
                    <a:noFill/>
                  </a:ln>
                  <a:solidFill>
                    <a:srgbClr val="545454"/>
                  </a:solidFill>
                  <a:effectLst/>
                  <a:uLnTx/>
                  <a:uFillTx/>
                </a:rPr>
                <a:t>MPI Rank 1</a:t>
              </a:r>
              <a:endParaRPr kumimoji="0" lang="en-US" sz="1800" b="0" i="0" u="none" strike="noStrike" kern="0" cap="none" spc="0" normalizeH="0" baseline="0" noProof="0" dirty="0" smtClean="0">
                <a:ln>
                  <a:noFill/>
                </a:ln>
                <a:solidFill>
                  <a:srgbClr val="545454"/>
                </a:solidFill>
                <a:effectLst/>
                <a:uLnTx/>
                <a:uFillTx/>
              </a:endParaRPr>
            </a:p>
          </p:txBody>
        </p:sp>
        <p:sp>
          <p:nvSpPr>
            <p:cNvPr id="13" name="TextBox 12"/>
            <p:cNvSpPr txBox="1"/>
            <p:nvPr/>
          </p:nvSpPr>
          <p:spPr>
            <a:xfrm>
              <a:off x="1857197" y="2501682"/>
              <a:ext cx="666336" cy="360099"/>
            </a:xfrm>
            <a:prstGeom prst="rect">
              <a:avLst/>
            </a:prstGeom>
            <a:noFill/>
          </p:spPr>
          <p:txBody>
            <a:bodyPr wrap="none" lIns="82296" tIns="41148" rIns="82296" bIns="41148" rtlCol="0">
              <a:spAutoFit/>
            </a:bodyPr>
            <a:lstStyle/>
            <a:p>
              <a:pPr marL="0" marR="0" lvl="0" indent="0" defTabSz="457196"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smtClean="0">
                  <a:ln>
                    <a:noFill/>
                  </a:ln>
                  <a:solidFill>
                    <a:srgbClr val="545454"/>
                  </a:solidFill>
                  <a:effectLst/>
                  <a:uLnTx/>
                  <a:uFillTx/>
                </a:rPr>
                <a:t>GPU</a:t>
              </a:r>
              <a:endParaRPr kumimoji="0" lang="en-US" sz="1800" b="0" i="0" u="none" strike="noStrike" kern="0" cap="none" spc="0" normalizeH="0" baseline="0" noProof="0" dirty="0" smtClean="0">
                <a:ln>
                  <a:noFill/>
                </a:ln>
                <a:solidFill>
                  <a:srgbClr val="545454"/>
                </a:solidFill>
                <a:effectLst/>
                <a:uLnTx/>
                <a:uFillTx/>
              </a:endParaRPr>
            </a:p>
          </p:txBody>
        </p:sp>
        <p:sp>
          <p:nvSpPr>
            <p:cNvPr id="14" name="TextBox 13"/>
            <p:cNvSpPr txBox="1"/>
            <p:nvPr/>
          </p:nvSpPr>
          <p:spPr>
            <a:xfrm>
              <a:off x="1857197" y="3579714"/>
              <a:ext cx="640688" cy="360099"/>
            </a:xfrm>
            <a:prstGeom prst="rect">
              <a:avLst/>
            </a:prstGeom>
            <a:noFill/>
          </p:spPr>
          <p:txBody>
            <a:bodyPr wrap="none" lIns="82296" tIns="41148" rIns="82296" bIns="41148" rtlCol="0">
              <a:spAutoFit/>
            </a:bodyPr>
            <a:lstStyle/>
            <a:p>
              <a:pPr marL="0" marR="0" lvl="0" indent="0" defTabSz="457196"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smtClean="0">
                  <a:ln>
                    <a:noFill/>
                  </a:ln>
                  <a:solidFill>
                    <a:srgbClr val="545454"/>
                  </a:solidFill>
                  <a:effectLst/>
                  <a:uLnTx/>
                  <a:uFillTx/>
                </a:rPr>
                <a:t>Host</a:t>
              </a:r>
              <a:endParaRPr kumimoji="0" lang="en-US" sz="1800" b="0" i="0" u="none" strike="noStrike" kern="0" cap="none" spc="0" normalizeH="0" baseline="0" noProof="0" dirty="0" smtClean="0">
                <a:ln>
                  <a:noFill/>
                </a:ln>
                <a:solidFill>
                  <a:srgbClr val="545454"/>
                </a:solidFill>
                <a:effectLst/>
                <a:uLnTx/>
                <a:uFillTx/>
              </a:endParaRPr>
            </a:p>
          </p:txBody>
        </p:sp>
        <p:sp>
          <p:nvSpPr>
            <p:cNvPr id="15" name="Right Arrow 14"/>
            <p:cNvSpPr/>
            <p:nvPr/>
          </p:nvSpPr>
          <p:spPr>
            <a:xfrm>
              <a:off x="5577818" y="3569378"/>
              <a:ext cx="432000" cy="432000"/>
            </a:xfrm>
            <a:prstGeom prst="rightArrow">
              <a:avLst/>
            </a:prstGeom>
            <a:solidFill>
              <a:srgbClr val="FF0000"/>
            </a:solidFill>
            <a:ln w="25400" cap="flat" cmpd="sng" algn="ctr">
              <a:solidFill>
                <a:srgbClr val="C00000"/>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dirty="0" smtClean="0">
                <a:ln>
                  <a:noFill/>
                </a:ln>
                <a:solidFill>
                  <a:prstClr val="white"/>
                </a:solidFill>
                <a:effectLst/>
                <a:uLnTx/>
                <a:uFillTx/>
                <a:latin typeface="Trebuchet MS"/>
                <a:ea typeface="+mn-ea"/>
                <a:cs typeface="+mn-cs"/>
              </a:endParaRPr>
            </a:p>
          </p:txBody>
        </p:sp>
        <p:sp>
          <p:nvSpPr>
            <p:cNvPr id="16" name="Rectangle 15"/>
            <p:cNvSpPr/>
            <p:nvPr/>
          </p:nvSpPr>
          <p:spPr>
            <a:xfrm>
              <a:off x="8472468" y="3566016"/>
              <a:ext cx="216000" cy="432000"/>
            </a:xfrm>
            <a:prstGeom prst="rect">
              <a:avLst/>
            </a:prstGeom>
            <a:solidFill>
              <a:srgbClr val="FF9900"/>
            </a:solidFill>
            <a:ln w="25400" cap="flat" cmpd="sng" algn="ctr">
              <a:solidFill>
                <a:srgbClr val="CC6600"/>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17" name="Rectangle 16"/>
            <p:cNvSpPr/>
            <p:nvPr/>
          </p:nvSpPr>
          <p:spPr>
            <a:xfrm>
              <a:off x="2877483" y="3568630"/>
              <a:ext cx="216000" cy="432000"/>
            </a:xfrm>
            <a:prstGeom prst="rect">
              <a:avLst/>
            </a:prstGeom>
            <a:solidFill>
              <a:srgbClr val="FF9900"/>
            </a:solidFill>
            <a:ln w="25400" cap="flat" cmpd="sng" algn="ctr">
              <a:solidFill>
                <a:srgbClr val="CC6600"/>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18" name="Right Arrow 17"/>
            <p:cNvSpPr/>
            <p:nvPr/>
          </p:nvSpPr>
          <p:spPr>
            <a:xfrm rot="5400000">
              <a:off x="2769483" y="3041396"/>
              <a:ext cx="432000" cy="432000"/>
            </a:xfrm>
            <a:prstGeom prst="rightArrow">
              <a:avLst/>
            </a:prstGeom>
            <a:solidFill>
              <a:srgbClr val="76B900"/>
            </a:solidFill>
            <a:ln w="25400" cap="flat" cmpd="sng" algn="ctr">
              <a:solidFill>
                <a:srgbClr val="76B900">
                  <a:shade val="50000"/>
                </a:srgbClr>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de-DE" sz="1700" b="0" i="0" u="none" strike="noStrike" kern="0" cap="none" spc="0" normalizeH="0" baseline="0" noProof="0" dirty="0" smtClean="0">
                <a:ln>
                  <a:noFill/>
                </a:ln>
                <a:solidFill>
                  <a:prstClr val="white"/>
                </a:solidFill>
                <a:effectLst/>
                <a:uLnTx/>
                <a:uFillTx/>
                <a:latin typeface="Trebuchet MS"/>
                <a:ea typeface="+mn-ea"/>
                <a:cs typeface="+mn-cs"/>
              </a:endParaRPr>
            </a:p>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dirty="0" smtClean="0">
                <a:ln>
                  <a:noFill/>
                </a:ln>
                <a:solidFill>
                  <a:prstClr val="white"/>
                </a:solidFill>
                <a:effectLst/>
                <a:uLnTx/>
                <a:uFillTx/>
                <a:latin typeface="Trebuchet MS"/>
                <a:ea typeface="+mn-ea"/>
                <a:cs typeface="+mn-cs"/>
              </a:endParaRPr>
            </a:p>
          </p:txBody>
        </p:sp>
        <p:sp>
          <p:nvSpPr>
            <p:cNvPr id="19" name="Right Arrow 18"/>
            <p:cNvSpPr/>
            <p:nvPr/>
          </p:nvSpPr>
          <p:spPr>
            <a:xfrm>
              <a:off x="3201483" y="3568630"/>
              <a:ext cx="432000" cy="432000"/>
            </a:xfrm>
            <a:prstGeom prst="rightArrow">
              <a:avLst/>
            </a:prstGeom>
            <a:solidFill>
              <a:srgbClr val="4549F5">
                <a:alpha val="25000"/>
              </a:srgbClr>
            </a:solidFill>
            <a:ln w="25400" cap="flat" cmpd="sng" algn="ctr">
              <a:solidFill>
                <a:srgbClr val="4549F5">
                  <a:shade val="50000"/>
                  <a:alpha val="25000"/>
                </a:srgbClr>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dirty="0" smtClean="0">
                <a:ln>
                  <a:noFill/>
                </a:ln>
                <a:solidFill>
                  <a:prstClr val="white"/>
                </a:solidFill>
                <a:effectLst/>
                <a:uLnTx/>
                <a:uFillTx/>
                <a:latin typeface="Trebuchet MS"/>
                <a:ea typeface="+mn-ea"/>
                <a:cs typeface="+mn-cs"/>
              </a:endParaRPr>
            </a:p>
          </p:txBody>
        </p:sp>
        <p:sp>
          <p:nvSpPr>
            <p:cNvPr id="20" name="Right Arrow 19"/>
            <p:cNvSpPr/>
            <p:nvPr/>
          </p:nvSpPr>
          <p:spPr>
            <a:xfrm>
              <a:off x="7932468" y="3576082"/>
              <a:ext cx="432000" cy="432000"/>
            </a:xfrm>
            <a:prstGeom prst="rightArrow">
              <a:avLst/>
            </a:prstGeom>
            <a:solidFill>
              <a:srgbClr val="4549F5">
                <a:alpha val="25000"/>
              </a:srgbClr>
            </a:solidFill>
            <a:ln w="25400" cap="flat" cmpd="sng" algn="ctr">
              <a:solidFill>
                <a:srgbClr val="4549F5">
                  <a:shade val="50000"/>
                  <a:alpha val="25000"/>
                </a:srgbClr>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dirty="0" smtClean="0">
                <a:ln>
                  <a:noFill/>
                </a:ln>
                <a:solidFill>
                  <a:prstClr val="white"/>
                </a:solidFill>
                <a:effectLst/>
                <a:uLnTx/>
                <a:uFillTx/>
                <a:latin typeface="Trebuchet MS"/>
                <a:ea typeface="+mn-ea"/>
                <a:cs typeface="+mn-cs"/>
              </a:endParaRPr>
            </a:p>
          </p:txBody>
        </p:sp>
        <p:sp>
          <p:nvSpPr>
            <p:cNvPr id="21" name="Right Arrow 20"/>
            <p:cNvSpPr/>
            <p:nvPr/>
          </p:nvSpPr>
          <p:spPr>
            <a:xfrm rot="16200000">
              <a:off x="8364468" y="3013901"/>
              <a:ext cx="432000" cy="432000"/>
            </a:xfrm>
            <a:prstGeom prst="rightArrow">
              <a:avLst/>
            </a:prstGeom>
            <a:solidFill>
              <a:srgbClr val="76B900"/>
            </a:solidFill>
            <a:ln w="25400" cap="flat" cmpd="sng" algn="ctr">
              <a:solidFill>
                <a:srgbClr val="76B900">
                  <a:shade val="50000"/>
                </a:srgbClr>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dirty="0" smtClean="0">
                <a:ln>
                  <a:noFill/>
                </a:ln>
                <a:solidFill>
                  <a:prstClr val="white"/>
                </a:solidFill>
                <a:effectLst/>
                <a:uLnTx/>
                <a:uFillTx/>
                <a:latin typeface="Trebuchet MS"/>
                <a:ea typeface="+mn-ea"/>
                <a:cs typeface="+mn-cs"/>
              </a:endParaRPr>
            </a:p>
          </p:txBody>
        </p:sp>
        <p:sp>
          <p:nvSpPr>
            <p:cNvPr id="22" name="Right Arrow 21"/>
            <p:cNvSpPr/>
            <p:nvPr/>
          </p:nvSpPr>
          <p:spPr>
            <a:xfrm>
              <a:off x="4713722" y="3557670"/>
              <a:ext cx="432000" cy="432000"/>
            </a:xfrm>
            <a:prstGeom prst="rightArrow">
              <a:avLst/>
            </a:prstGeom>
            <a:solidFill>
              <a:srgbClr val="4549F5"/>
            </a:solidFill>
            <a:ln w="25400" cap="flat" cmpd="sng" algn="ctr">
              <a:solidFill>
                <a:srgbClr val="4549F5">
                  <a:shade val="50000"/>
                </a:srgbClr>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dirty="0" smtClean="0">
                <a:ln>
                  <a:noFill/>
                </a:ln>
                <a:solidFill>
                  <a:prstClr val="white"/>
                </a:solidFill>
                <a:effectLst/>
                <a:uLnTx/>
                <a:uFillTx/>
                <a:latin typeface="Trebuchet MS"/>
                <a:ea typeface="+mn-ea"/>
                <a:cs typeface="+mn-cs"/>
              </a:endParaRPr>
            </a:p>
          </p:txBody>
        </p:sp>
        <p:sp>
          <p:nvSpPr>
            <p:cNvPr id="23" name="Rectangle 22"/>
            <p:cNvSpPr/>
            <p:nvPr/>
          </p:nvSpPr>
          <p:spPr>
            <a:xfrm>
              <a:off x="5253500" y="3576978"/>
              <a:ext cx="216000" cy="432000"/>
            </a:xfrm>
            <a:prstGeom prst="rect">
              <a:avLst/>
            </a:prstGeom>
            <a:solidFill>
              <a:srgbClr val="FF0000"/>
            </a:solidFill>
            <a:ln w="25400" cap="flat" cmpd="sng" algn="ctr">
              <a:solidFill>
                <a:srgbClr val="C00000"/>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24" name="Rectangle 23"/>
            <p:cNvSpPr/>
            <p:nvPr/>
          </p:nvSpPr>
          <p:spPr>
            <a:xfrm>
              <a:off x="6106784" y="3584718"/>
              <a:ext cx="216000" cy="432000"/>
            </a:xfrm>
            <a:prstGeom prst="rect">
              <a:avLst/>
            </a:prstGeom>
            <a:solidFill>
              <a:srgbClr val="FF0000"/>
            </a:solidFill>
            <a:ln w="25400" cap="flat" cmpd="sng" algn="ctr">
              <a:solidFill>
                <a:srgbClr val="C00000"/>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25" name="Right Arrow 24"/>
            <p:cNvSpPr/>
            <p:nvPr/>
          </p:nvSpPr>
          <p:spPr>
            <a:xfrm>
              <a:off x="6430784" y="3569378"/>
              <a:ext cx="432000" cy="432000"/>
            </a:xfrm>
            <a:prstGeom prst="rightArrow">
              <a:avLst/>
            </a:prstGeom>
            <a:solidFill>
              <a:srgbClr val="4549F5"/>
            </a:solidFill>
            <a:ln w="25400" cap="flat" cmpd="sng" algn="ctr">
              <a:solidFill>
                <a:srgbClr val="4549F5">
                  <a:shade val="50000"/>
                </a:srgbClr>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dirty="0" smtClean="0">
                <a:ln>
                  <a:noFill/>
                </a:ln>
                <a:solidFill>
                  <a:prstClr val="white"/>
                </a:solidFill>
                <a:effectLst/>
                <a:uLnTx/>
                <a:uFillTx/>
                <a:latin typeface="Trebuchet MS"/>
                <a:ea typeface="+mn-ea"/>
                <a:cs typeface="+mn-cs"/>
              </a:endParaRPr>
            </a:p>
          </p:txBody>
        </p:sp>
        <p:sp>
          <p:nvSpPr>
            <p:cNvPr id="26" name="TextBox 25"/>
            <p:cNvSpPr txBox="1"/>
            <p:nvPr/>
          </p:nvSpPr>
          <p:spPr>
            <a:xfrm>
              <a:off x="1663182" y="4360790"/>
              <a:ext cx="8353654" cy="1218795"/>
            </a:xfrm>
            <a:prstGeom prst="rect">
              <a:avLst/>
            </a:prstGeom>
            <a:noFill/>
          </p:spPr>
          <p:txBody>
            <a:bodyPr wrap="square" lIns="109728" tIns="54864" rIns="109728" bIns="54864" rtlCol="0">
              <a:spAutoFit/>
            </a:bodyPr>
            <a:lstStyle/>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000000"/>
                  </a:solidFill>
                  <a:highlight>
                    <a:srgbClr val="FFFFFF"/>
                  </a:highlight>
                  <a:latin typeface="Courier New" panose="02070309020205020404" pitchFamily="49" charset="0"/>
                  <a:cs typeface="Courier New" panose="02070309020205020404" pitchFamily="49" charset="0"/>
                </a:rPr>
                <a:t>MPI_Send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s_buf_h</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size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MPI_CHAR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1</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tag</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MPI_COMM_WORLD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000000"/>
                  </a:solidFill>
                  <a:highlight>
                    <a:srgbClr val="FFFFFF"/>
                  </a:highlight>
                  <a:latin typeface="Courier New" panose="02070309020205020404" pitchFamily="49" charset="0"/>
                  <a:cs typeface="Courier New" panose="02070309020205020404" pitchFamily="49" charset="0"/>
                </a:rPr>
                <a:t>MPI_Recv</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r_buf_h</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size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MPI_CHAR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tag</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MPI_COMM_WORLD</a:t>
              </a:r>
              <a:r>
                <a:rPr lang="en-US" b="1" dirty="0">
                  <a:solidFill>
                    <a:srgbClr val="000080"/>
                  </a:solidFill>
                  <a:highlight>
                    <a:srgbClr val="FFFFFF"/>
                  </a:highlight>
                  <a:latin typeface="Courier New" panose="02070309020205020404" pitchFamily="49" charset="0"/>
                  <a:cs typeface="Courier New" panose="02070309020205020404" pitchFamily="49" charset="0"/>
                </a:rPr>
                <a:t>,&amp;</a:t>
              </a:r>
              <a:r>
                <a:rPr lang="en-US" dirty="0">
                  <a:solidFill>
                    <a:srgbClr val="000000"/>
                  </a:solidFill>
                  <a:highlight>
                    <a:srgbClr val="FFFFFF"/>
                  </a:highlight>
                  <a:latin typeface="Courier New" panose="02070309020205020404" pitchFamily="49" charset="0"/>
                  <a:cs typeface="Courier New" panose="02070309020205020404" pitchFamily="49" charset="0"/>
                </a:rPr>
                <a:t>stat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p:txBody>
        </p:sp>
        <p:sp>
          <p:nvSpPr>
            <p:cNvPr id="27" name="Rectangle 26"/>
            <p:cNvSpPr/>
            <p:nvPr/>
          </p:nvSpPr>
          <p:spPr>
            <a:xfrm>
              <a:off x="1668386" y="4304967"/>
              <a:ext cx="8250865" cy="1699769"/>
            </a:xfrm>
            <a:prstGeom prst="rect">
              <a:avLst/>
            </a:prstGeom>
            <a:solidFill>
              <a:sysClr val="window" lastClr="FFFFFF"/>
            </a:solidFill>
            <a:ln w="9525" cap="flat" cmpd="sng" algn="ctr">
              <a:no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28" name="TextBox 27"/>
            <p:cNvSpPr txBox="1"/>
            <p:nvPr/>
          </p:nvSpPr>
          <p:spPr>
            <a:xfrm>
              <a:off x="1663182" y="4360790"/>
              <a:ext cx="8403530" cy="1218795"/>
            </a:xfrm>
            <a:prstGeom prst="rect">
              <a:avLst/>
            </a:prstGeom>
            <a:noFill/>
          </p:spPr>
          <p:txBody>
            <a:bodyPr wrap="square" lIns="109728" tIns="54864" rIns="109728" bIns="54864" rtlCol="0">
              <a:spAutoFit/>
            </a:bodyPr>
            <a:lstStyle/>
            <a:p>
              <a:endParaRPr lang="en-US" dirty="0">
                <a:solidFill>
                  <a:srgbClr val="76B900"/>
                </a:solidFill>
                <a:highlight>
                  <a:srgbClr val="FFFFFF"/>
                </a:highlight>
                <a:latin typeface="Courier New" panose="02070309020205020404" pitchFamily="49" charset="0"/>
                <a:cs typeface="Courier New" panose="02070309020205020404" pitchFamily="49" charset="0"/>
              </a:endParaRPr>
            </a:p>
            <a:p>
              <a:r>
                <a:rPr lang="en-US" dirty="0" err="1">
                  <a:solidFill>
                    <a:srgbClr val="76B900"/>
                  </a:solidFill>
                  <a:highlight>
                    <a:srgbClr val="FFFFFF"/>
                  </a:highlight>
                  <a:latin typeface="Courier New" panose="02070309020205020404" pitchFamily="49" charset="0"/>
                  <a:cs typeface="Courier New" panose="02070309020205020404" pitchFamily="49" charset="0"/>
                </a:rPr>
                <a:t>MPI_Send</a:t>
              </a:r>
              <a:r>
                <a:rPr lang="en-US" b="1" dirty="0">
                  <a:solidFill>
                    <a:srgbClr val="76B900"/>
                  </a:solidFill>
                  <a:highlight>
                    <a:srgbClr val="FFFFFF"/>
                  </a:highlight>
                  <a:latin typeface="Courier New" panose="02070309020205020404" pitchFamily="49" charset="0"/>
                  <a:cs typeface="Courier New" panose="02070309020205020404" pitchFamily="49" charset="0"/>
                </a:rPr>
                <a:t>(</a:t>
              </a:r>
              <a:r>
                <a:rPr lang="en-US" dirty="0">
                  <a:solidFill>
                    <a:srgbClr val="76B900"/>
                  </a:solidFill>
                  <a:highlight>
                    <a:srgbClr val="FFFFFF"/>
                  </a:highlight>
                  <a:latin typeface="Courier New" panose="02070309020205020404" pitchFamily="49" charset="0"/>
                  <a:cs typeface="Courier New" panose="02070309020205020404" pitchFamily="49" charset="0"/>
                </a:rPr>
                <a:t>s_buf_h</a:t>
              </a:r>
              <a:r>
                <a:rPr lang="en-US" b="1" dirty="0">
                  <a:solidFill>
                    <a:srgbClr val="76B900"/>
                  </a:solidFill>
                  <a:highlight>
                    <a:srgbClr val="FFFFFF"/>
                  </a:highlight>
                  <a:latin typeface="Courier New" panose="02070309020205020404" pitchFamily="49" charset="0"/>
                  <a:cs typeface="Courier New" panose="02070309020205020404" pitchFamily="49" charset="0"/>
                </a:rPr>
                <a:t>,</a:t>
              </a:r>
              <a:r>
                <a:rPr lang="en-US" dirty="0">
                  <a:solidFill>
                    <a:srgbClr val="76B900"/>
                  </a:solidFill>
                  <a:highlight>
                    <a:srgbClr val="FFFFFF"/>
                  </a:highlight>
                  <a:latin typeface="Courier New" panose="02070309020205020404" pitchFamily="49" charset="0"/>
                  <a:cs typeface="Courier New" panose="02070309020205020404" pitchFamily="49" charset="0"/>
                </a:rPr>
                <a:t>size</a:t>
              </a:r>
              <a:r>
                <a:rPr lang="en-US" b="1" dirty="0">
                  <a:solidFill>
                    <a:srgbClr val="76B900"/>
                  </a:solidFill>
                  <a:highlight>
                    <a:srgbClr val="FFFFFF"/>
                  </a:highlight>
                  <a:latin typeface="Courier New" panose="02070309020205020404" pitchFamily="49" charset="0"/>
                  <a:cs typeface="Courier New" panose="02070309020205020404" pitchFamily="49" charset="0"/>
                </a:rPr>
                <a:t>,</a:t>
              </a:r>
              <a:r>
                <a:rPr lang="en-US" dirty="0">
                  <a:solidFill>
                    <a:srgbClr val="76B900"/>
                  </a:solidFill>
                  <a:highlight>
                    <a:srgbClr val="FFFFFF"/>
                  </a:highlight>
                  <a:latin typeface="Courier New" panose="02070309020205020404" pitchFamily="49" charset="0"/>
                  <a:cs typeface="Courier New" panose="02070309020205020404" pitchFamily="49" charset="0"/>
                </a:rPr>
                <a:t>MPI_CHAR</a:t>
              </a:r>
              <a:r>
                <a:rPr lang="en-US" b="1" dirty="0">
                  <a:solidFill>
                    <a:srgbClr val="76B900"/>
                  </a:solidFill>
                  <a:highlight>
                    <a:srgbClr val="FFFFFF"/>
                  </a:highlight>
                  <a:latin typeface="Courier New" panose="02070309020205020404" pitchFamily="49" charset="0"/>
                  <a:cs typeface="Courier New" panose="02070309020205020404" pitchFamily="49" charset="0"/>
                </a:rPr>
                <a:t>,</a:t>
              </a:r>
              <a:r>
                <a:rPr lang="en-US" dirty="0">
                  <a:solidFill>
                    <a:srgbClr val="76B900"/>
                  </a:solidFill>
                  <a:highlight>
                    <a:srgbClr val="FFFFFF"/>
                  </a:highlight>
                  <a:latin typeface="Courier New" panose="02070309020205020404" pitchFamily="49" charset="0"/>
                  <a:cs typeface="Courier New" panose="02070309020205020404" pitchFamily="49" charset="0"/>
                </a:rPr>
                <a:t>1</a:t>
              </a:r>
              <a:r>
                <a:rPr lang="en-US" b="1" dirty="0">
                  <a:solidFill>
                    <a:srgbClr val="76B900"/>
                  </a:solidFill>
                  <a:highlight>
                    <a:srgbClr val="FFFFFF"/>
                  </a:highlight>
                  <a:latin typeface="Courier New" panose="02070309020205020404" pitchFamily="49" charset="0"/>
                  <a:cs typeface="Courier New" panose="02070309020205020404" pitchFamily="49" charset="0"/>
                </a:rPr>
                <a:t>,</a:t>
              </a:r>
              <a:r>
                <a:rPr lang="en-US" dirty="0">
                  <a:solidFill>
                    <a:srgbClr val="76B900"/>
                  </a:solidFill>
                  <a:highlight>
                    <a:srgbClr val="FFFFFF"/>
                  </a:highlight>
                  <a:latin typeface="Courier New" panose="02070309020205020404" pitchFamily="49" charset="0"/>
                  <a:cs typeface="Courier New" panose="02070309020205020404" pitchFamily="49" charset="0"/>
                </a:rPr>
                <a:t>tag</a:t>
              </a:r>
              <a:r>
                <a:rPr lang="en-US" b="1" dirty="0">
                  <a:solidFill>
                    <a:srgbClr val="76B900"/>
                  </a:solidFill>
                  <a:highlight>
                    <a:srgbClr val="FFFFFF"/>
                  </a:highlight>
                  <a:latin typeface="Courier New" panose="02070309020205020404" pitchFamily="49" charset="0"/>
                  <a:cs typeface="Courier New" panose="02070309020205020404" pitchFamily="49" charset="0"/>
                </a:rPr>
                <a:t>,</a:t>
              </a:r>
              <a:r>
                <a:rPr lang="en-US" dirty="0">
                  <a:solidFill>
                    <a:srgbClr val="76B900"/>
                  </a:solidFill>
                  <a:highlight>
                    <a:srgbClr val="FFFFFF"/>
                  </a:highlight>
                  <a:latin typeface="Courier New" panose="02070309020205020404" pitchFamily="49" charset="0"/>
                  <a:cs typeface="Courier New" panose="02070309020205020404" pitchFamily="49" charset="0"/>
                </a:rPr>
                <a:t>MPI_COMM_WORLD</a:t>
              </a:r>
              <a:r>
                <a:rPr lang="en-US" b="1" dirty="0">
                  <a:solidFill>
                    <a:srgbClr val="76B900"/>
                  </a:solidFill>
                  <a:highlight>
                    <a:srgbClr val="FFFFFF"/>
                  </a:highlight>
                  <a:latin typeface="Courier New" panose="02070309020205020404" pitchFamily="49" charset="0"/>
                  <a:cs typeface="Courier New" panose="02070309020205020404" pitchFamily="49" charset="0"/>
                </a:rPr>
                <a:t>);</a:t>
              </a:r>
              <a:endParaRPr lang="en-US" dirty="0">
                <a:solidFill>
                  <a:srgbClr val="76B900"/>
                </a:solidFill>
                <a:highlight>
                  <a:srgbClr val="FFFFFF"/>
                </a:highlight>
                <a:latin typeface="Courier New" panose="02070309020205020404" pitchFamily="49" charset="0"/>
                <a:cs typeface="Courier New" panose="02070309020205020404" pitchFamily="49" charset="0"/>
              </a:endParaRPr>
            </a:p>
            <a:p>
              <a:endParaRPr lang="en-US" dirty="0">
                <a:solidFill>
                  <a:srgbClr val="76B900"/>
                </a:solidFill>
                <a:highlight>
                  <a:srgbClr val="FFFFFF"/>
                </a:highlight>
                <a:latin typeface="Courier New" panose="02070309020205020404" pitchFamily="49" charset="0"/>
                <a:cs typeface="Courier New" panose="02070309020205020404" pitchFamily="49" charset="0"/>
              </a:endParaRPr>
            </a:p>
            <a:p>
              <a:r>
                <a:rPr lang="en-US" dirty="0" err="1">
                  <a:solidFill>
                    <a:srgbClr val="76B900"/>
                  </a:solidFill>
                  <a:highlight>
                    <a:srgbClr val="FFFFFF"/>
                  </a:highlight>
                  <a:latin typeface="Courier New" panose="02070309020205020404" pitchFamily="49" charset="0"/>
                  <a:cs typeface="Courier New" panose="02070309020205020404" pitchFamily="49" charset="0"/>
                </a:rPr>
                <a:t>MPI_Recv</a:t>
              </a:r>
              <a:r>
                <a:rPr lang="en-US" b="1" dirty="0">
                  <a:solidFill>
                    <a:srgbClr val="76B900"/>
                  </a:solidFill>
                  <a:highlight>
                    <a:srgbClr val="FFFFFF"/>
                  </a:highlight>
                  <a:latin typeface="Courier New" panose="02070309020205020404" pitchFamily="49" charset="0"/>
                  <a:cs typeface="Courier New" panose="02070309020205020404" pitchFamily="49" charset="0"/>
                </a:rPr>
                <a:t>(</a:t>
              </a:r>
              <a:r>
                <a:rPr lang="en-US" dirty="0">
                  <a:solidFill>
                    <a:srgbClr val="76B900"/>
                  </a:solidFill>
                  <a:highlight>
                    <a:srgbClr val="FFFFFF"/>
                  </a:highlight>
                  <a:latin typeface="Courier New" panose="02070309020205020404" pitchFamily="49" charset="0"/>
                  <a:cs typeface="Courier New" panose="02070309020205020404" pitchFamily="49" charset="0"/>
                </a:rPr>
                <a:t>r_buf_h</a:t>
              </a:r>
              <a:r>
                <a:rPr lang="en-US" b="1" dirty="0">
                  <a:solidFill>
                    <a:srgbClr val="76B900"/>
                  </a:solidFill>
                  <a:highlight>
                    <a:srgbClr val="FFFFFF"/>
                  </a:highlight>
                  <a:latin typeface="Courier New" panose="02070309020205020404" pitchFamily="49" charset="0"/>
                  <a:cs typeface="Courier New" panose="02070309020205020404" pitchFamily="49" charset="0"/>
                </a:rPr>
                <a:t>,</a:t>
              </a:r>
              <a:r>
                <a:rPr lang="en-US" dirty="0">
                  <a:solidFill>
                    <a:srgbClr val="76B900"/>
                  </a:solidFill>
                  <a:highlight>
                    <a:srgbClr val="FFFFFF"/>
                  </a:highlight>
                  <a:latin typeface="Courier New" panose="02070309020205020404" pitchFamily="49" charset="0"/>
                  <a:cs typeface="Courier New" panose="02070309020205020404" pitchFamily="49" charset="0"/>
                </a:rPr>
                <a:t>size</a:t>
              </a:r>
              <a:r>
                <a:rPr lang="en-US" b="1" dirty="0">
                  <a:solidFill>
                    <a:srgbClr val="76B900"/>
                  </a:solidFill>
                  <a:highlight>
                    <a:srgbClr val="FFFFFF"/>
                  </a:highlight>
                  <a:latin typeface="Courier New" panose="02070309020205020404" pitchFamily="49" charset="0"/>
                  <a:cs typeface="Courier New" panose="02070309020205020404" pitchFamily="49" charset="0"/>
                </a:rPr>
                <a:t>,</a:t>
              </a:r>
              <a:r>
                <a:rPr lang="en-US" dirty="0">
                  <a:solidFill>
                    <a:srgbClr val="76B900"/>
                  </a:solidFill>
                  <a:highlight>
                    <a:srgbClr val="FFFFFF"/>
                  </a:highlight>
                  <a:latin typeface="Courier New" panose="02070309020205020404" pitchFamily="49" charset="0"/>
                  <a:cs typeface="Courier New" panose="02070309020205020404" pitchFamily="49" charset="0"/>
                </a:rPr>
                <a:t>MPI_CHAR</a:t>
              </a:r>
              <a:r>
                <a:rPr lang="en-US" b="1" dirty="0">
                  <a:solidFill>
                    <a:srgbClr val="76B900"/>
                  </a:solidFill>
                  <a:highlight>
                    <a:srgbClr val="FFFFFF"/>
                  </a:highlight>
                  <a:latin typeface="Courier New" panose="02070309020205020404" pitchFamily="49" charset="0"/>
                  <a:cs typeface="Courier New" panose="02070309020205020404" pitchFamily="49" charset="0"/>
                </a:rPr>
                <a:t>,</a:t>
              </a:r>
              <a:r>
                <a:rPr lang="en-US" dirty="0">
                  <a:solidFill>
                    <a:srgbClr val="76B900"/>
                  </a:solidFill>
                  <a:highlight>
                    <a:srgbClr val="FFFFFF"/>
                  </a:highlight>
                  <a:latin typeface="Courier New" panose="02070309020205020404" pitchFamily="49" charset="0"/>
                  <a:cs typeface="Courier New" panose="02070309020205020404" pitchFamily="49" charset="0"/>
                </a:rPr>
                <a:t>0</a:t>
              </a:r>
              <a:r>
                <a:rPr lang="en-US" b="1" dirty="0">
                  <a:solidFill>
                    <a:srgbClr val="76B900"/>
                  </a:solidFill>
                  <a:highlight>
                    <a:srgbClr val="FFFFFF"/>
                  </a:highlight>
                  <a:latin typeface="Courier New" panose="02070309020205020404" pitchFamily="49" charset="0"/>
                  <a:cs typeface="Courier New" panose="02070309020205020404" pitchFamily="49" charset="0"/>
                </a:rPr>
                <a:t>,</a:t>
              </a:r>
              <a:r>
                <a:rPr lang="en-US" dirty="0">
                  <a:solidFill>
                    <a:srgbClr val="76B900"/>
                  </a:solidFill>
                  <a:highlight>
                    <a:srgbClr val="FFFFFF"/>
                  </a:highlight>
                  <a:latin typeface="Courier New" panose="02070309020205020404" pitchFamily="49" charset="0"/>
                  <a:cs typeface="Courier New" panose="02070309020205020404" pitchFamily="49" charset="0"/>
                </a:rPr>
                <a:t>tag</a:t>
              </a:r>
              <a:r>
                <a:rPr lang="en-US" b="1" dirty="0">
                  <a:solidFill>
                    <a:srgbClr val="76B900"/>
                  </a:solidFill>
                  <a:highlight>
                    <a:srgbClr val="FFFFFF"/>
                  </a:highlight>
                  <a:latin typeface="Courier New" panose="02070309020205020404" pitchFamily="49" charset="0"/>
                  <a:cs typeface="Courier New" panose="02070309020205020404" pitchFamily="49" charset="0"/>
                </a:rPr>
                <a:t>,</a:t>
              </a:r>
              <a:r>
                <a:rPr lang="en-US" dirty="0">
                  <a:solidFill>
                    <a:srgbClr val="76B900"/>
                  </a:solidFill>
                  <a:highlight>
                    <a:srgbClr val="FFFFFF"/>
                  </a:highlight>
                  <a:latin typeface="Courier New" panose="02070309020205020404" pitchFamily="49" charset="0"/>
                  <a:cs typeface="Courier New" panose="02070309020205020404" pitchFamily="49" charset="0"/>
                </a:rPr>
                <a:t>MPI_COMM_WORLD</a:t>
              </a:r>
              <a:r>
                <a:rPr lang="en-US" b="1" dirty="0">
                  <a:solidFill>
                    <a:srgbClr val="76B900"/>
                  </a:solidFill>
                  <a:highlight>
                    <a:srgbClr val="FFFFFF"/>
                  </a:highlight>
                  <a:latin typeface="Courier New" panose="02070309020205020404" pitchFamily="49" charset="0"/>
                  <a:cs typeface="Courier New" panose="02070309020205020404" pitchFamily="49" charset="0"/>
                </a:rPr>
                <a:t>,&amp;</a:t>
              </a:r>
              <a:r>
                <a:rPr lang="en-US" dirty="0">
                  <a:solidFill>
                    <a:srgbClr val="76B900"/>
                  </a:solidFill>
                  <a:highlight>
                    <a:srgbClr val="FFFFFF"/>
                  </a:highlight>
                  <a:latin typeface="Courier New" panose="02070309020205020404" pitchFamily="49" charset="0"/>
                  <a:cs typeface="Courier New" panose="02070309020205020404" pitchFamily="49" charset="0"/>
                </a:rPr>
                <a:t>stat</a:t>
              </a:r>
              <a:r>
                <a:rPr lang="en-US" b="1" dirty="0">
                  <a:solidFill>
                    <a:srgbClr val="76B900"/>
                  </a:solidFill>
                  <a:highlight>
                    <a:srgbClr val="FFFFFF"/>
                  </a:highlight>
                  <a:latin typeface="Courier New" panose="02070309020205020404" pitchFamily="49" charset="0"/>
                  <a:cs typeface="Courier New" panose="02070309020205020404" pitchFamily="49" charset="0"/>
                </a:rPr>
                <a:t>);</a:t>
              </a:r>
            </a:p>
          </p:txBody>
        </p:sp>
        <p:sp>
          <p:nvSpPr>
            <p:cNvPr id="29" name="Rectangle 28"/>
            <p:cNvSpPr/>
            <p:nvPr/>
          </p:nvSpPr>
          <p:spPr>
            <a:xfrm>
              <a:off x="1668386" y="4304967"/>
              <a:ext cx="8250865" cy="1699769"/>
            </a:xfrm>
            <a:prstGeom prst="rect">
              <a:avLst/>
            </a:prstGeom>
            <a:solidFill>
              <a:sysClr val="window" lastClr="FFFFFF"/>
            </a:solidFill>
            <a:ln w="9525" cap="flat" cmpd="sng" algn="ctr">
              <a:no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30" name="TextBox 29"/>
            <p:cNvSpPr txBox="1"/>
            <p:nvPr/>
          </p:nvSpPr>
          <p:spPr>
            <a:xfrm>
              <a:off x="1663182" y="4360790"/>
              <a:ext cx="8461720" cy="1495794"/>
            </a:xfrm>
            <a:prstGeom prst="rect">
              <a:avLst/>
            </a:prstGeom>
            <a:noFill/>
          </p:spPr>
          <p:txBody>
            <a:bodyPr wrap="square" lIns="109728" tIns="54864" rIns="109728" bIns="54864" rtlCol="0">
              <a:spAutoFit/>
            </a:bodyPr>
            <a:lstStyle/>
            <a:p>
              <a:pPr lvl="0"/>
              <a:r>
                <a:rPr lang="en-US" dirty="0">
                  <a:solidFill>
                    <a:srgbClr val="804000"/>
                  </a:solidFill>
                  <a:latin typeface="Courier New" panose="02070309020205020404" pitchFamily="49" charset="0"/>
                </a:rPr>
                <a:t>#pragma </a:t>
              </a:r>
              <a:r>
                <a:rPr lang="en-US" dirty="0" err="1">
                  <a:solidFill>
                    <a:srgbClr val="804000"/>
                  </a:solidFill>
                  <a:latin typeface="Courier New" panose="02070309020205020404" pitchFamily="49" charset="0"/>
                </a:rPr>
                <a:t>acc</a:t>
              </a:r>
              <a:r>
                <a:rPr lang="en-US" dirty="0">
                  <a:solidFill>
                    <a:srgbClr val="804000"/>
                  </a:solidFill>
                  <a:latin typeface="Courier New" panose="02070309020205020404" pitchFamily="49" charset="0"/>
                </a:rPr>
                <a:t> </a:t>
              </a:r>
              <a:r>
                <a:rPr lang="en-US" dirty="0" err="1">
                  <a:solidFill>
                    <a:srgbClr val="804000"/>
                  </a:solidFill>
                  <a:latin typeface="Courier New" panose="02070309020205020404" pitchFamily="49" charset="0"/>
                </a:rPr>
                <a:t>host_data</a:t>
              </a:r>
              <a:r>
                <a:rPr lang="en-US" dirty="0">
                  <a:solidFill>
                    <a:srgbClr val="804000"/>
                  </a:solidFill>
                  <a:latin typeface="Courier New" panose="02070309020205020404" pitchFamily="49" charset="0"/>
                </a:rPr>
                <a:t> </a:t>
              </a:r>
              <a:r>
                <a:rPr lang="en-US" dirty="0" err="1">
                  <a:solidFill>
                    <a:srgbClr val="804000"/>
                  </a:solidFill>
                  <a:latin typeface="Courier New" panose="02070309020205020404" pitchFamily="49" charset="0"/>
                </a:rPr>
                <a:t>use_device</a:t>
              </a:r>
              <a:r>
                <a:rPr lang="en-US" dirty="0">
                  <a:solidFill>
                    <a:srgbClr val="804000"/>
                  </a:solidFill>
                  <a:latin typeface="Courier New" panose="02070309020205020404" pitchFamily="49" charset="0"/>
                </a:rPr>
                <a:t>(</a:t>
              </a:r>
              <a:r>
                <a:rPr lang="en-US" dirty="0" err="1">
                  <a:solidFill>
                    <a:srgbClr val="804000"/>
                  </a:solidFill>
                  <a:latin typeface="Courier New" panose="02070309020205020404" pitchFamily="49" charset="0"/>
                </a:rPr>
                <a:t>s_buf</a:t>
              </a:r>
              <a:r>
                <a:rPr lang="en-US" dirty="0" smtClean="0">
                  <a:solidFill>
                    <a:srgbClr val="804000"/>
                  </a:solidFill>
                  <a:latin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MPI_Send</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s_buf</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size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MPI_CHAR</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1</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tag</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MPI_COMM_WORLD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0"/>
              <a:r>
                <a:rPr lang="en-US" dirty="0">
                  <a:solidFill>
                    <a:srgbClr val="804000"/>
                  </a:solidFill>
                  <a:latin typeface="Courier New" panose="02070309020205020404" pitchFamily="49" charset="0"/>
                </a:rPr>
                <a:t>#pragma </a:t>
              </a:r>
              <a:r>
                <a:rPr lang="en-US" dirty="0" err="1">
                  <a:solidFill>
                    <a:srgbClr val="804000"/>
                  </a:solidFill>
                  <a:latin typeface="Courier New" panose="02070309020205020404" pitchFamily="49" charset="0"/>
                </a:rPr>
                <a:t>acc</a:t>
              </a:r>
              <a:r>
                <a:rPr lang="en-US" dirty="0">
                  <a:solidFill>
                    <a:srgbClr val="804000"/>
                  </a:solidFill>
                  <a:latin typeface="Courier New" panose="02070309020205020404" pitchFamily="49" charset="0"/>
                </a:rPr>
                <a:t> </a:t>
              </a:r>
              <a:r>
                <a:rPr lang="en-US" dirty="0" err="1">
                  <a:solidFill>
                    <a:srgbClr val="804000"/>
                  </a:solidFill>
                  <a:latin typeface="Courier New" panose="02070309020205020404" pitchFamily="49" charset="0"/>
                </a:rPr>
                <a:t>host_data</a:t>
              </a:r>
              <a:r>
                <a:rPr lang="en-US" dirty="0">
                  <a:solidFill>
                    <a:srgbClr val="804000"/>
                  </a:solidFill>
                  <a:latin typeface="Courier New" panose="02070309020205020404" pitchFamily="49" charset="0"/>
                </a:rPr>
                <a:t> </a:t>
              </a:r>
              <a:r>
                <a:rPr lang="en-US" dirty="0" err="1">
                  <a:solidFill>
                    <a:srgbClr val="804000"/>
                  </a:solidFill>
                  <a:latin typeface="Courier New" panose="02070309020205020404" pitchFamily="49" charset="0"/>
                </a:rPr>
                <a:t>use_device</a:t>
              </a:r>
              <a:r>
                <a:rPr lang="en-US" dirty="0">
                  <a:solidFill>
                    <a:srgbClr val="804000"/>
                  </a:solidFill>
                  <a:latin typeface="Courier New" panose="02070309020205020404" pitchFamily="49" charset="0"/>
                </a:rPr>
                <a:t>(</a:t>
              </a:r>
              <a:r>
                <a:rPr lang="en-US" dirty="0" err="1">
                  <a:solidFill>
                    <a:srgbClr val="804000"/>
                  </a:solidFill>
                  <a:latin typeface="Courier New" panose="02070309020205020404" pitchFamily="49" charset="0"/>
                </a:rPr>
                <a:t>s_buf</a:t>
              </a:r>
              <a:r>
                <a:rPr lang="en-US" dirty="0" smtClean="0">
                  <a:solidFill>
                    <a:srgbClr val="804000"/>
                  </a:solidFill>
                  <a:latin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MPI_Recv</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r_buf</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size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MPI_CHAR</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0</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tag</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MPI_COMM_WORLD</a:t>
              </a:r>
              <a:r>
                <a:rPr lang="en-US" b="1" dirty="0">
                  <a:solidFill>
                    <a:srgbClr val="000080"/>
                  </a:solidFill>
                  <a:highlight>
                    <a:srgbClr val="FFFFFF"/>
                  </a:highlight>
                  <a:latin typeface="Courier New" panose="02070309020205020404" pitchFamily="49" charset="0"/>
                  <a:cs typeface="Courier New" panose="02070309020205020404" pitchFamily="49" charset="0"/>
                </a:rPr>
                <a:t>,&amp;</a:t>
              </a:r>
              <a:r>
                <a:rPr lang="en-US" dirty="0">
                  <a:solidFill>
                    <a:srgbClr val="000000"/>
                  </a:solidFill>
                  <a:highlight>
                    <a:srgbClr val="FFFFFF"/>
                  </a:highlight>
                  <a:latin typeface="Courier New" panose="02070309020205020404" pitchFamily="49" charset="0"/>
                  <a:cs typeface="Courier New" panose="02070309020205020404" pitchFamily="49" charset="0"/>
                </a:rPr>
                <a:t>stat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1423674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p>
            <a:r>
              <a:rPr lang="en-US" dirty="0"/>
              <a:t>CUDA-aware MPI</a:t>
            </a:r>
          </a:p>
        </p:txBody>
      </p:sp>
      <p:sp>
        <p:nvSpPr>
          <p:cNvPr id="4" name="Text Placeholder 3"/>
          <p:cNvSpPr>
            <a:spLocks noGrp="1"/>
          </p:cNvSpPr>
          <p:nvPr>
            <p:ph type="body" sz="quarter" idx="10"/>
          </p:nvPr>
        </p:nvSpPr>
        <p:spPr/>
        <p:txBody>
          <a:bodyPr/>
          <a:lstStyle/>
          <a:p>
            <a:r>
              <a:rPr lang="en-US" dirty="0"/>
              <a:t>Without </a:t>
            </a:r>
            <a:r>
              <a:rPr lang="en-US" dirty="0" smtClean="0"/>
              <a:t>GPUDirect</a:t>
            </a:r>
            <a:endParaRPr lang="en-US" dirty="0"/>
          </a:p>
        </p:txBody>
      </p:sp>
      <p:grpSp>
        <p:nvGrpSpPr>
          <p:cNvPr id="5" name="Group 4"/>
          <p:cNvGrpSpPr/>
          <p:nvPr/>
        </p:nvGrpSpPr>
        <p:grpSpPr>
          <a:xfrm>
            <a:off x="2749312" y="1908187"/>
            <a:ext cx="5474176" cy="3657447"/>
            <a:chOff x="3079684" y="1401113"/>
            <a:chExt cx="5474176" cy="3657447"/>
          </a:xfrm>
        </p:grpSpPr>
        <p:sp>
          <p:nvSpPr>
            <p:cNvPr id="6" name="Rectangle 5"/>
            <p:cNvSpPr/>
            <p:nvPr/>
          </p:nvSpPr>
          <p:spPr>
            <a:xfrm>
              <a:off x="3452501" y="1401113"/>
              <a:ext cx="3981630" cy="518458"/>
            </a:xfrm>
            <a:prstGeom prst="rect">
              <a:avLst/>
            </a:prstGeom>
            <a:solidFill>
              <a:srgbClr val="FF0000"/>
            </a:solidFill>
            <a:ln w="25400" cap="flat" cmpd="sng" algn="ctr">
              <a:solidFill>
                <a:srgbClr val="C00000"/>
              </a:solidFill>
              <a:prstDash val="solid"/>
            </a:ln>
            <a:effectLst/>
          </p:spPr>
          <p:txBody>
            <a:bodyPr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r>
                <a:rPr kumimoji="0" lang="de-DE" sz="1700" b="0" i="0" u="none" strike="noStrike" kern="0" cap="none" spc="0" normalizeH="0" baseline="0" noProof="0" dirty="0" err="1" smtClean="0">
                  <a:ln>
                    <a:noFill/>
                  </a:ln>
                  <a:solidFill>
                    <a:prstClr val="white"/>
                  </a:solidFill>
                  <a:effectLst/>
                  <a:uLnTx/>
                  <a:uFillTx/>
                  <a:latin typeface="Trebuchet MS"/>
                  <a:ea typeface="+mn-ea"/>
                  <a:cs typeface="+mn-cs"/>
                </a:rPr>
                <a:t>MPI_Sendrecv</a:t>
              </a:r>
              <a:endParaRPr kumimoji="0" lang="en-US" sz="1700" b="0" i="0" u="none" strike="noStrike" kern="0" cap="none" spc="0" normalizeH="0" baseline="0" noProof="0" dirty="0" smtClean="0">
                <a:ln>
                  <a:noFill/>
                </a:ln>
                <a:solidFill>
                  <a:prstClr val="white"/>
                </a:solidFill>
                <a:effectLst/>
                <a:uLnTx/>
                <a:uFillTx/>
                <a:latin typeface="Trebuchet MS"/>
                <a:ea typeface="+mn-ea"/>
                <a:cs typeface="+mn-cs"/>
              </a:endParaRPr>
            </a:p>
          </p:txBody>
        </p:sp>
        <p:cxnSp>
          <p:nvCxnSpPr>
            <p:cNvPr id="7" name="Straight Arrow Connector 6"/>
            <p:cNvCxnSpPr/>
            <p:nvPr/>
          </p:nvCxnSpPr>
          <p:spPr>
            <a:xfrm>
              <a:off x="3079684" y="2049185"/>
              <a:ext cx="5360400" cy="0"/>
            </a:xfrm>
            <a:prstGeom prst="straightConnector1">
              <a:avLst/>
            </a:prstGeom>
            <a:noFill/>
            <a:ln w="9525" cap="flat" cmpd="sng" algn="ctr">
              <a:solidFill>
                <a:srgbClr val="76B900">
                  <a:shade val="95000"/>
                  <a:satMod val="105000"/>
                </a:srgbClr>
              </a:solidFill>
              <a:prstDash val="solid"/>
              <a:tailEnd type="arrow"/>
            </a:ln>
            <a:effectLst/>
          </p:spPr>
        </p:cxnSp>
        <p:sp>
          <p:nvSpPr>
            <p:cNvPr id="8" name="TextBox 7"/>
            <p:cNvSpPr txBox="1"/>
            <p:nvPr/>
          </p:nvSpPr>
          <p:spPr>
            <a:xfrm>
              <a:off x="7623561" y="2049185"/>
              <a:ext cx="930299" cy="369332"/>
            </a:xfrm>
            <a:prstGeom prst="rect">
              <a:avLst/>
            </a:prstGeom>
            <a:noFill/>
          </p:spPr>
          <p:txBody>
            <a:bodyPr wrap="square" rtlCol="0">
              <a:spAutoFit/>
            </a:bodyPr>
            <a:lstStyle/>
            <a:p>
              <a:pPr marL="0" marR="0" lvl="0" indent="0" defTabSz="457196"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smtClean="0">
                  <a:ln>
                    <a:noFill/>
                  </a:ln>
                  <a:solidFill>
                    <a:prstClr val="white"/>
                  </a:solidFill>
                  <a:effectLst/>
                  <a:uLnTx/>
                  <a:uFillTx/>
                </a:rPr>
                <a:t>Time</a:t>
              </a:r>
              <a:endParaRPr kumimoji="0" lang="en-US" sz="1800" b="0" i="0" u="none" strike="noStrike" kern="0" cap="none" spc="0" normalizeH="0" baseline="0" noProof="0" dirty="0" smtClean="0">
                <a:ln>
                  <a:noFill/>
                </a:ln>
                <a:solidFill>
                  <a:prstClr val="white"/>
                </a:solidFill>
                <a:effectLst/>
                <a:uLnTx/>
                <a:uFillTx/>
              </a:endParaRPr>
            </a:p>
          </p:txBody>
        </p:sp>
        <p:grpSp>
          <p:nvGrpSpPr>
            <p:cNvPr id="9" name="Group 8"/>
            <p:cNvGrpSpPr/>
            <p:nvPr/>
          </p:nvGrpSpPr>
          <p:grpSpPr>
            <a:xfrm>
              <a:off x="5479709" y="4436911"/>
              <a:ext cx="1952256" cy="432000"/>
              <a:chOff x="2492884" y="3003798"/>
              <a:chExt cx="1626880" cy="360000"/>
            </a:xfrm>
          </p:grpSpPr>
          <p:sp>
            <p:nvSpPr>
              <p:cNvPr id="30" name="Right Arrow 29"/>
              <p:cNvSpPr/>
              <p:nvPr/>
            </p:nvSpPr>
            <p:spPr>
              <a:xfrm>
                <a:off x="2492884" y="3003798"/>
                <a:ext cx="360000" cy="360000"/>
              </a:xfrm>
              <a:prstGeom prst="rightArrow">
                <a:avLst/>
              </a:prstGeom>
              <a:solidFill>
                <a:srgbClr val="76B900"/>
              </a:solidFill>
              <a:ln w="25400" cap="flat" cmpd="sng" algn="ctr">
                <a:solidFill>
                  <a:srgbClr val="76B900">
                    <a:shade val="50000"/>
                  </a:srgbClr>
                </a:solidFill>
                <a:prstDash val="solid"/>
              </a:ln>
              <a:effectLst/>
            </p:spPr>
            <p:txBody>
              <a:bodyPr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31" name="Right Arrow 30"/>
              <p:cNvSpPr/>
              <p:nvPr/>
            </p:nvSpPr>
            <p:spPr>
              <a:xfrm>
                <a:off x="2911362" y="3003798"/>
                <a:ext cx="360000" cy="360000"/>
              </a:xfrm>
              <a:prstGeom prst="rightArrow">
                <a:avLst/>
              </a:prstGeom>
              <a:solidFill>
                <a:srgbClr val="76B900"/>
              </a:solidFill>
              <a:ln w="25400" cap="flat" cmpd="sng" algn="ctr">
                <a:solidFill>
                  <a:srgbClr val="76B900">
                    <a:shade val="50000"/>
                  </a:srgbClr>
                </a:solidFill>
                <a:prstDash val="solid"/>
              </a:ln>
              <a:effectLst/>
            </p:spPr>
            <p:txBody>
              <a:bodyPr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32" name="Right Arrow 31"/>
              <p:cNvSpPr/>
              <p:nvPr/>
            </p:nvSpPr>
            <p:spPr>
              <a:xfrm>
                <a:off x="3335498" y="3003798"/>
                <a:ext cx="360000" cy="360000"/>
              </a:xfrm>
              <a:prstGeom prst="rightArrow">
                <a:avLst/>
              </a:prstGeom>
              <a:solidFill>
                <a:srgbClr val="76B900"/>
              </a:solidFill>
              <a:ln w="25400" cap="flat" cmpd="sng" algn="ctr">
                <a:solidFill>
                  <a:srgbClr val="76B900">
                    <a:shade val="50000"/>
                  </a:srgbClr>
                </a:solidFill>
                <a:prstDash val="solid"/>
              </a:ln>
              <a:effectLst/>
            </p:spPr>
            <p:txBody>
              <a:bodyPr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33" name="Right Arrow 32"/>
              <p:cNvSpPr/>
              <p:nvPr/>
            </p:nvSpPr>
            <p:spPr>
              <a:xfrm>
                <a:off x="3759764" y="3003798"/>
                <a:ext cx="360000" cy="360000"/>
              </a:xfrm>
              <a:prstGeom prst="rightArrow">
                <a:avLst/>
              </a:prstGeom>
              <a:solidFill>
                <a:srgbClr val="76B900"/>
              </a:solidFill>
              <a:ln w="25400" cap="flat" cmpd="sng" algn="ctr">
                <a:solidFill>
                  <a:srgbClr val="76B900">
                    <a:shade val="50000"/>
                  </a:srgbClr>
                </a:solidFill>
                <a:prstDash val="solid"/>
              </a:ln>
              <a:effectLst/>
            </p:spPr>
            <p:txBody>
              <a:bodyPr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grpSp>
        <p:grpSp>
          <p:nvGrpSpPr>
            <p:cNvPr id="10" name="Group 9"/>
            <p:cNvGrpSpPr/>
            <p:nvPr/>
          </p:nvGrpSpPr>
          <p:grpSpPr>
            <a:xfrm>
              <a:off x="4468573" y="3303670"/>
              <a:ext cx="1952256" cy="432000"/>
              <a:chOff x="2492884" y="3003798"/>
              <a:chExt cx="1626880" cy="360000"/>
            </a:xfrm>
          </p:grpSpPr>
          <p:sp>
            <p:nvSpPr>
              <p:cNvPr id="26" name="Right Arrow 25"/>
              <p:cNvSpPr/>
              <p:nvPr/>
            </p:nvSpPr>
            <p:spPr>
              <a:xfrm>
                <a:off x="2492884" y="3003798"/>
                <a:ext cx="360000" cy="360000"/>
              </a:xfrm>
              <a:prstGeom prst="rightArrow">
                <a:avLst/>
              </a:prstGeom>
              <a:solidFill>
                <a:srgbClr val="FF0000"/>
              </a:solidFill>
              <a:ln w="25400" cap="flat" cmpd="sng" algn="ctr">
                <a:solidFill>
                  <a:srgbClr val="C00000"/>
                </a:solidFill>
                <a:prstDash val="solid"/>
              </a:ln>
              <a:effectLst/>
            </p:spPr>
            <p:txBody>
              <a:bodyPr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27" name="Right Arrow 26"/>
              <p:cNvSpPr/>
              <p:nvPr/>
            </p:nvSpPr>
            <p:spPr>
              <a:xfrm>
                <a:off x="2911362" y="3003798"/>
                <a:ext cx="360000" cy="360000"/>
              </a:xfrm>
              <a:prstGeom prst="rightArrow">
                <a:avLst/>
              </a:prstGeom>
              <a:solidFill>
                <a:srgbClr val="FF0000"/>
              </a:solidFill>
              <a:ln w="25400" cap="flat" cmpd="sng" algn="ctr">
                <a:solidFill>
                  <a:srgbClr val="C00000"/>
                </a:solidFill>
                <a:prstDash val="solid"/>
              </a:ln>
              <a:effectLst/>
            </p:spPr>
            <p:txBody>
              <a:bodyPr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28" name="Right Arrow 27"/>
              <p:cNvSpPr/>
              <p:nvPr/>
            </p:nvSpPr>
            <p:spPr>
              <a:xfrm>
                <a:off x="3335498" y="3003798"/>
                <a:ext cx="360000" cy="360000"/>
              </a:xfrm>
              <a:prstGeom prst="rightArrow">
                <a:avLst/>
              </a:prstGeom>
              <a:solidFill>
                <a:srgbClr val="FF0000"/>
              </a:solidFill>
              <a:ln w="25400" cap="flat" cmpd="sng" algn="ctr">
                <a:solidFill>
                  <a:srgbClr val="C00000"/>
                </a:solidFill>
                <a:prstDash val="solid"/>
              </a:ln>
              <a:effectLst/>
            </p:spPr>
            <p:txBody>
              <a:bodyPr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29" name="Right Arrow 28"/>
              <p:cNvSpPr/>
              <p:nvPr/>
            </p:nvSpPr>
            <p:spPr>
              <a:xfrm>
                <a:off x="3759764" y="3003798"/>
                <a:ext cx="360000" cy="360000"/>
              </a:xfrm>
              <a:prstGeom prst="rightArrow">
                <a:avLst/>
              </a:prstGeom>
              <a:solidFill>
                <a:srgbClr val="FF0000"/>
              </a:solidFill>
              <a:ln w="25400" cap="flat" cmpd="sng" algn="ctr">
                <a:solidFill>
                  <a:srgbClr val="C00000"/>
                </a:solidFill>
                <a:prstDash val="solid"/>
              </a:ln>
              <a:effectLst/>
            </p:spPr>
            <p:txBody>
              <a:bodyPr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grpSp>
        <p:grpSp>
          <p:nvGrpSpPr>
            <p:cNvPr id="11" name="Group 10"/>
            <p:cNvGrpSpPr/>
            <p:nvPr/>
          </p:nvGrpSpPr>
          <p:grpSpPr>
            <a:xfrm>
              <a:off x="3450334" y="2203087"/>
              <a:ext cx="1952256" cy="432000"/>
              <a:chOff x="2492884" y="3003798"/>
              <a:chExt cx="1626880" cy="360000"/>
            </a:xfrm>
          </p:grpSpPr>
          <p:sp>
            <p:nvSpPr>
              <p:cNvPr id="22" name="Right Arrow 21"/>
              <p:cNvSpPr/>
              <p:nvPr/>
            </p:nvSpPr>
            <p:spPr>
              <a:xfrm>
                <a:off x="2492884" y="3003798"/>
                <a:ext cx="360000" cy="360000"/>
              </a:xfrm>
              <a:prstGeom prst="rightArrow">
                <a:avLst/>
              </a:prstGeom>
              <a:solidFill>
                <a:srgbClr val="76B900"/>
              </a:solidFill>
              <a:ln w="25400" cap="flat" cmpd="sng" algn="ctr">
                <a:solidFill>
                  <a:srgbClr val="76B900">
                    <a:shade val="50000"/>
                  </a:srgbClr>
                </a:solidFill>
                <a:prstDash val="solid"/>
              </a:ln>
              <a:effectLst/>
            </p:spPr>
            <p:txBody>
              <a:bodyPr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23" name="Right Arrow 22"/>
              <p:cNvSpPr/>
              <p:nvPr/>
            </p:nvSpPr>
            <p:spPr>
              <a:xfrm>
                <a:off x="2911362" y="3003798"/>
                <a:ext cx="360000" cy="360000"/>
              </a:xfrm>
              <a:prstGeom prst="rightArrow">
                <a:avLst/>
              </a:prstGeom>
              <a:solidFill>
                <a:srgbClr val="76B900"/>
              </a:solidFill>
              <a:ln w="25400" cap="flat" cmpd="sng" algn="ctr">
                <a:solidFill>
                  <a:srgbClr val="76B900">
                    <a:shade val="50000"/>
                  </a:srgbClr>
                </a:solidFill>
                <a:prstDash val="solid"/>
              </a:ln>
              <a:effectLst/>
            </p:spPr>
            <p:txBody>
              <a:bodyPr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24" name="Right Arrow 23"/>
              <p:cNvSpPr/>
              <p:nvPr/>
            </p:nvSpPr>
            <p:spPr>
              <a:xfrm>
                <a:off x="3335498" y="3003798"/>
                <a:ext cx="360000" cy="360000"/>
              </a:xfrm>
              <a:prstGeom prst="rightArrow">
                <a:avLst/>
              </a:prstGeom>
              <a:solidFill>
                <a:srgbClr val="76B900"/>
              </a:solidFill>
              <a:ln w="25400" cap="flat" cmpd="sng" algn="ctr">
                <a:solidFill>
                  <a:srgbClr val="76B900">
                    <a:shade val="50000"/>
                  </a:srgbClr>
                </a:solidFill>
                <a:prstDash val="solid"/>
              </a:ln>
              <a:effectLst/>
            </p:spPr>
            <p:txBody>
              <a:bodyPr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25" name="Right Arrow 24"/>
              <p:cNvSpPr/>
              <p:nvPr/>
            </p:nvSpPr>
            <p:spPr>
              <a:xfrm>
                <a:off x="3759764" y="3003798"/>
                <a:ext cx="360000" cy="360000"/>
              </a:xfrm>
              <a:prstGeom prst="rightArrow">
                <a:avLst/>
              </a:prstGeom>
              <a:solidFill>
                <a:srgbClr val="76B900"/>
              </a:solidFill>
              <a:ln w="25400" cap="flat" cmpd="sng" algn="ctr">
                <a:solidFill>
                  <a:srgbClr val="76B900">
                    <a:shade val="50000"/>
                  </a:srgbClr>
                </a:solidFill>
                <a:prstDash val="solid"/>
              </a:ln>
              <a:effectLst/>
            </p:spPr>
            <p:txBody>
              <a:bodyPr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grpSp>
        <p:cxnSp>
          <p:nvCxnSpPr>
            <p:cNvPr id="12" name="Straight Connector 11"/>
            <p:cNvCxnSpPr/>
            <p:nvPr/>
          </p:nvCxnSpPr>
          <p:spPr>
            <a:xfrm>
              <a:off x="3364847" y="1628647"/>
              <a:ext cx="0" cy="3429913"/>
            </a:xfrm>
            <a:prstGeom prst="line">
              <a:avLst/>
            </a:prstGeom>
            <a:noFill/>
            <a:ln w="9525" cap="flat" cmpd="sng" algn="ctr">
              <a:solidFill>
                <a:srgbClr val="76B900">
                  <a:shade val="95000"/>
                  <a:satMod val="105000"/>
                </a:srgbClr>
              </a:solidFill>
              <a:prstDash val="solid"/>
            </a:ln>
            <a:effectLst/>
          </p:spPr>
        </p:cxnSp>
        <p:cxnSp>
          <p:nvCxnSpPr>
            <p:cNvPr id="13" name="Straight Connector 12"/>
            <p:cNvCxnSpPr/>
            <p:nvPr/>
          </p:nvCxnSpPr>
          <p:spPr>
            <a:xfrm>
              <a:off x="7528216" y="1530727"/>
              <a:ext cx="0" cy="3527833"/>
            </a:xfrm>
            <a:prstGeom prst="line">
              <a:avLst/>
            </a:prstGeom>
            <a:noFill/>
            <a:ln w="9525" cap="flat" cmpd="sng" algn="ctr">
              <a:solidFill>
                <a:srgbClr val="76B900">
                  <a:shade val="95000"/>
                  <a:satMod val="105000"/>
                </a:srgbClr>
              </a:solidFill>
              <a:prstDash val="solid"/>
            </a:ln>
            <a:effectLst/>
          </p:spPr>
        </p:cxnSp>
        <p:sp>
          <p:nvSpPr>
            <p:cNvPr id="14" name="Right Arrow 13"/>
            <p:cNvSpPr/>
            <p:nvPr/>
          </p:nvSpPr>
          <p:spPr>
            <a:xfrm>
              <a:off x="3959453" y="2730498"/>
              <a:ext cx="432000" cy="432000"/>
            </a:xfrm>
            <a:prstGeom prst="rightArrow">
              <a:avLst/>
            </a:prstGeom>
            <a:solidFill>
              <a:srgbClr val="4549F5"/>
            </a:solidFill>
            <a:ln w="25400" cap="flat" cmpd="sng" algn="ctr">
              <a:solidFill>
                <a:srgbClr val="4549F5">
                  <a:shade val="50000"/>
                </a:srgbClr>
              </a:solidFill>
              <a:prstDash val="solid"/>
            </a:ln>
            <a:effectLst/>
          </p:spPr>
          <p:txBody>
            <a:bodyPr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15" name="Right Arrow 14"/>
            <p:cNvSpPr/>
            <p:nvPr/>
          </p:nvSpPr>
          <p:spPr>
            <a:xfrm>
              <a:off x="4461627" y="2730498"/>
              <a:ext cx="432000" cy="432000"/>
            </a:xfrm>
            <a:prstGeom prst="rightArrow">
              <a:avLst/>
            </a:prstGeom>
            <a:solidFill>
              <a:srgbClr val="4549F5"/>
            </a:solidFill>
            <a:ln w="25400" cap="flat" cmpd="sng" algn="ctr">
              <a:solidFill>
                <a:srgbClr val="4549F5">
                  <a:shade val="50000"/>
                </a:srgbClr>
              </a:solidFill>
              <a:prstDash val="solid"/>
            </a:ln>
            <a:effectLst/>
          </p:spPr>
          <p:txBody>
            <a:bodyPr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16" name="Right Arrow 15"/>
            <p:cNvSpPr/>
            <p:nvPr/>
          </p:nvSpPr>
          <p:spPr>
            <a:xfrm>
              <a:off x="4970590" y="2730498"/>
              <a:ext cx="432000" cy="432000"/>
            </a:xfrm>
            <a:prstGeom prst="rightArrow">
              <a:avLst/>
            </a:prstGeom>
            <a:solidFill>
              <a:srgbClr val="4549F5"/>
            </a:solidFill>
            <a:ln w="25400" cap="flat" cmpd="sng" algn="ctr">
              <a:solidFill>
                <a:srgbClr val="4549F5">
                  <a:shade val="50000"/>
                </a:srgbClr>
              </a:solidFill>
              <a:prstDash val="solid"/>
            </a:ln>
            <a:effectLst/>
          </p:spPr>
          <p:txBody>
            <a:bodyPr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17" name="Right Arrow 16"/>
            <p:cNvSpPr/>
            <p:nvPr/>
          </p:nvSpPr>
          <p:spPr>
            <a:xfrm>
              <a:off x="5479709" y="2730498"/>
              <a:ext cx="432000" cy="432000"/>
            </a:xfrm>
            <a:prstGeom prst="rightArrow">
              <a:avLst/>
            </a:prstGeom>
            <a:solidFill>
              <a:srgbClr val="4549F5"/>
            </a:solidFill>
            <a:ln w="25400" cap="flat" cmpd="sng" algn="ctr">
              <a:solidFill>
                <a:srgbClr val="4549F5">
                  <a:shade val="50000"/>
                </a:srgbClr>
              </a:solidFill>
              <a:prstDash val="solid"/>
            </a:ln>
            <a:effectLst/>
          </p:spPr>
          <p:txBody>
            <a:bodyPr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18" name="Right Arrow 17"/>
            <p:cNvSpPr/>
            <p:nvPr/>
          </p:nvSpPr>
          <p:spPr>
            <a:xfrm>
              <a:off x="4945124" y="3853822"/>
              <a:ext cx="432000" cy="432000"/>
            </a:xfrm>
            <a:prstGeom prst="rightArrow">
              <a:avLst/>
            </a:prstGeom>
            <a:solidFill>
              <a:srgbClr val="4549F5"/>
            </a:solidFill>
            <a:ln w="25400" cap="flat" cmpd="sng" algn="ctr">
              <a:solidFill>
                <a:srgbClr val="4549F5">
                  <a:shade val="50000"/>
                </a:srgbClr>
              </a:solidFill>
              <a:prstDash val="solid"/>
            </a:ln>
            <a:effectLst/>
          </p:spPr>
          <p:txBody>
            <a:bodyPr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19" name="Right Arrow 18"/>
            <p:cNvSpPr/>
            <p:nvPr/>
          </p:nvSpPr>
          <p:spPr>
            <a:xfrm>
              <a:off x="5447297" y="3853822"/>
              <a:ext cx="432000" cy="432000"/>
            </a:xfrm>
            <a:prstGeom prst="rightArrow">
              <a:avLst/>
            </a:prstGeom>
            <a:solidFill>
              <a:srgbClr val="4549F5"/>
            </a:solidFill>
            <a:ln w="25400" cap="flat" cmpd="sng" algn="ctr">
              <a:solidFill>
                <a:srgbClr val="4549F5">
                  <a:shade val="50000"/>
                </a:srgbClr>
              </a:solidFill>
              <a:prstDash val="solid"/>
            </a:ln>
            <a:effectLst/>
          </p:spPr>
          <p:txBody>
            <a:bodyPr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20" name="Right Arrow 19"/>
            <p:cNvSpPr/>
            <p:nvPr/>
          </p:nvSpPr>
          <p:spPr>
            <a:xfrm>
              <a:off x="5956261" y="3853822"/>
              <a:ext cx="432000" cy="432000"/>
            </a:xfrm>
            <a:prstGeom prst="rightArrow">
              <a:avLst/>
            </a:prstGeom>
            <a:solidFill>
              <a:srgbClr val="4549F5"/>
            </a:solidFill>
            <a:ln w="25400" cap="flat" cmpd="sng" algn="ctr">
              <a:solidFill>
                <a:srgbClr val="4549F5">
                  <a:shade val="50000"/>
                </a:srgbClr>
              </a:solidFill>
              <a:prstDash val="solid"/>
            </a:ln>
            <a:effectLst/>
          </p:spPr>
          <p:txBody>
            <a:bodyPr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21" name="Right Arrow 20"/>
            <p:cNvSpPr/>
            <p:nvPr/>
          </p:nvSpPr>
          <p:spPr>
            <a:xfrm>
              <a:off x="6465380" y="3853822"/>
              <a:ext cx="432000" cy="432000"/>
            </a:xfrm>
            <a:prstGeom prst="rightArrow">
              <a:avLst/>
            </a:prstGeom>
            <a:solidFill>
              <a:srgbClr val="4549F5"/>
            </a:solidFill>
            <a:ln w="25400" cap="flat" cmpd="sng" algn="ctr">
              <a:solidFill>
                <a:srgbClr val="4549F5">
                  <a:shade val="50000"/>
                </a:srgbClr>
              </a:solidFill>
              <a:prstDash val="solid"/>
            </a:ln>
            <a:effectLst/>
          </p:spPr>
          <p:txBody>
            <a:bodyPr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grpSp>
    </p:spTree>
    <p:extLst>
      <p:ext uri="{BB962C8B-B14F-4D97-AF65-F5344CB8AC3E}">
        <p14:creationId xmlns:p14="http://schemas.microsoft.com/office/powerpoint/2010/main" val="122246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p>
            <a:r>
              <a:rPr lang="en-US" dirty="0"/>
              <a:t>CUDA-aware MPI and GPUDirect</a:t>
            </a:r>
          </a:p>
        </p:txBody>
      </p:sp>
      <p:graphicFrame>
        <p:nvGraphicFramePr>
          <p:cNvPr id="6" name="Content Placeholder 3"/>
          <p:cNvGraphicFramePr>
            <a:graphicFrameLocks/>
          </p:cNvGraphicFramePr>
          <p:nvPr>
            <p:extLst>
              <p:ext uri="{D42A27DB-BD31-4B8C-83A1-F6EECF244321}">
                <p14:modId xmlns:p14="http://schemas.microsoft.com/office/powerpoint/2010/main" val="1238146515"/>
              </p:ext>
            </p:extLst>
          </p:nvPr>
        </p:nvGraphicFramePr>
        <p:xfrm>
          <a:off x="1425633" y="1333025"/>
          <a:ext cx="8121534" cy="402868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492695033"/>
              </p:ext>
            </p:extLst>
          </p:nvPr>
        </p:nvGraphicFramePr>
        <p:xfrm>
          <a:off x="2532030" y="5475835"/>
          <a:ext cx="5908740" cy="333756"/>
        </p:xfrm>
        <a:graphic>
          <a:graphicData uri="http://schemas.openxmlformats.org/drawingml/2006/table">
            <a:tbl>
              <a:tblPr firstRow="1" bandRow="1"/>
              <a:tblGrid>
                <a:gridCol w="1913382"/>
                <a:gridCol w="1083279"/>
                <a:gridCol w="1083279"/>
                <a:gridCol w="1828800"/>
              </a:tblGrid>
              <a:tr h="333756">
                <a:tc>
                  <a:txBody>
                    <a:bodyPr/>
                    <a:lstStyle>
                      <a:lvl1pPr marL="0" algn="l" defTabSz="914400" rtl="0" eaLnBrk="1" latinLnBrk="0" hangingPunct="1">
                        <a:defRPr sz="1800" kern="1200">
                          <a:solidFill>
                            <a:schemeClr val="tx1"/>
                          </a:solidFill>
                          <a:latin typeface="Trebuchet MS"/>
                        </a:defRPr>
                      </a:lvl1pPr>
                      <a:lvl2pPr marL="457200" algn="l" defTabSz="914400" rtl="0" eaLnBrk="1" latinLnBrk="0" hangingPunct="1">
                        <a:defRPr sz="1800" kern="1200">
                          <a:solidFill>
                            <a:schemeClr val="tx1"/>
                          </a:solidFill>
                          <a:latin typeface="Trebuchet MS"/>
                        </a:defRPr>
                      </a:lvl2pPr>
                      <a:lvl3pPr marL="914400" algn="l" defTabSz="914400" rtl="0" eaLnBrk="1" latinLnBrk="0" hangingPunct="1">
                        <a:defRPr sz="1800" kern="1200">
                          <a:solidFill>
                            <a:schemeClr val="tx1"/>
                          </a:solidFill>
                          <a:latin typeface="Trebuchet MS"/>
                        </a:defRPr>
                      </a:lvl3pPr>
                      <a:lvl4pPr marL="1371600" algn="l" defTabSz="914400" rtl="0" eaLnBrk="1" latinLnBrk="0" hangingPunct="1">
                        <a:defRPr sz="1800" kern="1200">
                          <a:solidFill>
                            <a:schemeClr val="tx1"/>
                          </a:solidFill>
                          <a:latin typeface="Trebuchet MS"/>
                        </a:defRPr>
                      </a:lvl4pPr>
                      <a:lvl5pPr marL="1828800" algn="l" defTabSz="914400" rtl="0" eaLnBrk="1" latinLnBrk="0" hangingPunct="1">
                        <a:defRPr sz="1800" kern="1200">
                          <a:solidFill>
                            <a:schemeClr val="tx1"/>
                          </a:solidFill>
                          <a:latin typeface="Trebuchet MS"/>
                        </a:defRPr>
                      </a:lvl5pPr>
                      <a:lvl6pPr marL="2286000" algn="l" defTabSz="914400" rtl="0" eaLnBrk="1" latinLnBrk="0" hangingPunct="1">
                        <a:defRPr sz="1800" kern="1200">
                          <a:solidFill>
                            <a:schemeClr val="tx1"/>
                          </a:solidFill>
                          <a:latin typeface="Trebuchet MS"/>
                        </a:defRPr>
                      </a:lvl6pPr>
                      <a:lvl7pPr marL="2743200" algn="l" defTabSz="914400" rtl="0" eaLnBrk="1" latinLnBrk="0" hangingPunct="1">
                        <a:defRPr sz="1800" kern="1200">
                          <a:solidFill>
                            <a:schemeClr val="tx1"/>
                          </a:solidFill>
                          <a:latin typeface="Trebuchet MS"/>
                        </a:defRPr>
                      </a:lvl7pPr>
                      <a:lvl8pPr marL="3200400" algn="l" defTabSz="914400" rtl="0" eaLnBrk="1" latinLnBrk="0" hangingPunct="1">
                        <a:defRPr sz="1800" kern="1200">
                          <a:solidFill>
                            <a:schemeClr val="tx1"/>
                          </a:solidFill>
                          <a:latin typeface="Trebuchet MS"/>
                        </a:defRPr>
                      </a:lvl8pPr>
                      <a:lvl9pPr marL="3657600" algn="l" defTabSz="914400" rtl="0" eaLnBrk="1" latinLnBrk="0" hangingPunct="1">
                        <a:defRPr sz="1800" kern="1200">
                          <a:solidFill>
                            <a:schemeClr val="tx1"/>
                          </a:solidFill>
                          <a:latin typeface="Trebuchet MS"/>
                        </a:defRPr>
                      </a:lvl9pPr>
                    </a:lstStyle>
                    <a:p>
                      <a:r>
                        <a:rPr lang="de-DE" sz="1600" dirty="0" err="1" smtClean="0">
                          <a:solidFill>
                            <a:schemeClr val="bg1"/>
                          </a:solidFill>
                        </a:rPr>
                        <a:t>Latency</a:t>
                      </a:r>
                      <a:r>
                        <a:rPr lang="de-DE" sz="1600" dirty="0" smtClean="0">
                          <a:solidFill>
                            <a:schemeClr val="bg1"/>
                          </a:solidFill>
                        </a:rPr>
                        <a:t> (1</a:t>
                      </a:r>
                      <a:r>
                        <a:rPr lang="de-DE" sz="1600" baseline="0" dirty="0" smtClean="0">
                          <a:solidFill>
                            <a:schemeClr val="bg1"/>
                          </a:solidFill>
                        </a:rPr>
                        <a:t> </a:t>
                      </a:r>
                      <a:r>
                        <a:rPr lang="de-DE" sz="1600" baseline="0" dirty="0" err="1" smtClean="0">
                          <a:solidFill>
                            <a:schemeClr val="bg1"/>
                          </a:solidFill>
                        </a:rPr>
                        <a:t>byte</a:t>
                      </a:r>
                      <a:r>
                        <a:rPr lang="de-DE" sz="1600" baseline="0" dirty="0" smtClean="0">
                          <a:solidFill>
                            <a:schemeClr val="bg1"/>
                          </a:solidFill>
                        </a:rPr>
                        <a:t>)</a:t>
                      </a:r>
                      <a:endParaRPr lang="en-US" sz="1600" dirty="0">
                        <a:solidFill>
                          <a:schemeClr val="bg1"/>
                        </a:solidFill>
                      </a:endParaRPr>
                    </a:p>
                  </a:txBody>
                  <a:tcPr marL="82296" marR="82296" marT="41148" marB="41148">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a:defRPr>
                      </a:lvl1pPr>
                      <a:lvl2pPr marL="457200" algn="l" defTabSz="914400" rtl="0" eaLnBrk="1" latinLnBrk="0" hangingPunct="1">
                        <a:defRPr sz="1800" kern="1200">
                          <a:solidFill>
                            <a:schemeClr val="tx1"/>
                          </a:solidFill>
                          <a:latin typeface="Trebuchet MS"/>
                        </a:defRPr>
                      </a:lvl2pPr>
                      <a:lvl3pPr marL="914400" algn="l" defTabSz="914400" rtl="0" eaLnBrk="1" latinLnBrk="0" hangingPunct="1">
                        <a:defRPr sz="1800" kern="1200">
                          <a:solidFill>
                            <a:schemeClr val="tx1"/>
                          </a:solidFill>
                          <a:latin typeface="Trebuchet MS"/>
                        </a:defRPr>
                      </a:lvl3pPr>
                      <a:lvl4pPr marL="1371600" algn="l" defTabSz="914400" rtl="0" eaLnBrk="1" latinLnBrk="0" hangingPunct="1">
                        <a:defRPr sz="1800" kern="1200">
                          <a:solidFill>
                            <a:schemeClr val="tx1"/>
                          </a:solidFill>
                          <a:latin typeface="Trebuchet MS"/>
                        </a:defRPr>
                      </a:lvl4pPr>
                      <a:lvl5pPr marL="1828800" algn="l" defTabSz="914400" rtl="0" eaLnBrk="1" latinLnBrk="0" hangingPunct="1">
                        <a:defRPr sz="1800" kern="1200">
                          <a:solidFill>
                            <a:schemeClr val="tx1"/>
                          </a:solidFill>
                          <a:latin typeface="Trebuchet MS"/>
                        </a:defRPr>
                      </a:lvl5pPr>
                      <a:lvl6pPr marL="2286000" algn="l" defTabSz="914400" rtl="0" eaLnBrk="1" latinLnBrk="0" hangingPunct="1">
                        <a:defRPr sz="1800" kern="1200">
                          <a:solidFill>
                            <a:schemeClr val="tx1"/>
                          </a:solidFill>
                          <a:latin typeface="Trebuchet MS"/>
                        </a:defRPr>
                      </a:lvl6pPr>
                      <a:lvl7pPr marL="2743200" algn="l" defTabSz="914400" rtl="0" eaLnBrk="1" latinLnBrk="0" hangingPunct="1">
                        <a:defRPr sz="1800" kern="1200">
                          <a:solidFill>
                            <a:schemeClr val="tx1"/>
                          </a:solidFill>
                          <a:latin typeface="Trebuchet MS"/>
                        </a:defRPr>
                      </a:lvl7pPr>
                      <a:lvl8pPr marL="3200400" algn="l" defTabSz="914400" rtl="0" eaLnBrk="1" latinLnBrk="0" hangingPunct="1">
                        <a:defRPr sz="1800" kern="1200">
                          <a:solidFill>
                            <a:schemeClr val="tx1"/>
                          </a:solidFill>
                          <a:latin typeface="Trebuchet MS"/>
                        </a:defRPr>
                      </a:lvl8pPr>
                      <a:lvl9pPr marL="3657600" algn="l" defTabSz="914400" rtl="0" eaLnBrk="1" latinLnBrk="0" hangingPunct="1">
                        <a:defRPr sz="1800" kern="1200">
                          <a:solidFill>
                            <a:schemeClr val="tx1"/>
                          </a:solidFill>
                          <a:latin typeface="Trebuchet MS"/>
                        </a:defRPr>
                      </a:lvl9pPr>
                    </a:lstStyle>
                    <a:p>
                      <a:r>
                        <a:rPr lang="en-US" sz="1600" dirty="0" smtClean="0">
                          <a:solidFill>
                            <a:srgbClr val="FF0000"/>
                          </a:solidFill>
                        </a:rPr>
                        <a:t>19.79 us</a:t>
                      </a:r>
                      <a:endParaRPr lang="en-US" sz="1600" dirty="0">
                        <a:solidFill>
                          <a:srgbClr val="FF0000"/>
                        </a:solidFill>
                      </a:endParaRPr>
                    </a:p>
                  </a:txBody>
                  <a:tcPr marL="82296" marR="82296" marT="41148" marB="41148">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a:defRPr>
                      </a:lvl1pPr>
                      <a:lvl2pPr marL="457200" algn="l" defTabSz="914400" rtl="0" eaLnBrk="1" latinLnBrk="0" hangingPunct="1">
                        <a:defRPr sz="1800" kern="1200">
                          <a:solidFill>
                            <a:schemeClr val="tx1"/>
                          </a:solidFill>
                          <a:latin typeface="Trebuchet MS"/>
                        </a:defRPr>
                      </a:lvl2pPr>
                      <a:lvl3pPr marL="914400" algn="l" defTabSz="914400" rtl="0" eaLnBrk="1" latinLnBrk="0" hangingPunct="1">
                        <a:defRPr sz="1800" kern="1200">
                          <a:solidFill>
                            <a:schemeClr val="tx1"/>
                          </a:solidFill>
                          <a:latin typeface="Trebuchet MS"/>
                        </a:defRPr>
                      </a:lvl3pPr>
                      <a:lvl4pPr marL="1371600" algn="l" defTabSz="914400" rtl="0" eaLnBrk="1" latinLnBrk="0" hangingPunct="1">
                        <a:defRPr sz="1800" kern="1200">
                          <a:solidFill>
                            <a:schemeClr val="tx1"/>
                          </a:solidFill>
                          <a:latin typeface="Trebuchet MS"/>
                        </a:defRPr>
                      </a:lvl4pPr>
                      <a:lvl5pPr marL="1828800" algn="l" defTabSz="914400" rtl="0" eaLnBrk="1" latinLnBrk="0" hangingPunct="1">
                        <a:defRPr sz="1800" kern="1200">
                          <a:solidFill>
                            <a:schemeClr val="tx1"/>
                          </a:solidFill>
                          <a:latin typeface="Trebuchet MS"/>
                        </a:defRPr>
                      </a:lvl5pPr>
                      <a:lvl6pPr marL="2286000" algn="l" defTabSz="914400" rtl="0" eaLnBrk="1" latinLnBrk="0" hangingPunct="1">
                        <a:defRPr sz="1800" kern="1200">
                          <a:solidFill>
                            <a:schemeClr val="tx1"/>
                          </a:solidFill>
                          <a:latin typeface="Trebuchet MS"/>
                        </a:defRPr>
                      </a:lvl6pPr>
                      <a:lvl7pPr marL="2743200" algn="l" defTabSz="914400" rtl="0" eaLnBrk="1" latinLnBrk="0" hangingPunct="1">
                        <a:defRPr sz="1800" kern="1200">
                          <a:solidFill>
                            <a:schemeClr val="tx1"/>
                          </a:solidFill>
                          <a:latin typeface="Trebuchet MS"/>
                        </a:defRPr>
                      </a:lvl7pPr>
                      <a:lvl8pPr marL="3200400" algn="l" defTabSz="914400" rtl="0" eaLnBrk="1" latinLnBrk="0" hangingPunct="1">
                        <a:defRPr sz="1800" kern="1200">
                          <a:solidFill>
                            <a:schemeClr val="tx1"/>
                          </a:solidFill>
                          <a:latin typeface="Trebuchet MS"/>
                        </a:defRPr>
                      </a:lvl8pPr>
                      <a:lvl9pPr marL="3657600" algn="l" defTabSz="914400" rtl="0" eaLnBrk="1" latinLnBrk="0" hangingPunct="1">
                        <a:defRPr sz="1800" kern="1200">
                          <a:solidFill>
                            <a:schemeClr val="tx1"/>
                          </a:solidFill>
                          <a:latin typeface="Trebuchet MS"/>
                        </a:defRPr>
                      </a:lvl9pPr>
                    </a:lstStyle>
                    <a:p>
                      <a:r>
                        <a:rPr lang="de-DE" sz="1600" dirty="0" smtClean="0">
                          <a:solidFill>
                            <a:srgbClr val="0070C0"/>
                          </a:solidFill>
                        </a:rPr>
                        <a:t>17.97 us</a:t>
                      </a:r>
                      <a:endParaRPr lang="en-US" sz="1600" dirty="0">
                        <a:solidFill>
                          <a:srgbClr val="0070C0"/>
                        </a:solidFill>
                      </a:endParaRPr>
                    </a:p>
                  </a:txBody>
                  <a:tcPr marL="82296" marR="82296" marT="41148" marB="41148">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rebuchet MS"/>
                        </a:defRPr>
                      </a:lvl1pPr>
                      <a:lvl2pPr marL="457200" algn="l" defTabSz="914400" rtl="0" eaLnBrk="1" latinLnBrk="0" hangingPunct="1">
                        <a:defRPr sz="1800" kern="1200">
                          <a:solidFill>
                            <a:schemeClr val="tx1"/>
                          </a:solidFill>
                          <a:latin typeface="Trebuchet MS"/>
                        </a:defRPr>
                      </a:lvl2pPr>
                      <a:lvl3pPr marL="914400" algn="l" defTabSz="914400" rtl="0" eaLnBrk="1" latinLnBrk="0" hangingPunct="1">
                        <a:defRPr sz="1800" kern="1200">
                          <a:solidFill>
                            <a:schemeClr val="tx1"/>
                          </a:solidFill>
                          <a:latin typeface="Trebuchet MS"/>
                        </a:defRPr>
                      </a:lvl3pPr>
                      <a:lvl4pPr marL="1371600" algn="l" defTabSz="914400" rtl="0" eaLnBrk="1" latinLnBrk="0" hangingPunct="1">
                        <a:defRPr sz="1800" kern="1200">
                          <a:solidFill>
                            <a:schemeClr val="tx1"/>
                          </a:solidFill>
                          <a:latin typeface="Trebuchet MS"/>
                        </a:defRPr>
                      </a:lvl4pPr>
                      <a:lvl5pPr marL="1828800" algn="l" defTabSz="914400" rtl="0" eaLnBrk="1" latinLnBrk="0" hangingPunct="1">
                        <a:defRPr sz="1800" kern="1200">
                          <a:solidFill>
                            <a:schemeClr val="tx1"/>
                          </a:solidFill>
                          <a:latin typeface="Trebuchet MS"/>
                        </a:defRPr>
                      </a:lvl5pPr>
                      <a:lvl6pPr marL="2286000" algn="l" defTabSz="914400" rtl="0" eaLnBrk="1" latinLnBrk="0" hangingPunct="1">
                        <a:defRPr sz="1800" kern="1200">
                          <a:solidFill>
                            <a:schemeClr val="tx1"/>
                          </a:solidFill>
                          <a:latin typeface="Trebuchet MS"/>
                        </a:defRPr>
                      </a:lvl6pPr>
                      <a:lvl7pPr marL="2743200" algn="l" defTabSz="914400" rtl="0" eaLnBrk="1" latinLnBrk="0" hangingPunct="1">
                        <a:defRPr sz="1800" kern="1200">
                          <a:solidFill>
                            <a:schemeClr val="tx1"/>
                          </a:solidFill>
                          <a:latin typeface="Trebuchet MS"/>
                        </a:defRPr>
                      </a:lvl7pPr>
                      <a:lvl8pPr marL="3200400" algn="l" defTabSz="914400" rtl="0" eaLnBrk="1" latinLnBrk="0" hangingPunct="1">
                        <a:defRPr sz="1800" kern="1200">
                          <a:solidFill>
                            <a:schemeClr val="tx1"/>
                          </a:solidFill>
                          <a:latin typeface="Trebuchet MS"/>
                        </a:defRPr>
                      </a:lvl8pPr>
                      <a:lvl9pPr marL="3657600" algn="l" defTabSz="914400" rtl="0" eaLnBrk="1" latinLnBrk="0" hangingPunct="1">
                        <a:defRPr sz="1800" kern="1200">
                          <a:solidFill>
                            <a:schemeClr val="tx1"/>
                          </a:solidFill>
                          <a:latin typeface="Trebuchet MS"/>
                        </a:defRPr>
                      </a:lvl9pPr>
                    </a:lstStyle>
                    <a:p>
                      <a:r>
                        <a:rPr lang="de-DE" sz="1600" dirty="0" smtClean="0">
                          <a:solidFill>
                            <a:srgbClr val="92D050"/>
                          </a:solidFill>
                        </a:rPr>
                        <a:t>5.70</a:t>
                      </a:r>
                      <a:r>
                        <a:rPr lang="de-DE" sz="1600" baseline="0" dirty="0" smtClean="0">
                          <a:solidFill>
                            <a:srgbClr val="92D050"/>
                          </a:solidFill>
                        </a:rPr>
                        <a:t> us</a:t>
                      </a:r>
                      <a:endParaRPr lang="en-US" sz="1600" dirty="0">
                        <a:solidFill>
                          <a:srgbClr val="92D050"/>
                        </a:solidFill>
                      </a:endParaRPr>
                    </a:p>
                  </a:txBody>
                  <a:tcPr marL="82296" marR="82296" marT="41148" marB="41148">
                    <a:lnL>
                      <a:noFill/>
                    </a:lnL>
                    <a:lnR>
                      <a:noFill/>
                    </a:lnR>
                    <a:lnT>
                      <a:noFill/>
                    </a:lnT>
                    <a:lnB>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3960195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98348" y="661226"/>
            <a:ext cx="9976104" cy="590931"/>
          </a:xfrm>
        </p:spPr>
        <p:txBody>
          <a:bodyPr/>
          <a:lstStyle/>
          <a:p>
            <a:r>
              <a:rPr lang="en-US" dirty="0" smtClean="0"/>
              <a:t>Where to find help</a:t>
            </a:r>
            <a:endParaRPr lang="en-US" dirty="0"/>
          </a:p>
        </p:txBody>
      </p:sp>
      <p:sp>
        <p:nvSpPr>
          <p:cNvPr id="3" name="Content Placeholder 2"/>
          <p:cNvSpPr>
            <a:spLocks noGrp="1"/>
          </p:cNvSpPr>
          <p:nvPr>
            <p:ph idx="1"/>
            <p:custDataLst>
              <p:tags r:id="rId2"/>
            </p:custDataLst>
          </p:nvPr>
        </p:nvSpPr>
        <p:spPr>
          <a:xfrm>
            <a:off x="516750" y="1668026"/>
            <a:ext cx="10456050" cy="4153934"/>
          </a:xfrm>
        </p:spPr>
        <p:txBody>
          <a:bodyPr/>
          <a:lstStyle/>
          <a:p>
            <a:pPr marL="342900" indent="-342900">
              <a:buFont typeface="Arial" panose="020B0604020202020204" pitchFamily="34" charset="0"/>
              <a:buChar char="•"/>
            </a:pPr>
            <a:r>
              <a:rPr lang="en-US" dirty="0" smtClean="0"/>
              <a:t>OpenACC Course Recordings and Q&amp;A </a:t>
            </a:r>
            <a:r>
              <a:rPr lang="en-US" dirty="0"/>
              <a:t>- </a:t>
            </a:r>
            <a:r>
              <a:rPr lang="en-US" dirty="0">
                <a:hlinkClick r:id="rId4"/>
              </a:rPr>
              <a:t>https://</a:t>
            </a:r>
            <a:r>
              <a:rPr lang="en-US" dirty="0" smtClean="0">
                <a:hlinkClick r:id="rId4"/>
              </a:rPr>
              <a:t>developer.nvidia.com/openacc-course</a:t>
            </a:r>
            <a:endParaRPr lang="en-US" dirty="0" smtClean="0"/>
          </a:p>
          <a:p>
            <a:pPr marL="342900" indent="-342900">
              <a:buFont typeface="Arial" panose="020B0604020202020204" pitchFamily="34" charset="0"/>
              <a:buChar char="•"/>
            </a:pPr>
            <a:r>
              <a:rPr lang="en-US" dirty="0" smtClean="0"/>
              <a:t>OpenACC on </a:t>
            </a:r>
            <a:r>
              <a:rPr lang="en-US" dirty="0" err="1" smtClean="0"/>
              <a:t>StackOverflow</a:t>
            </a:r>
            <a:r>
              <a:rPr lang="en-US" dirty="0" smtClean="0"/>
              <a:t> - </a:t>
            </a:r>
            <a:r>
              <a:rPr lang="en-US" dirty="0" smtClean="0">
                <a:hlinkClick r:id="rId5"/>
              </a:rPr>
              <a:t>http://stackoverflow.com/questions/tagged/openacc</a:t>
            </a:r>
            <a:endParaRPr lang="en-US" dirty="0" smtClean="0"/>
          </a:p>
          <a:p>
            <a:pPr marL="342900" indent="-342900">
              <a:buFont typeface="Arial" panose="020B0604020202020204" pitchFamily="34" charset="0"/>
              <a:buChar char="•"/>
            </a:pPr>
            <a:r>
              <a:rPr lang="en-US" dirty="0" smtClean="0"/>
              <a:t>OpenACC </a:t>
            </a:r>
            <a:r>
              <a:rPr lang="en-US" dirty="0"/>
              <a:t>Toolkit - </a:t>
            </a:r>
            <a:r>
              <a:rPr lang="en-US" dirty="0">
                <a:hlinkClick r:id="rId6"/>
              </a:rPr>
              <a:t>http</a:t>
            </a:r>
            <a:r>
              <a:rPr lang="en-US" dirty="0" smtClean="0">
                <a:hlinkClick r:id="rId6"/>
              </a:rPr>
              <a:t>://developer.nvidia.com/openacc</a:t>
            </a:r>
            <a:endParaRPr lang="en-US" dirty="0" smtClean="0"/>
          </a:p>
          <a:p>
            <a:endParaRPr lang="en-US" dirty="0" smtClean="0"/>
          </a:p>
          <a:p>
            <a:r>
              <a:rPr lang="en-US" dirty="0" smtClean="0"/>
              <a:t>Additional Resources:</a:t>
            </a:r>
          </a:p>
          <a:p>
            <a:pPr marL="342900" indent="-342900">
              <a:buFont typeface="Arial" panose="020B0604020202020204" pitchFamily="34" charset="0"/>
              <a:buChar char="•"/>
            </a:pPr>
            <a:r>
              <a:rPr lang="en-US" dirty="0" smtClean="0"/>
              <a:t>Parallel </a:t>
            </a:r>
            <a:r>
              <a:rPr lang="en-US" dirty="0" err="1"/>
              <a:t>Forall</a:t>
            </a:r>
            <a:r>
              <a:rPr lang="en-US" dirty="0"/>
              <a:t> Blog - </a:t>
            </a:r>
            <a:r>
              <a:rPr lang="en-US" dirty="0">
                <a:hlinkClick r:id="rId7"/>
              </a:rPr>
              <a:t>http://devblogs.nvidia.com/parallelforall</a:t>
            </a:r>
            <a:r>
              <a:rPr lang="en-US" dirty="0" smtClean="0">
                <a:hlinkClick r:id="rId7"/>
              </a:rPr>
              <a:t>/</a:t>
            </a:r>
            <a:endParaRPr lang="en-US" dirty="0" smtClean="0"/>
          </a:p>
          <a:p>
            <a:pPr marL="342900" indent="-342900">
              <a:buFont typeface="Arial" panose="020B0604020202020204" pitchFamily="34" charset="0"/>
              <a:buChar char="•"/>
            </a:pPr>
            <a:r>
              <a:rPr lang="en-US" dirty="0" smtClean="0"/>
              <a:t>GPU </a:t>
            </a:r>
            <a:r>
              <a:rPr lang="en-US" dirty="0"/>
              <a:t>Technology Conference - </a:t>
            </a:r>
            <a:r>
              <a:rPr lang="en-US" dirty="0">
                <a:hlinkClick r:id="rId8"/>
              </a:rPr>
              <a:t>http://</a:t>
            </a:r>
            <a:r>
              <a:rPr lang="en-US" dirty="0" smtClean="0">
                <a:hlinkClick r:id="rId8"/>
              </a:rPr>
              <a:t>www.gputechconf.com/</a:t>
            </a:r>
            <a:endParaRPr lang="en-US" dirty="0" smtClean="0"/>
          </a:p>
          <a:p>
            <a:pPr marL="342900" indent="-342900">
              <a:buFont typeface="Arial" panose="020B0604020202020204" pitchFamily="34" charset="0"/>
              <a:buChar char="•"/>
            </a:pPr>
            <a:r>
              <a:rPr lang="en-US" dirty="0" smtClean="0"/>
              <a:t>OpenACC Website - </a:t>
            </a:r>
            <a:r>
              <a:rPr lang="en-US" dirty="0">
                <a:hlinkClick r:id="rId9"/>
              </a:rPr>
              <a:t>http://openacc.org</a:t>
            </a:r>
            <a:r>
              <a:rPr lang="en-US" dirty="0" smtClean="0">
                <a:hlinkClick r:id="rId9"/>
              </a:rPr>
              <a:t>/</a:t>
            </a:r>
            <a:endParaRPr lang="en-US" dirty="0" smtClean="0"/>
          </a:p>
        </p:txBody>
      </p:sp>
    </p:spTree>
    <p:extLst>
      <p:ext uri="{BB962C8B-B14F-4D97-AF65-F5344CB8AC3E}">
        <p14:creationId xmlns:p14="http://schemas.microsoft.com/office/powerpoint/2010/main" val="179070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custDataLst>
              <p:tags r:id="rId1"/>
            </p:custDataLst>
          </p:nvPr>
        </p:nvSpPr>
        <p:spPr>
          <a:xfrm>
            <a:off x="0" y="0"/>
            <a:ext cx="4388885"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custDataLst>
              <p:tags r:id="rId2"/>
            </p:custDataLst>
          </p:nvPr>
        </p:nvSpPr>
        <p:spPr>
          <a:xfrm>
            <a:off x="0" y="2790634"/>
            <a:ext cx="4388885" cy="59093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3600" dirty="0" smtClean="0">
                <a:solidFill>
                  <a:schemeClr val="tx1"/>
                </a:solidFill>
              </a:rPr>
              <a:t>Course Syllabus</a:t>
            </a:r>
          </a:p>
        </p:txBody>
      </p:sp>
      <p:sp>
        <p:nvSpPr>
          <p:cNvPr id="7" name="TextBox 6"/>
          <p:cNvSpPr txBox="1"/>
          <p:nvPr>
            <p:custDataLst>
              <p:tags r:id="rId3"/>
            </p:custDataLst>
          </p:nvPr>
        </p:nvSpPr>
        <p:spPr>
          <a:xfrm>
            <a:off x="4896464" y="861894"/>
            <a:ext cx="5751871" cy="447814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spcBef>
                <a:spcPts val="900"/>
              </a:spcBef>
              <a:spcAft>
                <a:spcPts val="900"/>
              </a:spcAft>
            </a:pPr>
            <a:r>
              <a:rPr lang="en-US" sz="2000" dirty="0" smtClean="0">
                <a:solidFill>
                  <a:schemeClr val="tx2"/>
                </a:solidFill>
              </a:rPr>
              <a:t>Oct 1: 	</a:t>
            </a:r>
            <a:r>
              <a:rPr lang="en-US" sz="2000" dirty="0" smtClean="0">
                <a:solidFill>
                  <a:schemeClr val="bg1"/>
                </a:solidFill>
              </a:rPr>
              <a:t>Introduction </a:t>
            </a:r>
            <a:r>
              <a:rPr lang="en-US" sz="2000" dirty="0">
                <a:solidFill>
                  <a:schemeClr val="bg1"/>
                </a:solidFill>
              </a:rPr>
              <a:t>to OpenACC</a:t>
            </a:r>
          </a:p>
          <a:p>
            <a:pPr>
              <a:lnSpc>
                <a:spcPct val="90000"/>
              </a:lnSpc>
              <a:spcBef>
                <a:spcPts val="900"/>
              </a:spcBef>
              <a:spcAft>
                <a:spcPts val="900"/>
              </a:spcAft>
            </a:pPr>
            <a:r>
              <a:rPr lang="en-US" sz="2000" dirty="0" smtClean="0">
                <a:solidFill>
                  <a:schemeClr val="tx2"/>
                </a:solidFill>
              </a:rPr>
              <a:t>Oct 6: 	</a:t>
            </a:r>
            <a:r>
              <a:rPr lang="en-US" sz="2000" dirty="0" smtClean="0">
                <a:solidFill>
                  <a:schemeClr val="bg1"/>
                </a:solidFill>
              </a:rPr>
              <a:t>Office </a:t>
            </a:r>
            <a:r>
              <a:rPr lang="en-US" sz="2000" dirty="0">
                <a:solidFill>
                  <a:schemeClr val="bg1"/>
                </a:solidFill>
              </a:rPr>
              <a:t>Hours</a:t>
            </a:r>
          </a:p>
          <a:p>
            <a:pPr>
              <a:lnSpc>
                <a:spcPct val="90000"/>
              </a:lnSpc>
              <a:spcBef>
                <a:spcPts val="900"/>
              </a:spcBef>
              <a:spcAft>
                <a:spcPts val="900"/>
              </a:spcAft>
            </a:pPr>
            <a:r>
              <a:rPr lang="en-US" sz="2000" dirty="0" smtClean="0">
                <a:solidFill>
                  <a:schemeClr val="tx2"/>
                </a:solidFill>
              </a:rPr>
              <a:t>Oct 15: </a:t>
            </a:r>
            <a:r>
              <a:rPr lang="en-US" sz="2000" dirty="0">
                <a:solidFill>
                  <a:schemeClr val="bg1"/>
                </a:solidFill>
              </a:rPr>
              <a:t>Profiling and Parallelizing with the </a:t>
            </a:r>
            <a:r>
              <a:rPr lang="en-US" sz="2000" dirty="0" smtClean="0">
                <a:solidFill>
                  <a:schemeClr val="bg1"/>
                </a:solidFill>
              </a:rPr>
              <a:t>				OpenACC </a:t>
            </a:r>
            <a:r>
              <a:rPr lang="en-US" sz="2000" dirty="0">
                <a:solidFill>
                  <a:schemeClr val="bg1"/>
                </a:solidFill>
              </a:rPr>
              <a:t>Toolkit</a:t>
            </a:r>
          </a:p>
          <a:p>
            <a:pPr>
              <a:lnSpc>
                <a:spcPct val="90000"/>
              </a:lnSpc>
              <a:spcBef>
                <a:spcPts val="900"/>
              </a:spcBef>
              <a:spcAft>
                <a:spcPts val="900"/>
              </a:spcAft>
            </a:pPr>
            <a:r>
              <a:rPr lang="en-US" sz="2000" dirty="0" smtClean="0">
                <a:solidFill>
                  <a:schemeClr val="tx2"/>
                </a:solidFill>
              </a:rPr>
              <a:t>Oct 20: </a:t>
            </a:r>
            <a:r>
              <a:rPr lang="en-US" sz="2000" dirty="0">
                <a:solidFill>
                  <a:schemeClr val="bg1"/>
                </a:solidFill>
              </a:rPr>
              <a:t>Office Hours</a:t>
            </a:r>
          </a:p>
          <a:p>
            <a:pPr>
              <a:lnSpc>
                <a:spcPct val="90000"/>
              </a:lnSpc>
              <a:spcBef>
                <a:spcPts val="900"/>
              </a:spcBef>
              <a:spcAft>
                <a:spcPts val="900"/>
              </a:spcAft>
            </a:pPr>
            <a:r>
              <a:rPr lang="en-US" sz="2000" dirty="0" smtClean="0">
                <a:solidFill>
                  <a:schemeClr val="tx2"/>
                </a:solidFill>
              </a:rPr>
              <a:t>Oct 29:</a:t>
            </a:r>
            <a:r>
              <a:rPr lang="en-US" sz="2000" dirty="0" smtClean="0">
                <a:solidFill>
                  <a:schemeClr val="bg1"/>
                </a:solidFill>
              </a:rPr>
              <a:t> </a:t>
            </a:r>
            <a:r>
              <a:rPr lang="en-US" sz="2000" dirty="0">
                <a:solidFill>
                  <a:schemeClr val="bg1"/>
                </a:solidFill>
              </a:rPr>
              <a:t>Expressing Data Locality </a:t>
            </a:r>
            <a:r>
              <a:rPr lang="en-US" sz="2000" dirty="0" smtClean="0">
                <a:solidFill>
                  <a:schemeClr val="bg1"/>
                </a:solidFill>
              </a:rPr>
              <a:t>and 					Optimizations with </a:t>
            </a:r>
            <a:r>
              <a:rPr lang="en-US" sz="2000" dirty="0">
                <a:solidFill>
                  <a:schemeClr val="bg1"/>
                </a:solidFill>
              </a:rPr>
              <a:t>OpenACC</a:t>
            </a:r>
          </a:p>
          <a:p>
            <a:pPr>
              <a:lnSpc>
                <a:spcPct val="90000"/>
              </a:lnSpc>
              <a:spcBef>
                <a:spcPts val="900"/>
              </a:spcBef>
              <a:spcAft>
                <a:spcPts val="900"/>
              </a:spcAft>
            </a:pPr>
            <a:r>
              <a:rPr lang="en-US" sz="2000" dirty="0" smtClean="0">
                <a:solidFill>
                  <a:schemeClr val="tx2"/>
                </a:solidFill>
              </a:rPr>
              <a:t>Nov 3: 	</a:t>
            </a:r>
            <a:r>
              <a:rPr lang="en-US" sz="2000" dirty="0" smtClean="0">
                <a:solidFill>
                  <a:schemeClr val="bg1"/>
                </a:solidFill>
              </a:rPr>
              <a:t>Office </a:t>
            </a:r>
            <a:r>
              <a:rPr lang="en-US" sz="2000" dirty="0">
                <a:solidFill>
                  <a:schemeClr val="bg1"/>
                </a:solidFill>
              </a:rPr>
              <a:t>Hours</a:t>
            </a:r>
          </a:p>
          <a:p>
            <a:pPr>
              <a:lnSpc>
                <a:spcPct val="90000"/>
              </a:lnSpc>
              <a:spcBef>
                <a:spcPts val="900"/>
              </a:spcBef>
              <a:spcAft>
                <a:spcPts val="900"/>
              </a:spcAft>
            </a:pPr>
            <a:r>
              <a:rPr lang="en-US" sz="2000" dirty="0" smtClean="0">
                <a:solidFill>
                  <a:schemeClr val="tx2"/>
                </a:solidFill>
              </a:rPr>
              <a:t>Nov 12: </a:t>
            </a:r>
            <a:r>
              <a:rPr lang="en-US" sz="2000" dirty="0" smtClean="0">
                <a:solidFill>
                  <a:schemeClr val="bg1"/>
                </a:solidFill>
              </a:rPr>
              <a:t>Advanced </a:t>
            </a:r>
            <a:r>
              <a:rPr lang="en-US" sz="2000" dirty="0">
                <a:solidFill>
                  <a:schemeClr val="bg1"/>
                </a:solidFill>
              </a:rPr>
              <a:t>OpenACC Techniques</a:t>
            </a:r>
          </a:p>
          <a:p>
            <a:pPr>
              <a:lnSpc>
                <a:spcPct val="90000"/>
              </a:lnSpc>
              <a:spcBef>
                <a:spcPts val="900"/>
              </a:spcBef>
              <a:spcAft>
                <a:spcPts val="900"/>
              </a:spcAft>
            </a:pPr>
            <a:r>
              <a:rPr lang="en-US" sz="2000" dirty="0" smtClean="0">
                <a:solidFill>
                  <a:schemeClr val="tx2"/>
                </a:solidFill>
              </a:rPr>
              <a:t>Nov 24: </a:t>
            </a:r>
            <a:r>
              <a:rPr lang="en-US" sz="2000" dirty="0">
                <a:solidFill>
                  <a:schemeClr val="bg1"/>
                </a:solidFill>
              </a:rPr>
              <a:t>Office Hours</a:t>
            </a:r>
          </a:p>
        </p:txBody>
      </p:sp>
      <p:sp>
        <p:nvSpPr>
          <p:cNvPr id="3" name="TextBox 2"/>
          <p:cNvSpPr txBox="1"/>
          <p:nvPr>
            <p:custDataLst>
              <p:tags r:id="rId4"/>
            </p:custDataLst>
          </p:nvPr>
        </p:nvSpPr>
        <p:spPr>
          <a:xfrm>
            <a:off x="171449" y="5622528"/>
            <a:ext cx="4143375" cy="53553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1600" b="1" dirty="0" smtClean="0">
                <a:solidFill>
                  <a:schemeClr val="tx1"/>
                </a:solidFill>
              </a:rPr>
              <a:t>Recordings</a:t>
            </a:r>
            <a:r>
              <a:rPr lang="en-US" dirty="0">
                <a:solidFill>
                  <a:schemeClr val="tx1"/>
                </a:solidFill>
              </a:rPr>
              <a:t>: </a:t>
            </a:r>
            <a:r>
              <a:rPr lang="en-US" sz="1400" dirty="0">
                <a:solidFill>
                  <a:schemeClr val="tx1"/>
                </a:solidFill>
              </a:rPr>
              <a:t>https://</a:t>
            </a:r>
            <a:r>
              <a:rPr lang="en-US" sz="1400" dirty="0" smtClean="0">
                <a:solidFill>
                  <a:schemeClr val="tx1"/>
                </a:solidFill>
              </a:rPr>
              <a:t>developer.nvidia.com/openacc-course</a:t>
            </a:r>
          </a:p>
        </p:txBody>
      </p:sp>
      <p:sp>
        <p:nvSpPr>
          <p:cNvPr id="8" name="Rectangle 7"/>
          <p:cNvSpPr/>
          <p:nvPr>
            <p:custDataLst>
              <p:tags r:id="rId5"/>
            </p:custDataLst>
          </p:nvPr>
        </p:nvSpPr>
        <p:spPr>
          <a:xfrm>
            <a:off x="4772025" y="4901495"/>
            <a:ext cx="5876310" cy="47625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698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348" y="2513636"/>
            <a:ext cx="9976104" cy="1144929"/>
          </a:xfrm>
        </p:spPr>
        <p:txBody>
          <a:bodyPr/>
          <a:lstStyle/>
          <a:p>
            <a:r>
              <a:rPr lang="en-US" sz="4000" b="1" dirty="0" smtClean="0"/>
              <a:t>Answered Questions </a:t>
            </a:r>
            <a:r>
              <a:rPr lang="en-US" sz="4000" b="1" dirty="0"/>
              <a:t>and Recordings</a:t>
            </a:r>
            <a:r>
              <a:rPr lang="en-US" dirty="0"/>
              <a:t/>
            </a:r>
            <a:br>
              <a:rPr lang="en-US" dirty="0"/>
            </a:br>
            <a:r>
              <a:rPr lang="en-US" dirty="0"/>
              <a:t>https://developer.nvidia.com/openacc-course</a:t>
            </a:r>
          </a:p>
        </p:txBody>
      </p:sp>
    </p:spTree>
    <p:extLst>
      <p:ext uri="{BB962C8B-B14F-4D97-AF65-F5344CB8AC3E}">
        <p14:creationId xmlns:p14="http://schemas.microsoft.com/office/powerpoint/2010/main" val="2102629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348" y="508826"/>
            <a:ext cx="9976104" cy="590931"/>
          </a:xfrm>
        </p:spPr>
        <p:txBody>
          <a:bodyPr/>
          <a:lstStyle/>
          <a:p>
            <a:r>
              <a:rPr lang="en-US" dirty="0" smtClean="0"/>
              <a:t>Questions from the last class</a:t>
            </a:r>
            <a:endParaRPr lang="en-US" dirty="0"/>
          </a:p>
        </p:txBody>
      </p:sp>
      <p:sp>
        <p:nvSpPr>
          <p:cNvPr id="3" name="Content Placeholder 2"/>
          <p:cNvSpPr>
            <a:spLocks noGrp="1"/>
          </p:cNvSpPr>
          <p:nvPr>
            <p:ph idx="1"/>
          </p:nvPr>
        </p:nvSpPr>
        <p:spPr>
          <a:xfrm>
            <a:off x="496430" y="1499785"/>
            <a:ext cx="9948672" cy="3718925"/>
          </a:xfrm>
        </p:spPr>
        <p:txBody>
          <a:bodyPr/>
          <a:lstStyle/>
          <a:p>
            <a:r>
              <a:rPr lang="en-US" b="1" dirty="0" smtClean="0"/>
              <a:t>Q1: 	</a:t>
            </a:r>
            <a:r>
              <a:rPr lang="en-US" dirty="0" smtClean="0"/>
              <a:t>Does the new PGI OpenACC for Multicore feature work with code like this?</a:t>
            </a:r>
          </a:p>
          <a:p>
            <a:r>
              <a:rPr lang="en-US" b="1" dirty="0" smtClean="0"/>
              <a:t>	</a:t>
            </a:r>
            <a:r>
              <a:rPr lang="en-US" dirty="0" smtClean="0"/>
              <a:t>Michael Wolfe’s blog post “OpenACC for Multicore CPUs” 	</a:t>
            </a:r>
            <a:r>
              <a:rPr lang="en-US" dirty="0" smtClean="0">
                <a:hlinkClick r:id="rId3"/>
              </a:rPr>
              <a:t>http://www.pgroup.com/lit/articles/insider/v6n3a1.htm</a:t>
            </a:r>
            <a:r>
              <a:rPr lang="en-US" dirty="0" smtClean="0"/>
              <a:t>  </a:t>
            </a:r>
            <a:endParaRPr lang="en-US" b="1" dirty="0" smtClean="0"/>
          </a:p>
          <a:p>
            <a:r>
              <a:rPr lang="en-US" b="1" dirty="0" smtClean="0"/>
              <a:t>Q2: 	</a:t>
            </a:r>
            <a:r>
              <a:rPr lang="en-US" dirty="0" smtClean="0"/>
              <a:t>Can one achieve overlapping of two kernels?</a:t>
            </a:r>
          </a:p>
          <a:p>
            <a:r>
              <a:rPr lang="en-US" b="1" dirty="0" smtClean="0"/>
              <a:t>Q3:	</a:t>
            </a:r>
            <a:r>
              <a:rPr lang="en-US" dirty="0" smtClean="0"/>
              <a:t>When using device pointers with CUDA-aware MPI, are acceleration</a:t>
            </a:r>
          </a:p>
          <a:p>
            <a:r>
              <a:rPr lang="en-US" dirty="0"/>
              <a:t>	</a:t>
            </a:r>
            <a:r>
              <a:rPr lang="en-US" dirty="0" smtClean="0"/>
              <a:t>technologies like GPUDirect P2P and RDMA automatically used?</a:t>
            </a:r>
            <a:endParaRPr lang="en-US" b="1" dirty="0" smtClean="0"/>
          </a:p>
          <a:p>
            <a:endParaRPr lang="en-US" dirty="0" smtClean="0"/>
          </a:p>
        </p:txBody>
      </p:sp>
    </p:spTree>
    <p:extLst>
      <p:ext uri="{BB962C8B-B14F-4D97-AF65-F5344CB8AC3E}">
        <p14:creationId xmlns:p14="http://schemas.microsoft.com/office/powerpoint/2010/main" val="2451737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p>
            <a:r>
              <a:rPr lang="en-US" dirty="0"/>
              <a:t>Can one achieve overlapping of two kernels?</a:t>
            </a:r>
          </a:p>
        </p:txBody>
      </p:sp>
      <p:sp>
        <p:nvSpPr>
          <p:cNvPr id="3" name="Content Placeholder 2"/>
          <p:cNvSpPr>
            <a:spLocks noGrp="1"/>
          </p:cNvSpPr>
          <p:nvPr>
            <p:ph idx="1"/>
          </p:nvPr>
        </p:nvSpPr>
        <p:spPr>
          <a:xfrm>
            <a:off x="516750" y="1252157"/>
            <a:ext cx="9948672" cy="4569803"/>
          </a:xfrm>
        </p:spPr>
        <p:txBody>
          <a:bodyPr/>
          <a:lstStyle/>
          <a:p>
            <a:r>
              <a:rPr lang="en-US" b="1" dirty="0" smtClean="0">
                <a:latin typeface="Courier New" panose="02070309020205020404" pitchFamily="49" charset="0"/>
              </a:rPr>
              <a:t>35: </a:t>
            </a:r>
            <a:r>
              <a:rPr lang="en-US" b="1" dirty="0" smtClean="0">
                <a:solidFill>
                  <a:srgbClr val="0000FF"/>
                </a:solidFill>
                <a:latin typeface="Courier New" panose="02070309020205020404" pitchFamily="49" charset="0"/>
              </a:rPr>
              <a:t>for</a:t>
            </a:r>
            <a:r>
              <a:rPr lang="en-US" b="1" dirty="0" smtClean="0">
                <a:solidFill>
                  <a:srgbClr val="000080"/>
                </a:solidFill>
                <a:latin typeface="Courier New" panose="02070309020205020404" pitchFamily="49" charset="0"/>
              </a:rPr>
              <a:t>(</a:t>
            </a:r>
            <a:r>
              <a:rPr lang="en-US" dirty="0" err="1" smtClean="0">
                <a:solidFill>
                  <a:srgbClr val="8000FF"/>
                </a:solidFill>
                <a:latin typeface="Courier New" panose="02070309020205020404" pitchFamily="49" charset="0"/>
              </a:rPr>
              <a:t>int</a:t>
            </a:r>
            <a:r>
              <a:rPr lang="en-US" dirty="0" smtClean="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iter</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iter</a:t>
            </a:r>
            <a:r>
              <a:rPr lang="en-US" b="1" dirty="0">
                <a:solidFill>
                  <a:srgbClr val="000080"/>
                </a:solidFill>
                <a:latin typeface="Courier New" panose="02070309020205020404" pitchFamily="49" charset="0"/>
              </a:rPr>
              <a:t>&lt;</a:t>
            </a:r>
            <a:r>
              <a:rPr lang="en-US" dirty="0" err="1">
                <a:solidFill>
                  <a:srgbClr val="000000"/>
                </a:solidFill>
                <a:latin typeface="Courier New" panose="02070309020205020404" pitchFamily="49" charset="0"/>
              </a:rPr>
              <a:t>num_iters</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iter</a:t>
            </a:r>
            <a:r>
              <a:rPr lang="en-US" b="1" dirty="0" smtClean="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b="1" dirty="0" smtClean="0">
                <a:latin typeface="Courier New" panose="02070309020205020404" pitchFamily="49" charset="0"/>
              </a:rPr>
              <a:t>36:</a:t>
            </a:r>
            <a:r>
              <a:rPr lang="en-US" dirty="0" smtClean="0">
                <a:solidFill>
                  <a:srgbClr val="000000"/>
                </a:solidFill>
                <a:latin typeface="Courier New" panose="02070309020205020404" pitchFamily="49" charset="0"/>
              </a:rPr>
              <a:t>     </a:t>
            </a:r>
            <a:r>
              <a:rPr lang="en-US" dirty="0" smtClean="0">
                <a:solidFill>
                  <a:srgbClr val="804000"/>
                </a:solidFill>
                <a:latin typeface="Courier New" panose="02070309020205020404" pitchFamily="49" charset="0"/>
              </a:rPr>
              <a:t>#</a:t>
            </a:r>
            <a:r>
              <a:rPr lang="en-US" dirty="0">
                <a:solidFill>
                  <a:srgbClr val="804000"/>
                </a:solidFill>
                <a:latin typeface="Courier New" panose="02070309020205020404" pitchFamily="49" charset="0"/>
              </a:rPr>
              <a:t>pragma </a:t>
            </a:r>
            <a:r>
              <a:rPr lang="en-US" dirty="0" err="1">
                <a:solidFill>
                  <a:srgbClr val="804000"/>
                </a:solidFill>
                <a:latin typeface="Courier New" panose="02070309020205020404" pitchFamily="49" charset="0"/>
              </a:rPr>
              <a:t>acc</a:t>
            </a:r>
            <a:r>
              <a:rPr lang="en-US" dirty="0">
                <a:solidFill>
                  <a:srgbClr val="804000"/>
                </a:solidFill>
                <a:latin typeface="Courier New" panose="02070309020205020404" pitchFamily="49" charset="0"/>
              </a:rPr>
              <a:t> parallel loop </a:t>
            </a:r>
            <a:r>
              <a:rPr lang="en-US" dirty="0" err="1">
                <a:solidFill>
                  <a:srgbClr val="804000"/>
                </a:solidFill>
                <a:latin typeface="Courier New" panose="02070309020205020404" pitchFamily="49" charset="0"/>
              </a:rPr>
              <a:t>num_gangs</a:t>
            </a:r>
            <a:r>
              <a:rPr lang="en-US" dirty="0">
                <a:solidFill>
                  <a:srgbClr val="804000"/>
                </a:solidFill>
                <a:latin typeface="Courier New" panose="02070309020205020404" pitchFamily="49" charset="0"/>
              </a:rPr>
              <a:t>(120) </a:t>
            </a:r>
            <a:r>
              <a:rPr lang="en-US" dirty="0" err="1" smtClean="0">
                <a:solidFill>
                  <a:srgbClr val="804000"/>
                </a:solidFill>
                <a:latin typeface="Courier New" panose="02070309020205020404" pitchFamily="49" charset="0"/>
              </a:rPr>
              <a:t>async</a:t>
            </a:r>
            <a:r>
              <a:rPr lang="en-US" dirty="0" smtClean="0">
                <a:solidFill>
                  <a:srgbClr val="804000"/>
                </a:solidFill>
                <a:latin typeface="Courier New" panose="02070309020205020404" pitchFamily="49" charset="0"/>
              </a:rPr>
              <a:t>(0)</a:t>
            </a:r>
          </a:p>
          <a:p>
            <a:r>
              <a:rPr lang="en-US" b="1" dirty="0" smtClean="0">
                <a:latin typeface="Courier New" panose="02070309020205020404" pitchFamily="49" charset="0"/>
              </a:rPr>
              <a:t>37:</a:t>
            </a:r>
            <a:r>
              <a:rPr lang="en-US" b="1" dirty="0" smtClean="0">
                <a:solidFill>
                  <a:srgbClr val="804000"/>
                </a:solidFill>
                <a:latin typeface="Courier New" panose="02070309020205020404" pitchFamily="49" charset="0"/>
              </a:rPr>
              <a:t>     </a:t>
            </a:r>
            <a:r>
              <a:rPr lang="en-US" b="1" dirty="0" smtClean="0">
                <a:solidFill>
                  <a:srgbClr val="0000FF"/>
                </a:solidFill>
                <a:latin typeface="Courier New" panose="02070309020205020404" pitchFamily="49" charset="0"/>
              </a:rPr>
              <a:t>for</a:t>
            </a:r>
            <a:r>
              <a:rPr lang="en-US" dirty="0" smtClean="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err="1">
                <a:solidFill>
                  <a:srgbClr val="8000FF"/>
                </a:solidFill>
                <a:latin typeface="Courier New" panose="02070309020205020404" pitchFamily="49" charset="0"/>
              </a:rPr>
              <a:t>int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 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a:t>
            </a:r>
            <a:r>
              <a:rPr lang="en-US" b="1" dirty="0" smtClean="0">
                <a:solidFill>
                  <a:srgbClr val="000080"/>
                </a:solidFill>
                <a:latin typeface="Courier New" panose="02070309020205020404" pitchFamily="49" charset="0"/>
              </a:rPr>
              <a:t>++)</a:t>
            </a:r>
            <a:endParaRPr lang="en-US" dirty="0" smtClean="0">
              <a:solidFill>
                <a:srgbClr val="000000"/>
              </a:solidFill>
              <a:latin typeface="Courier New" panose="02070309020205020404" pitchFamily="49" charset="0"/>
            </a:endParaRPr>
          </a:p>
          <a:p>
            <a:r>
              <a:rPr lang="en-US" b="1" dirty="0" smtClean="0">
                <a:latin typeface="Courier New" panose="02070309020205020404" pitchFamily="49" charset="0"/>
              </a:rPr>
              <a:t>38:</a:t>
            </a:r>
            <a:r>
              <a:rPr lang="en-US" dirty="0" smtClean="0">
                <a:solidFill>
                  <a:srgbClr val="000000"/>
                </a:solidFill>
                <a:latin typeface="Courier New" panose="02070309020205020404" pitchFamily="49" charset="0"/>
              </a:rPr>
              <a:t>         y</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x</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a:t>
            </a:r>
            <a:r>
              <a:rPr lang="en-US" b="1" dirty="0" smtClean="0">
                <a:solidFill>
                  <a:srgbClr val="000080"/>
                </a:solidFill>
                <a:latin typeface="Courier New" panose="02070309020205020404" pitchFamily="49" charset="0"/>
              </a:rPr>
              <a:t>];</a:t>
            </a:r>
            <a:endParaRPr lang="en-US" dirty="0" smtClean="0">
              <a:solidFill>
                <a:srgbClr val="000000"/>
              </a:solidFill>
              <a:latin typeface="Courier New" panose="02070309020205020404" pitchFamily="49" charset="0"/>
            </a:endParaRPr>
          </a:p>
          <a:p>
            <a:r>
              <a:rPr lang="en-US" b="1" dirty="0" smtClean="0">
                <a:latin typeface="Courier New" panose="02070309020205020404" pitchFamily="49" charset="0"/>
              </a:rPr>
              <a:t>39:</a:t>
            </a:r>
            <a:r>
              <a:rPr lang="en-US" dirty="0" smtClean="0">
                <a:solidFill>
                  <a:srgbClr val="804000"/>
                </a:solidFill>
                <a:latin typeface="Courier New" panose="02070309020205020404" pitchFamily="49" charset="0"/>
              </a:rPr>
              <a:t>     #</a:t>
            </a:r>
            <a:r>
              <a:rPr lang="en-US" dirty="0">
                <a:solidFill>
                  <a:srgbClr val="804000"/>
                </a:solidFill>
                <a:latin typeface="Courier New" panose="02070309020205020404" pitchFamily="49" charset="0"/>
              </a:rPr>
              <a:t>pragma </a:t>
            </a:r>
            <a:r>
              <a:rPr lang="en-US" dirty="0" err="1">
                <a:solidFill>
                  <a:srgbClr val="804000"/>
                </a:solidFill>
                <a:latin typeface="Courier New" panose="02070309020205020404" pitchFamily="49" charset="0"/>
              </a:rPr>
              <a:t>acc</a:t>
            </a:r>
            <a:r>
              <a:rPr lang="en-US" dirty="0">
                <a:solidFill>
                  <a:srgbClr val="804000"/>
                </a:solidFill>
                <a:latin typeface="Courier New" panose="02070309020205020404" pitchFamily="49" charset="0"/>
              </a:rPr>
              <a:t> parallel loop </a:t>
            </a:r>
            <a:r>
              <a:rPr lang="en-US" dirty="0" err="1">
                <a:solidFill>
                  <a:srgbClr val="804000"/>
                </a:solidFill>
                <a:latin typeface="Courier New" panose="02070309020205020404" pitchFamily="49" charset="0"/>
              </a:rPr>
              <a:t>num_gangs</a:t>
            </a:r>
            <a:r>
              <a:rPr lang="en-US" dirty="0">
                <a:solidFill>
                  <a:srgbClr val="804000"/>
                </a:solidFill>
                <a:latin typeface="Courier New" panose="02070309020205020404" pitchFamily="49" charset="0"/>
              </a:rPr>
              <a:t>(120) </a:t>
            </a:r>
            <a:r>
              <a:rPr lang="en-US" dirty="0" err="1" smtClean="0">
                <a:solidFill>
                  <a:srgbClr val="804000"/>
                </a:solidFill>
                <a:latin typeface="Courier New" panose="02070309020205020404" pitchFamily="49" charset="0"/>
              </a:rPr>
              <a:t>async</a:t>
            </a:r>
            <a:r>
              <a:rPr lang="en-US" dirty="0" smtClean="0">
                <a:solidFill>
                  <a:srgbClr val="804000"/>
                </a:solidFill>
                <a:latin typeface="Courier New" panose="02070309020205020404" pitchFamily="49" charset="0"/>
              </a:rPr>
              <a:t>(1)</a:t>
            </a:r>
          </a:p>
          <a:p>
            <a:r>
              <a:rPr lang="en-US" b="1" dirty="0" smtClean="0">
                <a:latin typeface="Courier New" panose="02070309020205020404" pitchFamily="49" charset="0"/>
              </a:rPr>
              <a:t>40:</a:t>
            </a:r>
            <a:r>
              <a:rPr lang="en-US" b="1" dirty="0" smtClean="0">
                <a:solidFill>
                  <a:srgbClr val="804000"/>
                </a:solidFill>
                <a:latin typeface="Courier New" panose="02070309020205020404" pitchFamily="49" charset="0"/>
              </a:rPr>
              <a:t>     </a:t>
            </a:r>
            <a:r>
              <a:rPr lang="en-US" b="1" dirty="0" smtClean="0">
                <a:solidFill>
                  <a:srgbClr val="0000FF"/>
                </a:solidFill>
                <a:latin typeface="Courier New" panose="02070309020205020404" pitchFamily="49" charset="0"/>
              </a:rPr>
              <a:t>for</a:t>
            </a:r>
            <a:r>
              <a:rPr lang="en-US" dirty="0" smtClean="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err="1">
                <a:solidFill>
                  <a:srgbClr val="8000FF"/>
                </a:solidFill>
                <a:latin typeface="Courier New" panose="02070309020205020404" pitchFamily="49" charset="0"/>
              </a:rPr>
              <a:t>int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 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a:t>
            </a:r>
            <a:r>
              <a:rPr lang="en-US" b="1" dirty="0" smtClean="0">
                <a:solidFill>
                  <a:srgbClr val="000080"/>
                </a:solidFill>
                <a:latin typeface="Courier New" panose="02070309020205020404" pitchFamily="49" charset="0"/>
              </a:rPr>
              <a:t>++)</a:t>
            </a:r>
            <a:endParaRPr lang="en-US" dirty="0" smtClean="0">
              <a:solidFill>
                <a:srgbClr val="000000"/>
              </a:solidFill>
              <a:latin typeface="Courier New" panose="02070309020205020404" pitchFamily="49" charset="0"/>
            </a:endParaRPr>
          </a:p>
          <a:p>
            <a:r>
              <a:rPr lang="en-US" b="1" dirty="0" smtClean="0">
                <a:latin typeface="Courier New" panose="02070309020205020404" pitchFamily="49" charset="0"/>
              </a:rPr>
              <a:t>41:</a:t>
            </a:r>
            <a:r>
              <a:rPr lang="en-US" dirty="0" smtClean="0">
                <a:solidFill>
                  <a:srgbClr val="000000"/>
                </a:solidFill>
                <a:latin typeface="Courier New" panose="02070309020205020404" pitchFamily="49" charset="0"/>
              </a:rPr>
              <a:t>         z</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w</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a:t>
            </a:r>
            <a:r>
              <a:rPr lang="en-US" b="1" dirty="0" smtClean="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b="1" dirty="0" smtClean="0">
                <a:latin typeface="Courier New" panose="02070309020205020404" pitchFamily="49" charset="0"/>
              </a:rPr>
              <a:t>42: </a:t>
            </a:r>
            <a:r>
              <a:rPr lang="en-US" b="1" dirty="0" smtClean="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b="1" dirty="0" smtClean="0">
                <a:latin typeface="Courier New" panose="02070309020205020404" pitchFamily="49" charset="0"/>
              </a:rPr>
              <a:t>43: </a:t>
            </a:r>
            <a:r>
              <a:rPr lang="en-US" dirty="0" smtClean="0">
                <a:solidFill>
                  <a:srgbClr val="804000"/>
                </a:solidFill>
                <a:latin typeface="Courier New" panose="02070309020205020404" pitchFamily="49" charset="0"/>
              </a:rPr>
              <a:t>#</a:t>
            </a:r>
            <a:r>
              <a:rPr lang="en-US" dirty="0">
                <a:solidFill>
                  <a:srgbClr val="804000"/>
                </a:solidFill>
                <a:latin typeface="Courier New" panose="02070309020205020404" pitchFamily="49" charset="0"/>
              </a:rPr>
              <a:t>pragma </a:t>
            </a:r>
            <a:r>
              <a:rPr lang="en-US" dirty="0" err="1">
                <a:solidFill>
                  <a:srgbClr val="804000"/>
                </a:solidFill>
                <a:latin typeface="Courier New" panose="02070309020205020404" pitchFamily="49" charset="0"/>
              </a:rPr>
              <a:t>acc</a:t>
            </a:r>
            <a:r>
              <a:rPr lang="en-US" dirty="0">
                <a:solidFill>
                  <a:srgbClr val="804000"/>
                </a:solidFill>
                <a:latin typeface="Courier New" panose="02070309020205020404" pitchFamily="49" charset="0"/>
              </a:rPr>
              <a:t> wait </a:t>
            </a:r>
            <a:endParaRPr lang="en-US" dirty="0"/>
          </a:p>
          <a:p>
            <a:endParaRPr lang="en-US" dirty="0"/>
          </a:p>
        </p:txBody>
      </p:sp>
    </p:spTree>
    <p:extLst>
      <p:ext uri="{BB962C8B-B14F-4D97-AF65-F5344CB8AC3E}">
        <p14:creationId xmlns:p14="http://schemas.microsoft.com/office/powerpoint/2010/main" val="28931274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p>
            <a:r>
              <a:rPr lang="en-US" dirty="0"/>
              <a:t>Can one achieve overlapping of two kernels?</a:t>
            </a:r>
          </a:p>
        </p:txBody>
      </p:sp>
      <p:pic>
        <p:nvPicPr>
          <p:cNvPr id="5" name="Content Placeholder 4"/>
          <p:cNvPicPr>
            <a:picLocks noGrp="1" noChangeAspect="1"/>
          </p:cNvPicPr>
          <p:nvPr>
            <p:ph idx="1"/>
          </p:nvPr>
        </p:nvPicPr>
        <p:blipFill>
          <a:blip r:embed="rId2"/>
          <a:stretch>
            <a:fillRect/>
          </a:stretch>
        </p:blipFill>
        <p:spPr>
          <a:xfrm>
            <a:off x="498475" y="1269164"/>
            <a:ext cx="9966325" cy="4535573"/>
          </a:xfrm>
          <a:prstGeom prst="rect">
            <a:avLst/>
          </a:prstGeom>
        </p:spPr>
      </p:pic>
    </p:spTree>
    <p:extLst>
      <p:ext uri="{BB962C8B-B14F-4D97-AF65-F5344CB8AC3E}">
        <p14:creationId xmlns:p14="http://schemas.microsoft.com/office/powerpoint/2010/main" val="38442259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p>
            <a:r>
              <a:rPr lang="en-US" dirty="0" smtClean="0"/>
              <a:t>CUDA-aware </a:t>
            </a:r>
            <a:r>
              <a:rPr lang="en-US" dirty="0"/>
              <a:t>MPI </a:t>
            </a:r>
            <a:r>
              <a:rPr lang="en-US" dirty="0" smtClean="0"/>
              <a:t>and GPUDirect</a:t>
            </a:r>
            <a:endParaRPr lang="en-US" dirty="0"/>
          </a:p>
        </p:txBody>
      </p:sp>
      <p:sp>
        <p:nvSpPr>
          <p:cNvPr id="3" name="Content Placeholder 2"/>
          <p:cNvSpPr>
            <a:spLocks noGrp="1"/>
          </p:cNvSpPr>
          <p:nvPr>
            <p:ph idx="1"/>
          </p:nvPr>
        </p:nvSpPr>
        <p:spPr/>
        <p:txBody>
          <a:bodyPr/>
          <a:lstStyle/>
          <a:p>
            <a:r>
              <a:rPr lang="en-US" dirty="0" smtClean="0"/>
              <a:t>MPI </a:t>
            </a:r>
            <a:r>
              <a:rPr lang="en-US" dirty="0"/>
              <a:t>Rank 0 </a:t>
            </a:r>
            <a:r>
              <a:rPr lang="en-US" dirty="0" err="1"/>
              <a:t>MPI_Send</a:t>
            </a:r>
            <a:r>
              <a:rPr lang="en-US" dirty="0"/>
              <a:t> from GPU Buffer</a:t>
            </a:r>
          </a:p>
          <a:p>
            <a:r>
              <a:rPr lang="en-US" dirty="0"/>
              <a:t>MPI Rank 1 </a:t>
            </a:r>
            <a:r>
              <a:rPr lang="en-US" dirty="0" err="1"/>
              <a:t>MPI_Recv</a:t>
            </a:r>
            <a:r>
              <a:rPr lang="en-US" dirty="0"/>
              <a:t> to GPU Buffer</a:t>
            </a:r>
          </a:p>
          <a:p>
            <a:endParaRPr lang="en-US" dirty="0"/>
          </a:p>
          <a:p>
            <a:r>
              <a:rPr lang="en-US" dirty="0"/>
              <a:t>Show how CUDA+MPI works in principle</a:t>
            </a:r>
          </a:p>
          <a:p>
            <a:pPr lvl="1"/>
            <a:r>
              <a:rPr lang="en-US" dirty="0"/>
              <a:t>Depending on the MPI implementation, message size, system setup, … situation might be different</a:t>
            </a:r>
          </a:p>
          <a:p>
            <a:r>
              <a:rPr lang="en-US" dirty="0"/>
              <a:t>Two GPUs in two nodes</a:t>
            </a:r>
          </a:p>
          <a:p>
            <a:endParaRPr lang="en-US" dirty="0"/>
          </a:p>
        </p:txBody>
      </p:sp>
      <p:sp>
        <p:nvSpPr>
          <p:cNvPr id="4" name="Text Placeholder 3"/>
          <p:cNvSpPr>
            <a:spLocks noGrp="1"/>
          </p:cNvSpPr>
          <p:nvPr>
            <p:ph type="body" sz="quarter" idx="10"/>
          </p:nvPr>
        </p:nvSpPr>
        <p:spPr/>
        <p:txBody>
          <a:bodyPr/>
          <a:lstStyle/>
          <a:p>
            <a:r>
              <a:rPr lang="en-US" dirty="0" smtClean="0"/>
              <a:t>Example</a:t>
            </a:r>
            <a:endParaRPr lang="en-US" dirty="0"/>
          </a:p>
        </p:txBody>
      </p:sp>
    </p:spTree>
    <p:extLst>
      <p:ext uri="{BB962C8B-B14F-4D97-AF65-F5344CB8AC3E}">
        <p14:creationId xmlns:p14="http://schemas.microsoft.com/office/powerpoint/2010/main" val="17582278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p>
            <a:r>
              <a:rPr lang="en-US" dirty="0"/>
              <a:t>CUDA-aware MPI and GPUDirect</a:t>
            </a:r>
          </a:p>
        </p:txBody>
      </p:sp>
      <p:sp>
        <p:nvSpPr>
          <p:cNvPr id="4" name="Text Placeholder 3"/>
          <p:cNvSpPr>
            <a:spLocks noGrp="1"/>
          </p:cNvSpPr>
          <p:nvPr>
            <p:ph type="body" sz="quarter" idx="10"/>
          </p:nvPr>
        </p:nvSpPr>
        <p:spPr/>
        <p:txBody>
          <a:bodyPr/>
          <a:lstStyle/>
          <a:p>
            <a:r>
              <a:rPr lang="de-DE" dirty="0" err="1" smtClean="0"/>
              <a:t>Example</a:t>
            </a:r>
            <a:endParaRPr lang="en-US" dirty="0"/>
          </a:p>
        </p:txBody>
      </p:sp>
      <p:sp>
        <p:nvSpPr>
          <p:cNvPr id="5" name="Rectangle 4"/>
          <p:cNvSpPr/>
          <p:nvPr/>
        </p:nvSpPr>
        <p:spPr>
          <a:xfrm>
            <a:off x="4800129" y="1745513"/>
            <a:ext cx="2203200" cy="410400"/>
          </a:xfrm>
          <a:prstGeom prst="rect">
            <a:avLst/>
          </a:prstGeom>
          <a:solidFill>
            <a:srgbClr val="76B900"/>
          </a:solidFill>
          <a:ln w="25400" cap="flat" cmpd="sng" algn="ctr">
            <a:solidFill>
              <a:srgbClr val="76B900">
                <a:shade val="50000"/>
              </a:srgbClr>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r>
              <a:rPr kumimoji="0" lang="de-DE" sz="1700" b="0" i="0" u="none" strike="noStrike" kern="0" cap="none" spc="0" normalizeH="0" baseline="0" noProof="0" dirty="0" smtClean="0">
                <a:ln>
                  <a:noFill/>
                </a:ln>
                <a:solidFill>
                  <a:prstClr val="white"/>
                </a:solidFill>
                <a:effectLst/>
                <a:uLnTx/>
                <a:uFillTx/>
                <a:latin typeface="Trebuchet MS"/>
                <a:ea typeface="+mn-ea"/>
                <a:cs typeface="+mn-cs"/>
              </a:rPr>
              <a:t>GPU </a:t>
            </a:r>
            <a:r>
              <a:rPr kumimoji="0" lang="de-DE" sz="1700" b="0" i="0" u="none" strike="noStrike" kern="0" cap="none" spc="0" normalizeH="0" baseline="0" noProof="0" dirty="0" err="1" smtClean="0">
                <a:ln>
                  <a:noFill/>
                </a:ln>
                <a:solidFill>
                  <a:prstClr val="white"/>
                </a:solidFill>
                <a:effectLst/>
                <a:uLnTx/>
                <a:uFillTx/>
                <a:latin typeface="Trebuchet MS"/>
                <a:ea typeface="+mn-ea"/>
                <a:cs typeface="+mn-cs"/>
              </a:rPr>
              <a:t>Buffer</a:t>
            </a:r>
            <a:endParaRPr kumimoji="0" lang="en-US" sz="1700" b="0" i="0" u="none" strike="noStrike" kern="0" cap="none" spc="0" normalizeH="0" baseline="0" noProof="0" dirty="0" smtClean="0">
              <a:ln>
                <a:noFill/>
              </a:ln>
              <a:solidFill>
                <a:prstClr val="white"/>
              </a:solidFill>
              <a:effectLst/>
              <a:uLnTx/>
              <a:uFillTx/>
              <a:latin typeface="Trebuchet MS"/>
              <a:ea typeface="+mn-ea"/>
              <a:cs typeface="+mn-cs"/>
            </a:endParaRPr>
          </a:p>
        </p:txBody>
      </p:sp>
      <p:sp>
        <p:nvSpPr>
          <p:cNvPr id="6" name="Right Arrow 5"/>
          <p:cNvSpPr/>
          <p:nvPr/>
        </p:nvSpPr>
        <p:spPr>
          <a:xfrm>
            <a:off x="4800128" y="2288144"/>
            <a:ext cx="1404000" cy="410400"/>
          </a:xfrm>
          <a:prstGeom prst="rightArrow">
            <a:avLst/>
          </a:prstGeom>
          <a:solidFill>
            <a:srgbClr val="76B900"/>
          </a:solidFill>
          <a:ln w="25400" cap="flat" cmpd="sng" algn="ctr">
            <a:solidFill>
              <a:srgbClr val="76B900">
                <a:shade val="50000"/>
              </a:srgbClr>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r>
              <a:rPr kumimoji="0" lang="de-DE" sz="1700" b="0" i="0" u="none" strike="noStrike" kern="0" cap="none" spc="0" normalizeH="0" baseline="0" noProof="0" dirty="0" smtClean="0">
                <a:ln>
                  <a:noFill/>
                </a:ln>
                <a:solidFill>
                  <a:prstClr val="white"/>
                </a:solidFill>
                <a:effectLst/>
                <a:uLnTx/>
                <a:uFillTx/>
                <a:latin typeface="Trebuchet MS"/>
                <a:ea typeface="+mn-ea"/>
                <a:cs typeface="+mn-cs"/>
              </a:rPr>
              <a:t>PCI-E DMA</a:t>
            </a:r>
            <a:endParaRPr kumimoji="0" lang="en-US" sz="1700" b="0" i="0" u="none" strike="noStrike" kern="0" cap="none" spc="0" normalizeH="0" baseline="0" noProof="0" dirty="0" smtClean="0">
              <a:ln>
                <a:noFill/>
              </a:ln>
              <a:solidFill>
                <a:prstClr val="white"/>
              </a:solidFill>
              <a:effectLst/>
              <a:uLnTx/>
              <a:uFillTx/>
              <a:latin typeface="Trebuchet MS"/>
              <a:ea typeface="+mn-ea"/>
              <a:cs typeface="+mn-cs"/>
            </a:endParaRPr>
          </a:p>
        </p:txBody>
      </p:sp>
      <p:sp>
        <p:nvSpPr>
          <p:cNvPr id="7" name="Rectangle 6"/>
          <p:cNvSpPr/>
          <p:nvPr/>
        </p:nvSpPr>
        <p:spPr>
          <a:xfrm>
            <a:off x="4800128" y="3970409"/>
            <a:ext cx="2203200" cy="410400"/>
          </a:xfrm>
          <a:prstGeom prst="rect">
            <a:avLst/>
          </a:prstGeom>
          <a:solidFill>
            <a:srgbClr val="FF9900"/>
          </a:solidFill>
          <a:ln w="25400" cap="flat" cmpd="sng" algn="ctr">
            <a:solidFill>
              <a:srgbClr val="CC6600"/>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r>
              <a:rPr kumimoji="0" lang="de-DE" sz="1700" b="0" i="0" u="none" strike="noStrike" kern="0" cap="none" spc="0" normalizeH="0" baseline="0" noProof="0" dirty="0" err="1" smtClean="0">
                <a:ln>
                  <a:noFill/>
                </a:ln>
                <a:solidFill>
                  <a:prstClr val="white"/>
                </a:solidFill>
                <a:effectLst/>
                <a:uLnTx/>
                <a:uFillTx/>
                <a:latin typeface="Trebuchet MS"/>
                <a:ea typeface="+mn-ea"/>
                <a:cs typeface="+mn-cs"/>
              </a:rPr>
              <a:t>Pinned</a:t>
            </a:r>
            <a:r>
              <a:rPr kumimoji="0" lang="de-DE" sz="1700" b="0" i="0" u="none" strike="noStrike" kern="0" cap="none" spc="0" normalizeH="0" baseline="0" noProof="0" dirty="0" smtClean="0">
                <a:ln>
                  <a:noFill/>
                </a:ln>
                <a:solidFill>
                  <a:prstClr val="white"/>
                </a:solidFill>
                <a:effectLst/>
                <a:uLnTx/>
                <a:uFillTx/>
                <a:latin typeface="Trebuchet MS"/>
                <a:ea typeface="+mn-ea"/>
                <a:cs typeface="+mn-cs"/>
              </a:rPr>
              <a:t> CUDA </a:t>
            </a:r>
            <a:r>
              <a:rPr kumimoji="0" lang="de-DE" sz="1700" b="0" i="0" u="none" strike="noStrike" kern="0" cap="none" spc="0" normalizeH="0" baseline="0" noProof="0" dirty="0" err="1" smtClean="0">
                <a:ln>
                  <a:noFill/>
                </a:ln>
                <a:solidFill>
                  <a:prstClr val="white"/>
                </a:solidFill>
                <a:effectLst/>
                <a:uLnTx/>
                <a:uFillTx/>
                <a:latin typeface="Trebuchet MS"/>
                <a:ea typeface="+mn-ea"/>
                <a:cs typeface="+mn-cs"/>
              </a:rPr>
              <a:t>Buffer</a:t>
            </a:r>
            <a:endParaRPr kumimoji="0" lang="en-US" sz="1700" b="0" i="0" u="none" strike="noStrike" kern="0" cap="none" spc="0" normalizeH="0" baseline="0" noProof="0" dirty="0" smtClean="0">
              <a:ln>
                <a:noFill/>
              </a:ln>
              <a:solidFill>
                <a:prstClr val="white"/>
              </a:solidFill>
              <a:effectLst/>
              <a:uLnTx/>
              <a:uFillTx/>
              <a:latin typeface="Trebuchet MS"/>
              <a:ea typeface="+mn-ea"/>
              <a:cs typeface="+mn-cs"/>
            </a:endParaRPr>
          </a:p>
        </p:txBody>
      </p:sp>
      <p:sp>
        <p:nvSpPr>
          <p:cNvPr id="8" name="Rectangle 7"/>
          <p:cNvSpPr/>
          <p:nvPr/>
        </p:nvSpPr>
        <p:spPr>
          <a:xfrm>
            <a:off x="7706453" y="3970409"/>
            <a:ext cx="2203200" cy="410400"/>
          </a:xfrm>
          <a:prstGeom prst="rect">
            <a:avLst/>
          </a:prstGeom>
          <a:solidFill>
            <a:srgbClr val="FF0000"/>
          </a:solidFill>
          <a:ln w="25400" cap="flat" cmpd="sng" algn="ctr">
            <a:solidFill>
              <a:srgbClr val="C00000"/>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r>
              <a:rPr kumimoji="0" lang="de-DE" sz="1700" b="0" i="0" u="none" strike="noStrike" kern="0" cap="none" spc="0" normalizeH="0" baseline="0" noProof="0" dirty="0" err="1" smtClean="0">
                <a:ln>
                  <a:noFill/>
                </a:ln>
                <a:solidFill>
                  <a:prstClr val="white"/>
                </a:solidFill>
                <a:effectLst/>
                <a:uLnTx/>
                <a:uFillTx/>
                <a:latin typeface="Trebuchet MS"/>
                <a:ea typeface="+mn-ea"/>
                <a:cs typeface="+mn-cs"/>
              </a:rPr>
              <a:t>Pinned</a:t>
            </a:r>
            <a:r>
              <a:rPr kumimoji="0" lang="de-DE" sz="1700" b="0" i="0" u="none" strike="noStrike" kern="0" cap="none" spc="0" normalizeH="0" baseline="0" noProof="0" dirty="0" smtClean="0">
                <a:ln>
                  <a:noFill/>
                </a:ln>
                <a:solidFill>
                  <a:prstClr val="white"/>
                </a:solidFill>
                <a:effectLst/>
                <a:uLnTx/>
                <a:uFillTx/>
                <a:latin typeface="Trebuchet MS"/>
                <a:ea typeface="+mn-ea"/>
                <a:cs typeface="+mn-cs"/>
              </a:rPr>
              <a:t> </a:t>
            </a:r>
            <a:r>
              <a:rPr kumimoji="0" lang="de-DE" sz="1700" b="0" i="0" u="none" strike="noStrike" kern="0" cap="none" spc="0" normalizeH="0" baseline="0" noProof="0" dirty="0" err="1" smtClean="0">
                <a:ln>
                  <a:noFill/>
                </a:ln>
                <a:solidFill>
                  <a:prstClr val="white"/>
                </a:solidFill>
                <a:effectLst/>
                <a:uLnTx/>
                <a:uFillTx/>
                <a:latin typeface="Trebuchet MS"/>
                <a:ea typeface="+mn-ea"/>
                <a:cs typeface="+mn-cs"/>
              </a:rPr>
              <a:t>fabric</a:t>
            </a:r>
            <a:r>
              <a:rPr kumimoji="0" lang="de-DE" sz="1700" b="0" i="0" u="none" strike="noStrike" kern="0" cap="none" spc="0" normalizeH="0" baseline="0" noProof="0" dirty="0" smtClean="0">
                <a:ln>
                  <a:noFill/>
                </a:ln>
                <a:solidFill>
                  <a:prstClr val="white"/>
                </a:solidFill>
                <a:effectLst/>
                <a:uLnTx/>
                <a:uFillTx/>
                <a:latin typeface="Trebuchet MS"/>
                <a:ea typeface="+mn-ea"/>
                <a:cs typeface="+mn-cs"/>
              </a:rPr>
              <a:t> </a:t>
            </a:r>
            <a:r>
              <a:rPr kumimoji="0" lang="de-DE" sz="1700" b="0" i="0" u="none" strike="noStrike" kern="0" cap="none" spc="0" normalizeH="0" baseline="0" noProof="0" dirty="0" err="1" smtClean="0">
                <a:ln>
                  <a:noFill/>
                </a:ln>
                <a:solidFill>
                  <a:prstClr val="white"/>
                </a:solidFill>
                <a:effectLst/>
                <a:uLnTx/>
                <a:uFillTx/>
                <a:latin typeface="Trebuchet MS"/>
                <a:ea typeface="+mn-ea"/>
                <a:cs typeface="+mn-cs"/>
              </a:rPr>
              <a:t>Buffer</a:t>
            </a:r>
            <a:endParaRPr kumimoji="0" lang="en-US" sz="1700" b="0" i="0" u="none" strike="noStrike" kern="0" cap="none" spc="0" normalizeH="0" baseline="0" noProof="0" dirty="0" smtClean="0">
              <a:ln>
                <a:noFill/>
              </a:ln>
              <a:solidFill>
                <a:prstClr val="white"/>
              </a:solidFill>
              <a:effectLst/>
              <a:uLnTx/>
              <a:uFillTx/>
              <a:latin typeface="Trebuchet MS"/>
              <a:ea typeface="+mn-ea"/>
              <a:cs typeface="+mn-cs"/>
            </a:endParaRPr>
          </a:p>
        </p:txBody>
      </p:sp>
      <p:sp>
        <p:nvSpPr>
          <p:cNvPr id="9" name="Right Arrow 8"/>
          <p:cNvSpPr/>
          <p:nvPr/>
        </p:nvSpPr>
        <p:spPr>
          <a:xfrm>
            <a:off x="7705870" y="4531657"/>
            <a:ext cx="1404000" cy="410400"/>
          </a:xfrm>
          <a:prstGeom prst="rightArrow">
            <a:avLst/>
          </a:prstGeom>
          <a:solidFill>
            <a:srgbClr val="FF0000"/>
          </a:solidFill>
          <a:ln w="25400" cap="flat" cmpd="sng" algn="ctr">
            <a:solidFill>
              <a:srgbClr val="C00000"/>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r>
              <a:rPr kumimoji="0" lang="de-DE" sz="1700" b="0" i="0" u="none" strike="noStrike" kern="0" cap="none" spc="0" normalizeH="0" baseline="0" noProof="0" dirty="0" smtClean="0">
                <a:ln>
                  <a:noFill/>
                </a:ln>
                <a:solidFill>
                  <a:prstClr val="white"/>
                </a:solidFill>
                <a:effectLst/>
                <a:uLnTx/>
                <a:uFillTx/>
                <a:latin typeface="Trebuchet MS"/>
                <a:ea typeface="+mn-ea"/>
                <a:cs typeface="+mn-cs"/>
              </a:rPr>
              <a:t>RDMA</a:t>
            </a:r>
            <a:endParaRPr kumimoji="0" lang="en-US" sz="1700" b="0" i="0" u="none" strike="noStrike" kern="0" cap="none" spc="0" normalizeH="0" baseline="0" noProof="0" dirty="0" smtClean="0">
              <a:ln>
                <a:noFill/>
              </a:ln>
              <a:solidFill>
                <a:prstClr val="white"/>
              </a:solidFill>
              <a:effectLst/>
              <a:uLnTx/>
              <a:uFillTx/>
              <a:latin typeface="Trebuchet MS"/>
              <a:ea typeface="+mn-ea"/>
              <a:cs typeface="+mn-cs"/>
            </a:endParaRPr>
          </a:p>
        </p:txBody>
      </p:sp>
      <p:sp>
        <p:nvSpPr>
          <p:cNvPr id="10" name="Rectangle 9"/>
          <p:cNvSpPr/>
          <p:nvPr/>
        </p:nvSpPr>
        <p:spPr>
          <a:xfrm>
            <a:off x="1894387" y="3970409"/>
            <a:ext cx="2203200" cy="410400"/>
          </a:xfrm>
          <a:prstGeom prst="rect">
            <a:avLst/>
          </a:prstGeom>
          <a:solidFill>
            <a:srgbClr val="4549F5"/>
          </a:solidFill>
          <a:ln w="25400" cap="flat" cmpd="sng" algn="ctr">
            <a:solidFill>
              <a:srgbClr val="4549F5">
                <a:shade val="50000"/>
              </a:srgbClr>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r>
              <a:rPr kumimoji="0" lang="de-DE" sz="1700" b="0" i="0" u="none" strike="noStrike" kern="0" cap="none" spc="0" normalizeH="0" baseline="0" noProof="0" dirty="0" smtClean="0">
                <a:ln>
                  <a:noFill/>
                </a:ln>
                <a:solidFill>
                  <a:prstClr val="white"/>
                </a:solidFill>
                <a:effectLst/>
                <a:uLnTx/>
                <a:uFillTx/>
                <a:latin typeface="Trebuchet MS"/>
                <a:ea typeface="+mn-ea"/>
                <a:cs typeface="+mn-cs"/>
              </a:rPr>
              <a:t>Host </a:t>
            </a:r>
            <a:r>
              <a:rPr kumimoji="0" lang="de-DE" sz="1700" b="0" i="0" u="none" strike="noStrike" kern="0" cap="none" spc="0" normalizeH="0" baseline="0" noProof="0" dirty="0" err="1" smtClean="0">
                <a:ln>
                  <a:noFill/>
                </a:ln>
                <a:solidFill>
                  <a:prstClr val="white"/>
                </a:solidFill>
                <a:effectLst/>
                <a:uLnTx/>
                <a:uFillTx/>
                <a:latin typeface="Trebuchet MS"/>
                <a:ea typeface="+mn-ea"/>
                <a:cs typeface="+mn-cs"/>
              </a:rPr>
              <a:t>Buffer</a:t>
            </a:r>
            <a:endParaRPr kumimoji="0" lang="en-US" sz="1700" b="0" i="0" u="none" strike="noStrike" kern="0" cap="none" spc="0" normalizeH="0" baseline="0" noProof="0" dirty="0" smtClean="0">
              <a:ln>
                <a:noFill/>
              </a:ln>
              <a:solidFill>
                <a:prstClr val="white"/>
              </a:solidFill>
              <a:effectLst/>
              <a:uLnTx/>
              <a:uFillTx/>
              <a:latin typeface="Trebuchet MS"/>
              <a:ea typeface="+mn-ea"/>
              <a:cs typeface="+mn-cs"/>
            </a:endParaRPr>
          </a:p>
        </p:txBody>
      </p:sp>
      <p:sp>
        <p:nvSpPr>
          <p:cNvPr id="11" name="Right Arrow 10"/>
          <p:cNvSpPr/>
          <p:nvPr/>
        </p:nvSpPr>
        <p:spPr>
          <a:xfrm>
            <a:off x="1909189" y="4502912"/>
            <a:ext cx="1404000" cy="410400"/>
          </a:xfrm>
          <a:prstGeom prst="rightArrow">
            <a:avLst/>
          </a:prstGeom>
          <a:solidFill>
            <a:srgbClr val="4549F5"/>
          </a:solidFill>
          <a:ln w="25400" cap="flat" cmpd="sng" algn="ctr">
            <a:solidFill>
              <a:srgbClr val="4549F5">
                <a:shade val="50000"/>
              </a:srgbClr>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r>
              <a:rPr kumimoji="0" lang="de-DE" sz="1700" b="0" i="0" u="none" strike="noStrike" kern="0" cap="none" spc="0" normalizeH="0" baseline="0" noProof="0" dirty="0" err="1" smtClean="0">
                <a:ln>
                  <a:noFill/>
                </a:ln>
                <a:solidFill>
                  <a:prstClr val="white"/>
                </a:solidFill>
                <a:effectLst/>
                <a:uLnTx/>
                <a:uFillTx/>
                <a:latin typeface="Trebuchet MS"/>
                <a:ea typeface="+mn-ea"/>
                <a:cs typeface="+mn-cs"/>
              </a:rPr>
              <a:t>memcpy</a:t>
            </a:r>
            <a:endParaRPr kumimoji="0" lang="en-US" sz="1700" b="0" i="0" u="none" strike="noStrike" kern="0" cap="none" spc="0" normalizeH="0" baseline="0" noProof="0" dirty="0" smtClean="0">
              <a:ln>
                <a:noFill/>
              </a:ln>
              <a:solidFill>
                <a:prstClr val="white"/>
              </a:solidFill>
              <a:effectLst/>
              <a:uLnTx/>
              <a:uFillTx/>
              <a:latin typeface="Trebuchet MS"/>
              <a:ea typeface="+mn-ea"/>
              <a:cs typeface="+mn-cs"/>
            </a:endParaRPr>
          </a:p>
        </p:txBody>
      </p:sp>
    </p:spTree>
    <p:extLst>
      <p:ext uri="{BB962C8B-B14F-4D97-AF65-F5344CB8AC3E}">
        <p14:creationId xmlns:p14="http://schemas.microsoft.com/office/powerpoint/2010/main" val="16432704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p>
            <a:r>
              <a:rPr lang="en-US" dirty="0"/>
              <a:t>CUDA-aware MPI and GPUDirect</a:t>
            </a:r>
          </a:p>
        </p:txBody>
      </p:sp>
      <p:sp>
        <p:nvSpPr>
          <p:cNvPr id="4" name="Text Placeholder 3"/>
          <p:cNvSpPr>
            <a:spLocks noGrp="1"/>
          </p:cNvSpPr>
          <p:nvPr>
            <p:ph type="body" sz="quarter" idx="10"/>
          </p:nvPr>
        </p:nvSpPr>
        <p:spPr/>
        <p:txBody>
          <a:bodyPr/>
          <a:lstStyle/>
          <a:p>
            <a:r>
              <a:rPr lang="en-US" dirty="0" smtClean="0"/>
              <a:t>GPUDirect RDMA</a:t>
            </a:r>
            <a:endParaRPr lang="en-US" dirty="0"/>
          </a:p>
        </p:txBody>
      </p:sp>
      <p:grpSp>
        <p:nvGrpSpPr>
          <p:cNvPr id="3" name="Group 2"/>
          <p:cNvGrpSpPr/>
          <p:nvPr/>
        </p:nvGrpSpPr>
        <p:grpSpPr>
          <a:xfrm>
            <a:off x="1625189" y="1417837"/>
            <a:ext cx="7258406" cy="2896681"/>
            <a:chOff x="1857197" y="1417837"/>
            <a:chExt cx="7258406" cy="2896681"/>
          </a:xfrm>
        </p:grpSpPr>
        <p:sp>
          <p:nvSpPr>
            <p:cNvPr id="5" name="Rectangle 4"/>
            <p:cNvSpPr/>
            <p:nvPr/>
          </p:nvSpPr>
          <p:spPr>
            <a:xfrm>
              <a:off x="6960372" y="3568093"/>
              <a:ext cx="864000" cy="432000"/>
            </a:xfrm>
            <a:prstGeom prst="rect">
              <a:avLst/>
            </a:prstGeom>
            <a:solidFill>
              <a:srgbClr val="4549F5">
                <a:alpha val="25000"/>
              </a:srgbClr>
            </a:solidFill>
            <a:ln w="25400" cap="flat" cmpd="sng" algn="ctr">
              <a:solidFill>
                <a:srgbClr val="4549F5">
                  <a:shade val="50000"/>
                  <a:alpha val="25000"/>
                </a:srgbClr>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de-DE" sz="1700" b="0" i="0" u="none" strike="noStrike" kern="0" cap="none" spc="0" normalizeH="0" baseline="0" noProof="0" dirty="0" smtClean="0">
                <a:ln>
                  <a:noFill/>
                </a:ln>
                <a:solidFill>
                  <a:prstClr val="white"/>
                </a:solidFill>
                <a:effectLst/>
                <a:uLnTx/>
                <a:uFillTx/>
                <a:latin typeface="Trebuchet MS"/>
                <a:ea typeface="+mn-ea"/>
                <a:cs typeface="+mn-cs"/>
              </a:endParaRPr>
            </a:p>
          </p:txBody>
        </p:sp>
        <p:sp>
          <p:nvSpPr>
            <p:cNvPr id="6" name="Rectangle 5"/>
            <p:cNvSpPr/>
            <p:nvPr/>
          </p:nvSpPr>
          <p:spPr>
            <a:xfrm>
              <a:off x="3763217" y="3552754"/>
              <a:ext cx="864000" cy="432000"/>
            </a:xfrm>
            <a:prstGeom prst="rect">
              <a:avLst/>
            </a:prstGeom>
            <a:solidFill>
              <a:srgbClr val="4549F5">
                <a:alpha val="25000"/>
              </a:srgbClr>
            </a:solidFill>
            <a:ln w="25400" cap="flat" cmpd="sng" algn="ctr">
              <a:solidFill>
                <a:srgbClr val="4549F5">
                  <a:shade val="50000"/>
                  <a:alpha val="25000"/>
                </a:srgbClr>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dirty="0" smtClean="0">
                <a:ln>
                  <a:noFill/>
                </a:ln>
                <a:solidFill>
                  <a:prstClr val="white"/>
                </a:solidFill>
                <a:effectLst/>
                <a:uLnTx/>
                <a:uFillTx/>
                <a:latin typeface="Trebuchet MS"/>
                <a:ea typeface="+mn-ea"/>
                <a:cs typeface="+mn-cs"/>
              </a:endParaRPr>
            </a:p>
          </p:txBody>
        </p:sp>
        <p:sp>
          <p:nvSpPr>
            <p:cNvPr id="7" name="Rectangle 6"/>
            <p:cNvSpPr/>
            <p:nvPr/>
          </p:nvSpPr>
          <p:spPr>
            <a:xfrm>
              <a:off x="8148036" y="2500747"/>
              <a:ext cx="864000" cy="432000"/>
            </a:xfrm>
            <a:prstGeom prst="rect">
              <a:avLst/>
            </a:prstGeom>
            <a:solidFill>
              <a:srgbClr val="76B900"/>
            </a:solidFill>
            <a:ln w="25400" cap="flat" cmpd="sng" algn="ctr">
              <a:solidFill>
                <a:srgbClr val="76B900">
                  <a:shade val="50000"/>
                </a:srgbClr>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dirty="0" smtClean="0">
                <a:ln>
                  <a:noFill/>
                </a:ln>
                <a:solidFill>
                  <a:prstClr val="white"/>
                </a:solidFill>
                <a:effectLst/>
                <a:uLnTx/>
                <a:uFillTx/>
                <a:latin typeface="Trebuchet MS"/>
                <a:ea typeface="+mn-ea"/>
                <a:cs typeface="+mn-cs"/>
              </a:endParaRPr>
            </a:p>
          </p:txBody>
        </p:sp>
        <p:cxnSp>
          <p:nvCxnSpPr>
            <p:cNvPr id="8" name="Straight Connector 7"/>
            <p:cNvCxnSpPr/>
            <p:nvPr/>
          </p:nvCxnSpPr>
          <p:spPr>
            <a:xfrm>
              <a:off x="5750638" y="1419326"/>
              <a:ext cx="0" cy="2895192"/>
            </a:xfrm>
            <a:prstGeom prst="line">
              <a:avLst/>
            </a:prstGeom>
            <a:noFill/>
            <a:ln w="9525" cap="flat" cmpd="sng" algn="ctr">
              <a:solidFill>
                <a:srgbClr val="76B900">
                  <a:shade val="95000"/>
                  <a:satMod val="105000"/>
                </a:srgbClr>
              </a:solidFill>
              <a:prstDash val="solid"/>
            </a:ln>
            <a:effectLst/>
          </p:spPr>
        </p:cxnSp>
        <p:cxnSp>
          <p:nvCxnSpPr>
            <p:cNvPr id="9" name="Straight Connector 8"/>
            <p:cNvCxnSpPr/>
            <p:nvPr/>
          </p:nvCxnSpPr>
          <p:spPr>
            <a:xfrm>
              <a:off x="1857197" y="3131639"/>
              <a:ext cx="7258406" cy="16327"/>
            </a:xfrm>
            <a:prstGeom prst="line">
              <a:avLst/>
            </a:prstGeom>
            <a:noFill/>
            <a:ln w="9525" cap="flat" cmpd="sng" algn="ctr">
              <a:solidFill>
                <a:srgbClr val="76B900">
                  <a:shade val="95000"/>
                  <a:satMod val="105000"/>
                </a:srgbClr>
              </a:solidFill>
              <a:prstDash val="dash"/>
            </a:ln>
            <a:effectLst/>
          </p:spPr>
        </p:cxnSp>
        <p:sp>
          <p:nvSpPr>
            <p:cNvPr id="10" name="TextBox 9"/>
            <p:cNvSpPr txBox="1"/>
            <p:nvPr/>
          </p:nvSpPr>
          <p:spPr>
            <a:xfrm>
              <a:off x="3425327" y="1419327"/>
              <a:ext cx="1814534" cy="387798"/>
            </a:xfrm>
            <a:prstGeom prst="rect">
              <a:avLst/>
            </a:prstGeom>
            <a:noFill/>
          </p:spPr>
          <p:txBody>
            <a:bodyPr wrap="square" lIns="109728" tIns="54864" rIns="109728" bIns="54864" rtlCol="0">
              <a:spAutoFit/>
            </a:bodyPr>
            <a:lstStyle/>
            <a:p>
              <a:pPr marL="0" marR="0" lvl="0" indent="0" defTabSz="457196"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smtClean="0">
                  <a:ln>
                    <a:noFill/>
                  </a:ln>
                  <a:solidFill>
                    <a:srgbClr val="545454"/>
                  </a:solidFill>
                  <a:effectLst/>
                  <a:uLnTx/>
                  <a:uFillTx/>
                </a:rPr>
                <a:t>MPI Rank 0</a:t>
              </a:r>
              <a:endParaRPr kumimoji="0" lang="en-US" sz="1800" b="0" i="0" u="none" strike="noStrike" kern="0" cap="none" spc="0" normalizeH="0" baseline="0" noProof="0" dirty="0" smtClean="0">
                <a:ln>
                  <a:noFill/>
                </a:ln>
                <a:solidFill>
                  <a:srgbClr val="545454"/>
                </a:solidFill>
                <a:effectLst/>
                <a:uLnTx/>
                <a:uFillTx/>
              </a:endParaRPr>
            </a:p>
          </p:txBody>
        </p:sp>
        <p:sp>
          <p:nvSpPr>
            <p:cNvPr id="11" name="TextBox 10"/>
            <p:cNvSpPr txBox="1"/>
            <p:nvPr/>
          </p:nvSpPr>
          <p:spPr>
            <a:xfrm>
              <a:off x="6393045" y="1417837"/>
              <a:ext cx="1814534" cy="387798"/>
            </a:xfrm>
            <a:prstGeom prst="rect">
              <a:avLst/>
            </a:prstGeom>
            <a:noFill/>
          </p:spPr>
          <p:txBody>
            <a:bodyPr wrap="square" lIns="109728" tIns="54864" rIns="109728" bIns="54864" rtlCol="0">
              <a:spAutoFit/>
            </a:bodyPr>
            <a:lstStyle/>
            <a:p>
              <a:pPr marL="0" marR="0" lvl="0" indent="0" defTabSz="457196"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smtClean="0">
                  <a:ln>
                    <a:noFill/>
                  </a:ln>
                  <a:solidFill>
                    <a:srgbClr val="545454"/>
                  </a:solidFill>
                  <a:effectLst/>
                  <a:uLnTx/>
                  <a:uFillTx/>
                </a:rPr>
                <a:t>MPI Rank 1</a:t>
              </a:r>
              <a:endParaRPr kumimoji="0" lang="en-US" sz="1800" b="0" i="0" u="none" strike="noStrike" kern="0" cap="none" spc="0" normalizeH="0" baseline="0" noProof="0" dirty="0" smtClean="0">
                <a:ln>
                  <a:noFill/>
                </a:ln>
                <a:solidFill>
                  <a:srgbClr val="545454"/>
                </a:solidFill>
                <a:effectLst/>
                <a:uLnTx/>
                <a:uFillTx/>
              </a:endParaRPr>
            </a:p>
          </p:txBody>
        </p:sp>
        <p:sp>
          <p:nvSpPr>
            <p:cNvPr id="12" name="TextBox 11"/>
            <p:cNvSpPr txBox="1"/>
            <p:nvPr/>
          </p:nvSpPr>
          <p:spPr>
            <a:xfrm>
              <a:off x="1857198" y="2485058"/>
              <a:ext cx="721736" cy="387798"/>
            </a:xfrm>
            <a:prstGeom prst="rect">
              <a:avLst/>
            </a:prstGeom>
            <a:noFill/>
          </p:spPr>
          <p:txBody>
            <a:bodyPr wrap="none" lIns="109728" tIns="54864" rIns="109728" bIns="54864" rtlCol="0">
              <a:spAutoFit/>
            </a:bodyPr>
            <a:lstStyle/>
            <a:p>
              <a:pPr marL="0" marR="0" lvl="0" indent="0" defTabSz="457196"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smtClean="0">
                  <a:ln>
                    <a:noFill/>
                  </a:ln>
                  <a:solidFill>
                    <a:srgbClr val="545454"/>
                  </a:solidFill>
                  <a:effectLst/>
                  <a:uLnTx/>
                  <a:uFillTx/>
                </a:rPr>
                <a:t>GPU</a:t>
              </a:r>
              <a:endParaRPr kumimoji="0" lang="en-US" sz="1800" b="0" i="0" u="none" strike="noStrike" kern="0" cap="none" spc="0" normalizeH="0" baseline="0" noProof="0" dirty="0" smtClean="0">
                <a:ln>
                  <a:noFill/>
                </a:ln>
                <a:solidFill>
                  <a:srgbClr val="545454"/>
                </a:solidFill>
                <a:effectLst/>
                <a:uLnTx/>
                <a:uFillTx/>
              </a:endParaRPr>
            </a:p>
          </p:txBody>
        </p:sp>
        <p:sp>
          <p:nvSpPr>
            <p:cNvPr id="13" name="TextBox 12"/>
            <p:cNvSpPr txBox="1"/>
            <p:nvPr/>
          </p:nvSpPr>
          <p:spPr>
            <a:xfrm>
              <a:off x="1857197" y="3563090"/>
              <a:ext cx="696088" cy="387798"/>
            </a:xfrm>
            <a:prstGeom prst="rect">
              <a:avLst/>
            </a:prstGeom>
            <a:noFill/>
          </p:spPr>
          <p:txBody>
            <a:bodyPr wrap="none" lIns="109728" tIns="54864" rIns="109728" bIns="54864" rtlCol="0">
              <a:spAutoFit/>
            </a:bodyPr>
            <a:lstStyle/>
            <a:p>
              <a:pPr marL="0" marR="0" lvl="0" indent="0" defTabSz="457196"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smtClean="0">
                  <a:ln>
                    <a:noFill/>
                  </a:ln>
                  <a:solidFill>
                    <a:srgbClr val="545454"/>
                  </a:solidFill>
                  <a:effectLst/>
                  <a:uLnTx/>
                  <a:uFillTx/>
                </a:rPr>
                <a:t>Host</a:t>
              </a:r>
              <a:endParaRPr kumimoji="0" lang="en-US" sz="1800" b="0" i="0" u="none" strike="noStrike" kern="0" cap="none" spc="0" normalizeH="0" baseline="0" noProof="0" dirty="0" smtClean="0">
                <a:ln>
                  <a:noFill/>
                </a:ln>
                <a:solidFill>
                  <a:srgbClr val="545454"/>
                </a:solidFill>
                <a:effectLst/>
                <a:uLnTx/>
                <a:uFillTx/>
              </a:endParaRPr>
            </a:p>
          </p:txBody>
        </p:sp>
        <p:sp>
          <p:nvSpPr>
            <p:cNvPr id="14" name="Right Arrow 13"/>
            <p:cNvSpPr/>
            <p:nvPr/>
          </p:nvSpPr>
          <p:spPr>
            <a:xfrm>
              <a:off x="5577818" y="3552754"/>
              <a:ext cx="432000" cy="432000"/>
            </a:xfrm>
            <a:prstGeom prst="rightArrow">
              <a:avLst/>
            </a:prstGeom>
            <a:solidFill>
              <a:srgbClr val="FF0000">
                <a:alpha val="25000"/>
              </a:srgbClr>
            </a:solidFill>
            <a:ln w="25400" cap="flat" cmpd="sng" algn="ctr">
              <a:solidFill>
                <a:srgbClr val="C00000">
                  <a:alpha val="25000"/>
                </a:srgbClr>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dirty="0" smtClean="0">
                <a:ln>
                  <a:noFill/>
                </a:ln>
                <a:solidFill>
                  <a:prstClr val="white"/>
                </a:solidFill>
                <a:effectLst/>
                <a:uLnTx/>
                <a:uFillTx/>
                <a:latin typeface="Trebuchet MS"/>
                <a:ea typeface="+mn-ea"/>
                <a:cs typeface="+mn-cs"/>
              </a:endParaRPr>
            </a:p>
          </p:txBody>
        </p:sp>
        <p:sp>
          <p:nvSpPr>
            <p:cNvPr id="15" name="Rectangle 14"/>
            <p:cNvSpPr/>
            <p:nvPr/>
          </p:nvSpPr>
          <p:spPr>
            <a:xfrm>
              <a:off x="8472468" y="3563089"/>
              <a:ext cx="216000" cy="432000"/>
            </a:xfrm>
            <a:prstGeom prst="rect">
              <a:avLst/>
            </a:prstGeom>
            <a:solidFill>
              <a:srgbClr val="FF9900">
                <a:alpha val="25000"/>
              </a:srgbClr>
            </a:solidFill>
            <a:ln w="25400" cap="flat" cmpd="sng" algn="ctr">
              <a:solidFill>
                <a:srgbClr val="CC6600">
                  <a:alpha val="25000"/>
                </a:srgbClr>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16" name="Rectangle 15"/>
            <p:cNvSpPr/>
            <p:nvPr/>
          </p:nvSpPr>
          <p:spPr>
            <a:xfrm>
              <a:off x="2877482" y="3541046"/>
              <a:ext cx="216000" cy="432000"/>
            </a:xfrm>
            <a:prstGeom prst="rect">
              <a:avLst/>
            </a:prstGeom>
            <a:solidFill>
              <a:srgbClr val="FF9900">
                <a:alpha val="25000"/>
              </a:srgbClr>
            </a:solidFill>
            <a:ln w="25400" cap="flat" cmpd="sng" algn="ctr">
              <a:solidFill>
                <a:srgbClr val="CC6600">
                  <a:alpha val="25000"/>
                </a:srgbClr>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17" name="Right Arrow 16"/>
            <p:cNvSpPr/>
            <p:nvPr/>
          </p:nvSpPr>
          <p:spPr>
            <a:xfrm rot="5400000">
              <a:off x="2769482" y="3010208"/>
              <a:ext cx="432000" cy="432000"/>
            </a:xfrm>
            <a:prstGeom prst="rightArrow">
              <a:avLst/>
            </a:prstGeom>
            <a:solidFill>
              <a:srgbClr val="76B900">
                <a:alpha val="25000"/>
              </a:srgbClr>
            </a:solidFill>
            <a:ln w="25400" cap="flat" cmpd="sng" algn="ctr">
              <a:solidFill>
                <a:srgbClr val="76B900">
                  <a:shade val="50000"/>
                  <a:alpha val="25000"/>
                </a:srgbClr>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de-DE" sz="1700" b="0" i="0" u="none" strike="noStrike" kern="0" cap="none" spc="0" normalizeH="0" baseline="0" noProof="0" dirty="0" smtClean="0">
                <a:ln>
                  <a:noFill/>
                </a:ln>
                <a:solidFill>
                  <a:prstClr val="white"/>
                </a:solidFill>
                <a:effectLst/>
                <a:uLnTx/>
                <a:uFillTx/>
                <a:latin typeface="Trebuchet MS"/>
                <a:ea typeface="+mn-ea"/>
                <a:cs typeface="+mn-cs"/>
              </a:endParaRPr>
            </a:p>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dirty="0" smtClean="0">
                <a:ln>
                  <a:noFill/>
                </a:ln>
                <a:solidFill>
                  <a:prstClr val="white"/>
                </a:solidFill>
                <a:effectLst/>
                <a:uLnTx/>
                <a:uFillTx/>
                <a:latin typeface="Trebuchet MS"/>
                <a:ea typeface="+mn-ea"/>
                <a:cs typeface="+mn-cs"/>
              </a:endParaRPr>
            </a:p>
          </p:txBody>
        </p:sp>
        <p:sp>
          <p:nvSpPr>
            <p:cNvPr id="18" name="Right Arrow 17"/>
            <p:cNvSpPr/>
            <p:nvPr/>
          </p:nvSpPr>
          <p:spPr>
            <a:xfrm>
              <a:off x="3228934" y="3552005"/>
              <a:ext cx="432000" cy="432000"/>
            </a:xfrm>
            <a:prstGeom prst="rightArrow">
              <a:avLst/>
            </a:prstGeom>
            <a:solidFill>
              <a:srgbClr val="4549F5">
                <a:alpha val="25000"/>
              </a:srgbClr>
            </a:solidFill>
            <a:ln w="25400" cap="flat" cmpd="sng" algn="ctr">
              <a:solidFill>
                <a:srgbClr val="4549F5">
                  <a:shade val="50000"/>
                  <a:alpha val="25000"/>
                </a:srgbClr>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dirty="0" smtClean="0">
                <a:ln>
                  <a:noFill/>
                </a:ln>
                <a:solidFill>
                  <a:prstClr val="white"/>
                </a:solidFill>
                <a:effectLst/>
                <a:uLnTx/>
                <a:uFillTx/>
                <a:latin typeface="Trebuchet MS"/>
                <a:ea typeface="+mn-ea"/>
                <a:cs typeface="+mn-cs"/>
              </a:endParaRPr>
            </a:p>
          </p:txBody>
        </p:sp>
        <p:sp>
          <p:nvSpPr>
            <p:cNvPr id="19" name="Right Arrow 18"/>
            <p:cNvSpPr/>
            <p:nvPr/>
          </p:nvSpPr>
          <p:spPr>
            <a:xfrm>
              <a:off x="7932468" y="3541046"/>
              <a:ext cx="432000" cy="432000"/>
            </a:xfrm>
            <a:prstGeom prst="rightArrow">
              <a:avLst/>
            </a:prstGeom>
            <a:solidFill>
              <a:srgbClr val="4549F5">
                <a:alpha val="25000"/>
              </a:srgbClr>
            </a:solidFill>
            <a:ln w="25400" cap="flat" cmpd="sng" algn="ctr">
              <a:solidFill>
                <a:srgbClr val="4549F5">
                  <a:shade val="50000"/>
                  <a:alpha val="25000"/>
                </a:srgbClr>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dirty="0" smtClean="0">
                <a:ln>
                  <a:noFill/>
                </a:ln>
                <a:solidFill>
                  <a:prstClr val="white"/>
                </a:solidFill>
                <a:effectLst/>
                <a:uLnTx/>
                <a:uFillTx/>
                <a:latin typeface="Trebuchet MS"/>
                <a:ea typeface="+mn-ea"/>
                <a:cs typeface="+mn-cs"/>
              </a:endParaRPr>
            </a:p>
          </p:txBody>
        </p:sp>
        <p:sp>
          <p:nvSpPr>
            <p:cNvPr id="20" name="Right Arrow 19"/>
            <p:cNvSpPr/>
            <p:nvPr/>
          </p:nvSpPr>
          <p:spPr>
            <a:xfrm rot="16200000">
              <a:off x="8342974" y="3044551"/>
              <a:ext cx="432000" cy="432000"/>
            </a:xfrm>
            <a:prstGeom prst="rightArrow">
              <a:avLst/>
            </a:prstGeom>
            <a:solidFill>
              <a:srgbClr val="76B900">
                <a:alpha val="25000"/>
              </a:srgbClr>
            </a:solidFill>
            <a:ln w="25400" cap="flat" cmpd="sng" algn="ctr">
              <a:solidFill>
                <a:srgbClr val="76B900">
                  <a:shade val="50000"/>
                  <a:alpha val="25000"/>
                </a:srgbClr>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dirty="0" smtClean="0">
                <a:ln>
                  <a:noFill/>
                </a:ln>
                <a:solidFill>
                  <a:prstClr val="white"/>
                </a:solidFill>
                <a:effectLst/>
                <a:uLnTx/>
                <a:uFillTx/>
                <a:latin typeface="Trebuchet MS"/>
                <a:ea typeface="+mn-ea"/>
                <a:cs typeface="+mn-cs"/>
              </a:endParaRPr>
            </a:p>
          </p:txBody>
        </p:sp>
        <p:sp>
          <p:nvSpPr>
            <p:cNvPr id="21" name="Rectangle 20"/>
            <p:cNvSpPr/>
            <p:nvPr/>
          </p:nvSpPr>
          <p:spPr>
            <a:xfrm>
              <a:off x="2553482" y="2496255"/>
              <a:ext cx="864000" cy="432000"/>
            </a:xfrm>
            <a:prstGeom prst="rect">
              <a:avLst/>
            </a:prstGeom>
            <a:solidFill>
              <a:srgbClr val="76B900"/>
            </a:solidFill>
            <a:ln w="25400" cap="flat" cmpd="sng" algn="ctr">
              <a:solidFill>
                <a:srgbClr val="76B900">
                  <a:shade val="50000"/>
                </a:srgbClr>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dirty="0" smtClean="0">
                <a:ln>
                  <a:noFill/>
                </a:ln>
                <a:solidFill>
                  <a:prstClr val="white"/>
                </a:solidFill>
                <a:effectLst/>
                <a:uLnTx/>
                <a:uFillTx/>
                <a:latin typeface="Trebuchet MS"/>
                <a:ea typeface="+mn-ea"/>
                <a:cs typeface="+mn-cs"/>
              </a:endParaRPr>
            </a:p>
          </p:txBody>
        </p:sp>
        <p:sp>
          <p:nvSpPr>
            <p:cNvPr id="22" name="Right Arrow 21"/>
            <p:cNvSpPr/>
            <p:nvPr/>
          </p:nvSpPr>
          <p:spPr>
            <a:xfrm>
              <a:off x="4713722" y="3541046"/>
              <a:ext cx="432000" cy="432000"/>
            </a:xfrm>
            <a:prstGeom prst="rightArrow">
              <a:avLst/>
            </a:prstGeom>
            <a:solidFill>
              <a:srgbClr val="4549F5">
                <a:alpha val="25000"/>
              </a:srgbClr>
            </a:solidFill>
            <a:ln w="25400" cap="flat" cmpd="sng" algn="ctr">
              <a:solidFill>
                <a:srgbClr val="4549F5">
                  <a:shade val="50000"/>
                  <a:alpha val="25000"/>
                </a:srgbClr>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dirty="0" smtClean="0">
                <a:ln>
                  <a:noFill/>
                </a:ln>
                <a:solidFill>
                  <a:prstClr val="white"/>
                </a:solidFill>
                <a:effectLst/>
                <a:uLnTx/>
                <a:uFillTx/>
                <a:latin typeface="Trebuchet MS"/>
                <a:ea typeface="+mn-ea"/>
                <a:cs typeface="+mn-cs"/>
              </a:endParaRPr>
            </a:p>
          </p:txBody>
        </p:sp>
        <p:sp>
          <p:nvSpPr>
            <p:cNvPr id="23" name="Rectangle 22"/>
            <p:cNvSpPr/>
            <p:nvPr/>
          </p:nvSpPr>
          <p:spPr>
            <a:xfrm>
              <a:off x="5253500" y="3560353"/>
              <a:ext cx="216000" cy="432000"/>
            </a:xfrm>
            <a:prstGeom prst="rect">
              <a:avLst/>
            </a:prstGeom>
            <a:solidFill>
              <a:srgbClr val="FF0000">
                <a:alpha val="25000"/>
              </a:srgbClr>
            </a:solidFill>
            <a:ln w="25400" cap="flat" cmpd="sng" algn="ctr">
              <a:solidFill>
                <a:srgbClr val="C00000">
                  <a:alpha val="25000"/>
                </a:srgbClr>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24" name="Rectangle 23"/>
            <p:cNvSpPr/>
            <p:nvPr/>
          </p:nvSpPr>
          <p:spPr>
            <a:xfrm>
              <a:off x="6106784" y="3568093"/>
              <a:ext cx="216000" cy="432000"/>
            </a:xfrm>
            <a:prstGeom prst="rect">
              <a:avLst/>
            </a:prstGeom>
            <a:solidFill>
              <a:srgbClr val="FF0000">
                <a:alpha val="25000"/>
              </a:srgbClr>
            </a:solidFill>
            <a:ln w="25400" cap="flat" cmpd="sng" algn="ctr">
              <a:solidFill>
                <a:srgbClr val="C00000">
                  <a:alpha val="25000"/>
                </a:srgbClr>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smtClean="0">
                <a:ln>
                  <a:noFill/>
                </a:ln>
                <a:solidFill>
                  <a:prstClr val="white"/>
                </a:solidFill>
                <a:effectLst/>
                <a:uLnTx/>
                <a:uFillTx/>
                <a:latin typeface="Trebuchet MS"/>
                <a:ea typeface="+mn-ea"/>
                <a:cs typeface="+mn-cs"/>
              </a:endParaRPr>
            </a:p>
          </p:txBody>
        </p:sp>
        <p:sp>
          <p:nvSpPr>
            <p:cNvPr id="25" name="Right Arrow 24"/>
            <p:cNvSpPr/>
            <p:nvPr/>
          </p:nvSpPr>
          <p:spPr>
            <a:xfrm>
              <a:off x="6430784" y="3552754"/>
              <a:ext cx="432000" cy="432000"/>
            </a:xfrm>
            <a:prstGeom prst="rightArrow">
              <a:avLst/>
            </a:prstGeom>
            <a:solidFill>
              <a:srgbClr val="4549F5">
                <a:alpha val="25000"/>
              </a:srgbClr>
            </a:solidFill>
            <a:ln w="25400" cap="flat" cmpd="sng" algn="ctr">
              <a:solidFill>
                <a:srgbClr val="4549F5">
                  <a:shade val="50000"/>
                  <a:alpha val="25000"/>
                </a:srgbClr>
              </a:solidFill>
              <a:prstDash val="solid"/>
            </a:ln>
            <a:effectLst/>
          </p:spPr>
          <p:txBody>
            <a:bodyPr lIns="82296" tIns="41148" rIns="82296" bIns="41148"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dirty="0" smtClean="0">
                <a:ln>
                  <a:noFill/>
                </a:ln>
                <a:solidFill>
                  <a:prstClr val="white"/>
                </a:solidFill>
                <a:effectLst/>
                <a:uLnTx/>
                <a:uFillTx/>
                <a:latin typeface="Trebuchet MS"/>
                <a:ea typeface="+mn-ea"/>
                <a:cs typeface="+mn-cs"/>
              </a:endParaRPr>
            </a:p>
          </p:txBody>
        </p:sp>
        <p:sp>
          <p:nvSpPr>
            <p:cNvPr id="26" name="Right Arrow 25"/>
            <p:cNvSpPr/>
            <p:nvPr/>
          </p:nvSpPr>
          <p:spPr>
            <a:xfrm>
              <a:off x="5585683" y="2500747"/>
              <a:ext cx="424184" cy="432000"/>
            </a:xfrm>
            <a:prstGeom prst="rightArrow">
              <a:avLst/>
            </a:prstGeom>
            <a:solidFill>
              <a:srgbClr val="FF0000"/>
            </a:solidFill>
            <a:ln w="25400" cap="flat" cmpd="sng" algn="ctr">
              <a:solidFill>
                <a:srgbClr val="76B900">
                  <a:lumMod val="75000"/>
                </a:srgbClr>
              </a:solidFill>
              <a:prstDash val="solid"/>
            </a:ln>
            <a:effectLst/>
          </p:spPr>
          <p:txBody>
            <a:bodyPr lIns="109728" tIns="54864" rIns="109728" bIns="54864" rtlCol="0" anchor="ctr"/>
            <a:lstStyle/>
            <a:p>
              <a:pPr marL="0" marR="0" lvl="0" indent="0" algn="ctr" defTabSz="45719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Trebuchet MS"/>
                <a:ea typeface="+mn-ea"/>
                <a:cs typeface="+mn-cs"/>
              </a:endParaRPr>
            </a:p>
          </p:txBody>
        </p:sp>
      </p:grpSp>
      <p:sp>
        <p:nvSpPr>
          <p:cNvPr id="28" name="TextBox 27"/>
          <p:cNvSpPr txBox="1"/>
          <p:nvPr/>
        </p:nvSpPr>
        <p:spPr>
          <a:xfrm>
            <a:off x="1511420" y="4413020"/>
            <a:ext cx="8455541" cy="1495794"/>
          </a:xfrm>
          <a:prstGeom prst="rect">
            <a:avLst/>
          </a:prstGeom>
          <a:solidFill>
            <a:sysClr val="window" lastClr="FFFFFF"/>
          </a:solidFill>
        </p:spPr>
        <p:txBody>
          <a:bodyPr wrap="square" lIns="109728" tIns="54864" rIns="109728" bIns="54864"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solidFill>
                  <a:srgbClr val="804000"/>
                </a:solidFill>
                <a:latin typeface="Courier New" panose="02070309020205020404" pitchFamily="49" charset="0"/>
              </a:rPr>
              <a:t>#pragma </a:t>
            </a:r>
            <a:r>
              <a:rPr lang="en-US" dirty="0" err="1" smtClean="0">
                <a:solidFill>
                  <a:srgbClr val="804000"/>
                </a:solidFill>
                <a:latin typeface="Courier New" panose="02070309020205020404" pitchFamily="49" charset="0"/>
              </a:rPr>
              <a:t>acc</a:t>
            </a:r>
            <a:r>
              <a:rPr lang="en-US" dirty="0" smtClean="0">
                <a:solidFill>
                  <a:srgbClr val="804000"/>
                </a:solidFill>
                <a:latin typeface="Courier New" panose="02070309020205020404" pitchFamily="49" charset="0"/>
              </a:rPr>
              <a:t> </a:t>
            </a:r>
            <a:r>
              <a:rPr lang="en-US" dirty="0" err="1" smtClean="0">
                <a:solidFill>
                  <a:srgbClr val="804000"/>
                </a:solidFill>
                <a:latin typeface="Courier New" panose="02070309020205020404" pitchFamily="49" charset="0"/>
              </a:rPr>
              <a:t>host_data</a:t>
            </a:r>
            <a:r>
              <a:rPr lang="en-US" dirty="0" smtClean="0">
                <a:solidFill>
                  <a:srgbClr val="804000"/>
                </a:solidFill>
                <a:latin typeface="Courier New" panose="02070309020205020404" pitchFamily="49" charset="0"/>
              </a:rPr>
              <a:t> </a:t>
            </a:r>
            <a:r>
              <a:rPr lang="en-US" dirty="0" err="1" smtClean="0">
                <a:solidFill>
                  <a:srgbClr val="804000"/>
                </a:solidFill>
                <a:latin typeface="Courier New" panose="02070309020205020404" pitchFamily="49" charset="0"/>
              </a:rPr>
              <a:t>use_device</a:t>
            </a:r>
            <a:r>
              <a:rPr lang="en-US" dirty="0" smtClean="0">
                <a:solidFill>
                  <a:srgbClr val="804000"/>
                </a:solidFill>
                <a:latin typeface="Courier New" panose="02070309020205020404" pitchFamily="49" charset="0"/>
              </a:rPr>
              <a:t>(</a:t>
            </a:r>
            <a:r>
              <a:rPr lang="en-US" dirty="0" err="1" smtClean="0">
                <a:solidFill>
                  <a:srgbClr val="804000"/>
                </a:solidFill>
                <a:latin typeface="Courier New" panose="02070309020205020404" pitchFamily="49" charset="0"/>
              </a:rPr>
              <a:t>s_buf</a:t>
            </a:r>
            <a:r>
              <a:rPr lang="en-US" dirty="0" smtClean="0">
                <a:solidFill>
                  <a:srgbClr val="804000"/>
                </a:solidFill>
                <a:latin typeface="Courier New" panose="02070309020205020404" pitchFamily="49" charset="0"/>
              </a:rPr>
              <a:t>)</a:t>
            </a:r>
            <a:endParaRPr kumimoji="0" lang="en-US" sz="1800" b="0" i="0" u="none" strike="noStrike" kern="0" cap="none" spc="0" normalizeH="0" baseline="0" noProof="0" dirty="0" smtClean="0">
              <a:ln>
                <a:noFill/>
              </a:ln>
              <a:solidFill>
                <a:srgbClr val="000000"/>
              </a:solidFill>
              <a:effectLst/>
              <a:highlight>
                <a:srgbClr val="FFFFFF"/>
              </a:highlight>
              <a:uLnTx/>
              <a:uFillTx/>
              <a:latin typeface="Courier New" panose="02070309020205020404" pitchFamily="49" charset="0"/>
              <a:cs typeface="Courier New" panose="020703090202050204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rgbClr val="000000"/>
                </a:solidFill>
                <a:effectLst/>
                <a:highlight>
                  <a:srgbClr val="FFFFFF"/>
                </a:highlight>
                <a:uLnTx/>
                <a:uFillTx/>
                <a:latin typeface="Courier New" panose="02070309020205020404" pitchFamily="49" charset="0"/>
                <a:cs typeface="Courier New" panose="02070309020205020404" pitchFamily="49" charset="0"/>
              </a:rPr>
              <a:t>MPI_Send</a:t>
            </a:r>
            <a:r>
              <a:rPr kumimoji="0" lang="en-US" sz="1800" b="1" i="0" u="none" strike="noStrike" kern="0" cap="none" spc="0" normalizeH="0" baseline="0" noProof="0" dirty="0" smtClean="0">
                <a:ln>
                  <a:noFill/>
                </a:ln>
                <a:solidFill>
                  <a:srgbClr val="000080"/>
                </a:solidFill>
                <a:effectLst/>
                <a:highlight>
                  <a:srgbClr val="FFFFFF"/>
                </a:highlight>
                <a:uLnTx/>
                <a:uFillTx/>
                <a:latin typeface="Courier New" panose="02070309020205020404" pitchFamily="49" charset="0"/>
                <a:cs typeface="Courier New" panose="02070309020205020404" pitchFamily="49" charset="0"/>
              </a:rPr>
              <a:t>(</a:t>
            </a:r>
            <a:r>
              <a:rPr kumimoji="0" lang="en-US" sz="1800" b="0" i="0" u="none" strike="noStrike" kern="0" cap="none" spc="0" normalizeH="0" baseline="0" noProof="0" dirty="0" smtClean="0">
                <a:ln>
                  <a:noFill/>
                </a:ln>
                <a:solidFill>
                  <a:srgbClr val="000000"/>
                </a:solidFill>
                <a:effectLst/>
                <a:highlight>
                  <a:srgbClr val="FFFFFF"/>
                </a:highlight>
                <a:uLnTx/>
                <a:uFillTx/>
                <a:latin typeface="Courier New" panose="02070309020205020404" pitchFamily="49" charset="0"/>
                <a:cs typeface="Courier New" panose="02070309020205020404" pitchFamily="49" charset="0"/>
              </a:rPr>
              <a:t>s_buf</a:t>
            </a:r>
            <a:r>
              <a:rPr kumimoji="0" lang="en-US" sz="1800" b="1" i="0" u="none" strike="noStrike" kern="0" cap="none" spc="0" normalizeH="0" baseline="0" noProof="0" dirty="0" smtClean="0">
                <a:ln>
                  <a:noFill/>
                </a:ln>
                <a:solidFill>
                  <a:srgbClr val="000080"/>
                </a:solidFill>
                <a:effectLst/>
                <a:highlight>
                  <a:srgbClr val="FFFFFF"/>
                </a:highlight>
                <a:uLnTx/>
                <a:uFillTx/>
                <a:latin typeface="Courier New" panose="02070309020205020404" pitchFamily="49" charset="0"/>
                <a:cs typeface="Courier New" panose="02070309020205020404" pitchFamily="49" charset="0"/>
              </a:rPr>
              <a:t>,</a:t>
            </a:r>
            <a:r>
              <a:rPr kumimoji="0" lang="en-US" sz="1800" b="0" i="0" u="none" strike="noStrike" kern="0" cap="none" spc="0" normalizeH="0" baseline="0" noProof="0" dirty="0" smtClean="0">
                <a:ln>
                  <a:noFill/>
                </a:ln>
                <a:solidFill>
                  <a:srgbClr val="000000"/>
                </a:solidFill>
                <a:effectLst/>
                <a:highlight>
                  <a:srgbClr val="FFFFFF"/>
                </a:highlight>
                <a:uLnTx/>
                <a:uFillTx/>
                <a:latin typeface="Courier New" panose="02070309020205020404" pitchFamily="49" charset="0"/>
                <a:cs typeface="Courier New" panose="02070309020205020404" pitchFamily="49" charset="0"/>
              </a:rPr>
              <a:t>size</a:t>
            </a:r>
            <a:r>
              <a:rPr kumimoji="0" lang="en-US" sz="1800" b="1" i="0" u="none" strike="noStrike" kern="0" cap="none" spc="0" normalizeH="0" baseline="0" noProof="0" dirty="0" smtClean="0">
                <a:ln>
                  <a:noFill/>
                </a:ln>
                <a:solidFill>
                  <a:srgbClr val="000080"/>
                </a:solidFill>
                <a:effectLst/>
                <a:highlight>
                  <a:srgbClr val="FFFFFF"/>
                </a:highlight>
                <a:uLnTx/>
                <a:uFillTx/>
                <a:latin typeface="Courier New" panose="02070309020205020404" pitchFamily="49" charset="0"/>
                <a:cs typeface="Courier New" panose="02070309020205020404" pitchFamily="49" charset="0"/>
              </a:rPr>
              <a:t>,</a:t>
            </a:r>
            <a:r>
              <a:rPr kumimoji="0" lang="en-US" sz="1800" b="0" i="0" u="none" strike="noStrike" kern="0" cap="none" spc="0" normalizeH="0" baseline="0" noProof="0" dirty="0" smtClean="0">
                <a:ln>
                  <a:noFill/>
                </a:ln>
                <a:solidFill>
                  <a:srgbClr val="000000"/>
                </a:solidFill>
                <a:effectLst/>
                <a:highlight>
                  <a:srgbClr val="FFFFFF"/>
                </a:highlight>
                <a:uLnTx/>
                <a:uFillTx/>
                <a:latin typeface="Courier New" panose="02070309020205020404" pitchFamily="49" charset="0"/>
                <a:cs typeface="Courier New" panose="02070309020205020404" pitchFamily="49" charset="0"/>
              </a:rPr>
              <a:t>MPI_CHAR</a:t>
            </a:r>
            <a:r>
              <a:rPr kumimoji="0" lang="en-US" sz="1800" b="1" i="0" u="none" strike="noStrike" kern="0" cap="none" spc="0" normalizeH="0" baseline="0" noProof="0" dirty="0" smtClean="0">
                <a:ln>
                  <a:noFill/>
                </a:ln>
                <a:solidFill>
                  <a:srgbClr val="000080"/>
                </a:solidFill>
                <a:effectLst/>
                <a:highlight>
                  <a:srgbClr val="FFFFFF"/>
                </a:highlight>
                <a:uLnTx/>
                <a:uFillTx/>
                <a:latin typeface="Courier New" panose="02070309020205020404" pitchFamily="49" charset="0"/>
                <a:cs typeface="Courier New" panose="02070309020205020404" pitchFamily="49" charset="0"/>
              </a:rPr>
              <a:t>,</a:t>
            </a:r>
            <a:r>
              <a:rPr kumimoji="0" lang="en-US" sz="1800" b="0" i="0" u="none" strike="noStrike" kern="0" cap="none" spc="0" normalizeH="0" baseline="0" noProof="0" dirty="0" smtClean="0">
                <a:ln>
                  <a:noFill/>
                </a:ln>
                <a:solidFill>
                  <a:srgbClr val="FF8000"/>
                </a:solidFill>
                <a:effectLst/>
                <a:highlight>
                  <a:srgbClr val="FFFFFF"/>
                </a:highlight>
                <a:uLnTx/>
                <a:uFillTx/>
                <a:latin typeface="Courier New" panose="02070309020205020404" pitchFamily="49" charset="0"/>
                <a:cs typeface="Courier New" panose="02070309020205020404" pitchFamily="49" charset="0"/>
              </a:rPr>
              <a:t>1</a:t>
            </a:r>
            <a:r>
              <a:rPr kumimoji="0" lang="en-US" sz="1800" b="1" i="0" u="none" strike="noStrike" kern="0" cap="none" spc="0" normalizeH="0" baseline="0" noProof="0" dirty="0" smtClean="0">
                <a:ln>
                  <a:noFill/>
                </a:ln>
                <a:solidFill>
                  <a:srgbClr val="000080"/>
                </a:solidFill>
                <a:effectLst/>
                <a:highlight>
                  <a:srgbClr val="FFFFFF"/>
                </a:highlight>
                <a:uLnTx/>
                <a:uFillTx/>
                <a:latin typeface="Courier New" panose="02070309020205020404" pitchFamily="49" charset="0"/>
                <a:cs typeface="Courier New" panose="02070309020205020404" pitchFamily="49" charset="0"/>
              </a:rPr>
              <a:t>,</a:t>
            </a:r>
            <a:r>
              <a:rPr kumimoji="0" lang="en-US" sz="1800" b="0" i="0" u="none" strike="noStrike" kern="0" cap="none" spc="0" normalizeH="0" baseline="0" noProof="0" dirty="0" smtClean="0">
                <a:ln>
                  <a:noFill/>
                </a:ln>
                <a:solidFill>
                  <a:srgbClr val="000000"/>
                </a:solidFill>
                <a:effectLst/>
                <a:highlight>
                  <a:srgbClr val="FFFFFF"/>
                </a:highlight>
                <a:uLnTx/>
                <a:uFillTx/>
                <a:latin typeface="Courier New" panose="02070309020205020404" pitchFamily="49" charset="0"/>
                <a:cs typeface="Courier New" panose="02070309020205020404" pitchFamily="49" charset="0"/>
              </a:rPr>
              <a:t>tag</a:t>
            </a:r>
            <a:r>
              <a:rPr kumimoji="0" lang="en-US" sz="1800" b="1" i="0" u="none" strike="noStrike" kern="0" cap="none" spc="0" normalizeH="0" baseline="0" noProof="0" dirty="0" smtClean="0">
                <a:ln>
                  <a:noFill/>
                </a:ln>
                <a:solidFill>
                  <a:srgbClr val="000080"/>
                </a:solidFill>
                <a:effectLst/>
                <a:highlight>
                  <a:srgbClr val="FFFFFF"/>
                </a:highlight>
                <a:uLnTx/>
                <a:uFillTx/>
                <a:latin typeface="Courier New" panose="02070309020205020404" pitchFamily="49" charset="0"/>
                <a:cs typeface="Courier New" panose="02070309020205020404" pitchFamily="49" charset="0"/>
              </a:rPr>
              <a:t>,</a:t>
            </a:r>
            <a:r>
              <a:rPr kumimoji="0" lang="en-US" sz="1800" b="0" i="0" u="none" strike="noStrike" kern="0" cap="none" spc="0" normalizeH="0" baseline="0" noProof="0" dirty="0" smtClean="0">
                <a:ln>
                  <a:noFill/>
                </a:ln>
                <a:solidFill>
                  <a:srgbClr val="000000"/>
                </a:solidFill>
                <a:effectLst/>
                <a:highlight>
                  <a:srgbClr val="FFFFFF"/>
                </a:highlight>
                <a:uLnTx/>
                <a:uFillTx/>
                <a:latin typeface="Courier New" panose="02070309020205020404" pitchFamily="49" charset="0"/>
                <a:cs typeface="Courier New" panose="02070309020205020404" pitchFamily="49" charset="0"/>
              </a:rPr>
              <a:t>MPI_COMM_WORLD</a:t>
            </a:r>
            <a:r>
              <a:rPr kumimoji="0" lang="en-US" sz="1800" b="1" i="0" u="none" strike="noStrike" kern="0" cap="none" spc="0" normalizeH="0" baseline="0" noProof="0" dirty="0" smtClean="0">
                <a:ln>
                  <a:noFill/>
                </a:ln>
                <a:solidFill>
                  <a:srgbClr val="000080"/>
                </a:solidFill>
                <a:effectLst/>
                <a:highlight>
                  <a:srgbClr val="FFFFFF"/>
                </a:highlight>
                <a:uLnTx/>
                <a:uFillTx/>
                <a:latin typeface="Courier New" panose="02070309020205020404" pitchFamily="49" charset="0"/>
                <a:cs typeface="Courier New" panose="02070309020205020404" pitchFamily="49" charset="0"/>
              </a:rPr>
              <a:t>);</a:t>
            </a:r>
            <a:endParaRPr kumimoji="0" lang="en-US" sz="1800" b="0" i="0" u="none" strike="noStrike" kern="0" cap="none" spc="0" normalizeH="0" baseline="0" noProof="0" dirty="0" smtClean="0">
              <a:ln>
                <a:noFill/>
              </a:ln>
              <a:solidFill>
                <a:srgbClr val="000000"/>
              </a:solidFill>
              <a:effectLst/>
              <a:highlight>
                <a:srgbClr val="FFFFFF"/>
              </a:highlight>
              <a:uLnTx/>
              <a:uFillTx/>
              <a:latin typeface="Courier New" panose="02070309020205020404" pitchFamily="49" charset="0"/>
              <a:cs typeface="Courier New" panose="02070309020205020404" pitchFamily="49" charset="0"/>
            </a:endParaRPr>
          </a:p>
          <a:p>
            <a:pPr defTabSz="914400" fontAlgn="auto">
              <a:spcBef>
                <a:spcPts val="0"/>
              </a:spcBef>
              <a:spcAft>
                <a:spcPts val="0"/>
              </a:spcAft>
              <a:defRPr/>
            </a:pPr>
            <a:r>
              <a:rPr lang="en-US" dirty="0">
                <a:solidFill>
                  <a:srgbClr val="804000"/>
                </a:solidFill>
                <a:latin typeface="Courier New" panose="02070309020205020404" pitchFamily="49" charset="0"/>
              </a:rPr>
              <a:t>#pragma </a:t>
            </a:r>
            <a:r>
              <a:rPr lang="en-US" dirty="0" err="1">
                <a:solidFill>
                  <a:srgbClr val="804000"/>
                </a:solidFill>
                <a:latin typeface="Courier New" panose="02070309020205020404" pitchFamily="49" charset="0"/>
              </a:rPr>
              <a:t>acc</a:t>
            </a:r>
            <a:r>
              <a:rPr lang="en-US" dirty="0">
                <a:solidFill>
                  <a:srgbClr val="804000"/>
                </a:solidFill>
                <a:latin typeface="Courier New" panose="02070309020205020404" pitchFamily="49" charset="0"/>
              </a:rPr>
              <a:t> </a:t>
            </a:r>
            <a:r>
              <a:rPr lang="en-US" dirty="0" err="1">
                <a:solidFill>
                  <a:srgbClr val="804000"/>
                </a:solidFill>
                <a:latin typeface="Courier New" panose="02070309020205020404" pitchFamily="49" charset="0"/>
              </a:rPr>
              <a:t>host_data</a:t>
            </a:r>
            <a:r>
              <a:rPr lang="en-US" dirty="0">
                <a:solidFill>
                  <a:srgbClr val="804000"/>
                </a:solidFill>
                <a:latin typeface="Courier New" panose="02070309020205020404" pitchFamily="49" charset="0"/>
              </a:rPr>
              <a:t> </a:t>
            </a:r>
            <a:r>
              <a:rPr lang="en-US" dirty="0" err="1">
                <a:solidFill>
                  <a:srgbClr val="804000"/>
                </a:solidFill>
                <a:latin typeface="Courier New" panose="02070309020205020404" pitchFamily="49" charset="0"/>
              </a:rPr>
              <a:t>use_device</a:t>
            </a:r>
            <a:r>
              <a:rPr lang="en-US" dirty="0">
                <a:solidFill>
                  <a:srgbClr val="804000"/>
                </a:solidFill>
                <a:latin typeface="Courier New" panose="02070309020205020404" pitchFamily="49" charset="0"/>
              </a:rPr>
              <a:t>(</a:t>
            </a:r>
            <a:r>
              <a:rPr lang="en-US" dirty="0" err="1">
                <a:solidFill>
                  <a:srgbClr val="804000"/>
                </a:solidFill>
                <a:latin typeface="Courier New" panose="02070309020205020404" pitchFamily="49" charset="0"/>
              </a:rPr>
              <a:t>s_buf</a:t>
            </a:r>
            <a:r>
              <a:rPr lang="en-US" dirty="0" smtClean="0">
                <a:solidFill>
                  <a:srgbClr val="804000"/>
                </a:solidFill>
                <a:latin typeface="Courier New" panose="02070309020205020404" pitchFamily="49" charset="0"/>
              </a:rPr>
              <a:t>)</a:t>
            </a:r>
            <a:endParaRPr kumimoji="0" lang="en-US" sz="1800" b="0" i="0" u="none" strike="noStrike" kern="0" cap="none" spc="0" normalizeH="0" baseline="0" noProof="0" dirty="0" smtClean="0">
              <a:ln>
                <a:noFill/>
              </a:ln>
              <a:solidFill>
                <a:srgbClr val="000000"/>
              </a:solidFill>
              <a:effectLst/>
              <a:highlight>
                <a:srgbClr val="FFFFFF"/>
              </a:highlight>
              <a:uLnTx/>
              <a:uFillTx/>
              <a:latin typeface="Courier New" panose="02070309020205020404" pitchFamily="49" charset="0"/>
              <a:cs typeface="Courier New" panose="020703090202050204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rgbClr val="000000"/>
                </a:solidFill>
                <a:effectLst/>
                <a:highlight>
                  <a:srgbClr val="FFFFFF"/>
                </a:highlight>
                <a:uLnTx/>
                <a:uFillTx/>
                <a:latin typeface="Courier New" panose="02070309020205020404" pitchFamily="49" charset="0"/>
                <a:cs typeface="Courier New" panose="02070309020205020404" pitchFamily="49" charset="0"/>
              </a:rPr>
              <a:t>MPI_Recv</a:t>
            </a:r>
            <a:r>
              <a:rPr kumimoji="0" lang="en-US" sz="1800" b="1" i="0" u="none" strike="noStrike" kern="0" cap="none" spc="0" normalizeH="0" baseline="0" noProof="0" dirty="0" smtClean="0">
                <a:ln>
                  <a:noFill/>
                </a:ln>
                <a:solidFill>
                  <a:srgbClr val="000080"/>
                </a:solidFill>
                <a:effectLst/>
                <a:highlight>
                  <a:srgbClr val="FFFFFF"/>
                </a:highlight>
                <a:uLnTx/>
                <a:uFillTx/>
                <a:latin typeface="Courier New" panose="02070309020205020404" pitchFamily="49" charset="0"/>
                <a:cs typeface="Courier New" panose="02070309020205020404" pitchFamily="49" charset="0"/>
              </a:rPr>
              <a:t>(</a:t>
            </a:r>
            <a:r>
              <a:rPr kumimoji="0" lang="en-US" sz="1800" b="0" i="0" u="none" strike="noStrike" kern="0" cap="none" spc="0" normalizeH="0" baseline="0" noProof="0" dirty="0" smtClean="0">
                <a:ln>
                  <a:noFill/>
                </a:ln>
                <a:solidFill>
                  <a:srgbClr val="000000"/>
                </a:solidFill>
                <a:effectLst/>
                <a:highlight>
                  <a:srgbClr val="FFFFFF"/>
                </a:highlight>
                <a:uLnTx/>
                <a:uFillTx/>
                <a:latin typeface="Courier New" panose="02070309020205020404" pitchFamily="49" charset="0"/>
                <a:cs typeface="Courier New" panose="02070309020205020404" pitchFamily="49" charset="0"/>
              </a:rPr>
              <a:t>r_buf</a:t>
            </a:r>
            <a:r>
              <a:rPr kumimoji="0" lang="en-US" sz="1800" b="1" i="0" u="none" strike="noStrike" kern="0" cap="none" spc="0" normalizeH="0" baseline="0" noProof="0" dirty="0" smtClean="0">
                <a:ln>
                  <a:noFill/>
                </a:ln>
                <a:solidFill>
                  <a:srgbClr val="000080"/>
                </a:solidFill>
                <a:effectLst/>
                <a:highlight>
                  <a:srgbClr val="FFFFFF"/>
                </a:highlight>
                <a:uLnTx/>
                <a:uFillTx/>
                <a:latin typeface="Courier New" panose="02070309020205020404" pitchFamily="49" charset="0"/>
                <a:cs typeface="Courier New" panose="02070309020205020404" pitchFamily="49" charset="0"/>
              </a:rPr>
              <a:t>,</a:t>
            </a:r>
            <a:r>
              <a:rPr kumimoji="0" lang="en-US" sz="1800" b="0" i="0" u="none" strike="noStrike" kern="0" cap="none" spc="0" normalizeH="0" baseline="0" noProof="0" dirty="0" smtClean="0">
                <a:ln>
                  <a:noFill/>
                </a:ln>
                <a:solidFill>
                  <a:srgbClr val="000000"/>
                </a:solidFill>
                <a:effectLst/>
                <a:highlight>
                  <a:srgbClr val="FFFFFF"/>
                </a:highlight>
                <a:uLnTx/>
                <a:uFillTx/>
                <a:latin typeface="Courier New" panose="02070309020205020404" pitchFamily="49" charset="0"/>
                <a:cs typeface="Courier New" panose="02070309020205020404" pitchFamily="49" charset="0"/>
              </a:rPr>
              <a:t>size</a:t>
            </a:r>
            <a:r>
              <a:rPr kumimoji="0" lang="en-US" sz="1800" b="1" i="0" u="none" strike="noStrike" kern="0" cap="none" spc="0" normalizeH="0" baseline="0" noProof="0" dirty="0" smtClean="0">
                <a:ln>
                  <a:noFill/>
                </a:ln>
                <a:solidFill>
                  <a:srgbClr val="000080"/>
                </a:solidFill>
                <a:effectLst/>
                <a:highlight>
                  <a:srgbClr val="FFFFFF"/>
                </a:highlight>
                <a:uLnTx/>
                <a:uFillTx/>
                <a:latin typeface="Courier New" panose="02070309020205020404" pitchFamily="49" charset="0"/>
                <a:cs typeface="Courier New" panose="02070309020205020404" pitchFamily="49" charset="0"/>
              </a:rPr>
              <a:t>,</a:t>
            </a:r>
            <a:r>
              <a:rPr kumimoji="0" lang="en-US" sz="1800" b="0" i="0" u="none" strike="noStrike" kern="0" cap="none" spc="0" normalizeH="0" baseline="0" noProof="0" dirty="0" smtClean="0">
                <a:ln>
                  <a:noFill/>
                </a:ln>
                <a:solidFill>
                  <a:srgbClr val="000000"/>
                </a:solidFill>
                <a:effectLst/>
                <a:highlight>
                  <a:srgbClr val="FFFFFF"/>
                </a:highlight>
                <a:uLnTx/>
                <a:uFillTx/>
                <a:latin typeface="Courier New" panose="02070309020205020404" pitchFamily="49" charset="0"/>
                <a:cs typeface="Courier New" panose="02070309020205020404" pitchFamily="49" charset="0"/>
              </a:rPr>
              <a:t>MPI_CHAR</a:t>
            </a:r>
            <a:r>
              <a:rPr kumimoji="0" lang="en-US" sz="1800" b="1" i="0" u="none" strike="noStrike" kern="0" cap="none" spc="0" normalizeH="0" baseline="0" noProof="0" dirty="0" smtClean="0">
                <a:ln>
                  <a:noFill/>
                </a:ln>
                <a:solidFill>
                  <a:srgbClr val="000080"/>
                </a:solidFill>
                <a:effectLst/>
                <a:highlight>
                  <a:srgbClr val="FFFFFF"/>
                </a:highlight>
                <a:uLnTx/>
                <a:uFillTx/>
                <a:latin typeface="Courier New" panose="02070309020205020404" pitchFamily="49" charset="0"/>
                <a:cs typeface="Courier New" panose="02070309020205020404" pitchFamily="49" charset="0"/>
              </a:rPr>
              <a:t>,</a:t>
            </a:r>
            <a:r>
              <a:rPr kumimoji="0" lang="en-US" sz="1800" b="0" i="0" u="none" strike="noStrike" kern="0" cap="none" spc="0" normalizeH="0" baseline="0" noProof="0" dirty="0" smtClean="0">
                <a:ln>
                  <a:noFill/>
                </a:ln>
                <a:solidFill>
                  <a:srgbClr val="FF8000"/>
                </a:solidFill>
                <a:effectLst/>
                <a:highlight>
                  <a:srgbClr val="FFFFFF"/>
                </a:highlight>
                <a:uLnTx/>
                <a:uFillTx/>
                <a:latin typeface="Courier New" panose="02070309020205020404" pitchFamily="49" charset="0"/>
                <a:cs typeface="Courier New" panose="02070309020205020404" pitchFamily="49" charset="0"/>
              </a:rPr>
              <a:t>0</a:t>
            </a:r>
            <a:r>
              <a:rPr kumimoji="0" lang="en-US" sz="1800" b="1" i="0" u="none" strike="noStrike" kern="0" cap="none" spc="0" normalizeH="0" baseline="0" noProof="0" dirty="0" smtClean="0">
                <a:ln>
                  <a:noFill/>
                </a:ln>
                <a:solidFill>
                  <a:srgbClr val="000080"/>
                </a:solidFill>
                <a:effectLst/>
                <a:highlight>
                  <a:srgbClr val="FFFFFF"/>
                </a:highlight>
                <a:uLnTx/>
                <a:uFillTx/>
                <a:latin typeface="Courier New" panose="02070309020205020404" pitchFamily="49" charset="0"/>
                <a:cs typeface="Courier New" panose="02070309020205020404" pitchFamily="49" charset="0"/>
              </a:rPr>
              <a:t>,</a:t>
            </a:r>
            <a:r>
              <a:rPr kumimoji="0" lang="en-US" sz="1800" b="0" i="0" u="none" strike="noStrike" kern="0" cap="none" spc="0" normalizeH="0" baseline="0" noProof="0" dirty="0" smtClean="0">
                <a:ln>
                  <a:noFill/>
                </a:ln>
                <a:solidFill>
                  <a:srgbClr val="000000"/>
                </a:solidFill>
                <a:effectLst/>
                <a:highlight>
                  <a:srgbClr val="FFFFFF"/>
                </a:highlight>
                <a:uLnTx/>
                <a:uFillTx/>
                <a:latin typeface="Courier New" panose="02070309020205020404" pitchFamily="49" charset="0"/>
                <a:cs typeface="Courier New" panose="02070309020205020404" pitchFamily="49" charset="0"/>
              </a:rPr>
              <a:t>tag</a:t>
            </a:r>
            <a:r>
              <a:rPr kumimoji="0" lang="en-US" sz="1800" b="1" i="0" u="none" strike="noStrike" kern="0" cap="none" spc="0" normalizeH="0" baseline="0" noProof="0" dirty="0" smtClean="0">
                <a:ln>
                  <a:noFill/>
                </a:ln>
                <a:solidFill>
                  <a:srgbClr val="000080"/>
                </a:solidFill>
                <a:effectLst/>
                <a:highlight>
                  <a:srgbClr val="FFFFFF"/>
                </a:highlight>
                <a:uLnTx/>
                <a:uFillTx/>
                <a:latin typeface="Courier New" panose="02070309020205020404" pitchFamily="49" charset="0"/>
                <a:cs typeface="Courier New" panose="02070309020205020404" pitchFamily="49" charset="0"/>
              </a:rPr>
              <a:t>,</a:t>
            </a:r>
            <a:r>
              <a:rPr kumimoji="0" lang="en-US" sz="1800" b="0" i="0" u="none" strike="noStrike" kern="0" cap="none" spc="0" normalizeH="0" baseline="0" noProof="0" dirty="0" smtClean="0">
                <a:ln>
                  <a:noFill/>
                </a:ln>
                <a:solidFill>
                  <a:srgbClr val="000000"/>
                </a:solidFill>
                <a:effectLst/>
                <a:highlight>
                  <a:srgbClr val="FFFFFF"/>
                </a:highlight>
                <a:uLnTx/>
                <a:uFillTx/>
                <a:latin typeface="Courier New" panose="02070309020205020404" pitchFamily="49" charset="0"/>
                <a:cs typeface="Courier New" panose="02070309020205020404" pitchFamily="49" charset="0"/>
              </a:rPr>
              <a:t>MPI_COMM_WORLD</a:t>
            </a:r>
            <a:r>
              <a:rPr kumimoji="0" lang="en-US" sz="1800" b="1" i="0" u="none" strike="noStrike" kern="0" cap="none" spc="0" normalizeH="0" baseline="0" noProof="0" dirty="0" smtClean="0">
                <a:ln>
                  <a:noFill/>
                </a:ln>
                <a:solidFill>
                  <a:srgbClr val="000080"/>
                </a:solidFill>
                <a:effectLst/>
                <a:highlight>
                  <a:srgbClr val="FFFFFF"/>
                </a:highlight>
                <a:uLnTx/>
                <a:uFillTx/>
                <a:latin typeface="Courier New" panose="02070309020205020404" pitchFamily="49" charset="0"/>
                <a:cs typeface="Courier New" panose="02070309020205020404" pitchFamily="49" charset="0"/>
              </a:rPr>
              <a:t>,&amp;</a:t>
            </a:r>
            <a:r>
              <a:rPr kumimoji="0" lang="en-US" sz="1800" b="0" i="0" u="none" strike="noStrike" kern="0" cap="none" spc="0" normalizeH="0" baseline="0" noProof="0" dirty="0" smtClean="0">
                <a:ln>
                  <a:noFill/>
                </a:ln>
                <a:solidFill>
                  <a:srgbClr val="000000"/>
                </a:solidFill>
                <a:effectLst/>
                <a:highlight>
                  <a:srgbClr val="FFFFFF"/>
                </a:highlight>
                <a:uLnTx/>
                <a:uFillTx/>
                <a:latin typeface="Courier New" panose="02070309020205020404" pitchFamily="49" charset="0"/>
                <a:cs typeface="Courier New" panose="02070309020205020404" pitchFamily="49" charset="0"/>
              </a:rPr>
              <a:t>stat</a:t>
            </a:r>
            <a:r>
              <a:rPr kumimoji="0" lang="en-US" sz="1800" b="1" i="0" u="none" strike="noStrike" kern="0" cap="none" spc="0" normalizeH="0" baseline="0" noProof="0" dirty="0" smtClean="0">
                <a:ln>
                  <a:noFill/>
                </a:ln>
                <a:solidFill>
                  <a:srgbClr val="000080"/>
                </a:solidFill>
                <a:effectLst/>
                <a:highlight>
                  <a:srgbClr val="FFFFFF"/>
                </a:highlight>
                <a:uLnTx/>
                <a:uFillTx/>
                <a:latin typeface="Courier New" panose="02070309020205020404" pitchFamily="49" charset="0"/>
                <a:cs typeface="Courier New" panose="02070309020205020404" pitchFamily="49" charset="0"/>
              </a:rPr>
              <a:t>);</a:t>
            </a:r>
            <a:endParaRPr kumimoji="0" lang="en-US" sz="1800" b="0" i="0" u="none" strike="noStrike" kern="0" cap="none" spc="0" normalizeH="0" baseline="0" noProof="0" dirty="0" smtClean="0">
              <a:ln>
                <a:noFill/>
              </a:ln>
              <a:solidFill>
                <a:srgbClr val="000000"/>
              </a:solidFill>
              <a:effectLst/>
              <a:highlight>
                <a:srgbClr val="FFFFFF"/>
              </a:highlight>
              <a:uLnTx/>
              <a:uFillTx/>
              <a:latin typeface="Courier New" panose="02070309020205020404" pitchFamily="49" charset="0"/>
              <a:cs typeface="Courier New" panose="020703090202050204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highlight>
                <a:srgbClr val="FFFFFF"/>
              </a:highlight>
              <a:uLnTx/>
              <a:uFillTx/>
            </a:endParaRPr>
          </a:p>
        </p:txBody>
      </p:sp>
    </p:spTree>
    <p:extLst>
      <p:ext uri="{BB962C8B-B14F-4D97-AF65-F5344CB8AC3E}">
        <p14:creationId xmlns:p14="http://schemas.microsoft.com/office/powerpoint/2010/main" val="32113522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1"/>
  <p:tag name="MMPROD_UIPERSISTENCEDATA" val="MMPROD_UIPERSISTENCEDATA"/>
  <p:tag name="MMPROD_THEME_BG_IMAGE" val=""/>
  <p:tag name="MMPROD_TAG_VCONFIG" val="PD94bWwgdmVyc2lvbj0iMS4wIj8+DQo8Y29uZmlndXJhdGlvbj4NCgk8YnJhbmRpbmc+DQoJCTx1aWZvbnQgbmFtZT0iRk9OVF9OT1RFU19URVhUIiB2YWx1ZT0iVmVyZGFuYSw5LGZhbHNlLGZhbHNlLGZhbHNlIi8+DQoJPC9icmFuZGluZz4NCgk8Y29sb3JzPg0KCQk8dWljb2xvciBuYW1lPSJwcmltYXJ5IiB2YWx1ZT0iMHg2Rjg0ODgiLz4NCgkJPHVpY29sb3IgbmFtZT0iZ2xvdyIgdmFsdWU9IjB4NjA5NzczIi8+DQoJCTx1aWNvbG9yIG5hbWU9InRleHQiIHZhbHVlPSIweEZGRkZGRiIvPg0KCQk8dWljb2xvciBuYW1lPSJsaWdodCIgdmFsdWU9IjB4NEU1RDYwIi8+DQoJCTx1aWNvbG9yIG5hbWU9InNoYWRvdyIgdmFsdWU9IjB4MDAwMDAwIi8+DQoJCTx1aWNvbG9yIG5hbWU9ImJhY2tncm91bmQiIHZhbHVlPSIweDcyNzk3MSIvPg0KCTwvY29sb3JzPg0KCTxsYXlvdXQ+DQoJCTx1aXNob3cgbmFtZT0icHJlc2VudGF0aW9udGl0bGUiIHZhbHVlPSJ0cnVlIi8+PHVpc2hvdyBuYW1lPSJwcmVzZW50ZXJwaG90byIgdmFsdWU9InRydWUiLz48dWlzaG93IG5hbWU9InByZXNlbnRlcm5hbWUiIHZhbHVlPSJ0cnVlIi8+PHVpc2hvdyBuYW1lPSJwcmVzZW50ZXJ0aXRsZSIgdmFsdWU9InRydWUiLz48dWlzaG93IG5hbWU9InByZXNlbnRlcmVtYWlsIiB2YWx1ZT0idHJ1ZSIvPjx1aXNob3cgbmFtZT0icHJlc2VudGVyYmlvIiB2YWx1ZT0idHJ1ZSIvPjx1aXNob3cgbmFtZT0iY29tcGFueWxvZ28iIHZhbHVlPSJ0cnVlIi8+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PHVpc2hvdyBuYW1lPSJ2aWV3Y2hhbmdlIiB2YWx1ZT0idHJ1ZSIvPjx1aXNob3cgbmFtZT0iYWx3YXlzU2NydW5jaCIgdmFsdWU9ImZhbHNlIi8+PHVpc2hvdyBuYW1lPSJpbml0aWFsZGlzcGxheW1vZGVpc25vcm1hbCIgdmFsdWU9InRydWUiLz48dWlyZXBsYWNlIG5hbWU9ImxvZ28iIHZhbHVlPSIiLz48dWlyZXBsYWNlIG5hbWU9ImJnaW1hZ2UiIHZhbHVlPSIiLz48dWlyZXBsYWNlIG5hbWU9ImluaXRpYWx0YWIiIHZhbHVlPSJvdXRsaW5lIi8+PHVpc2hvdyBuYW1lPSJjY3RleHRoaWdobGlnaHRpbmciIHZhbHVlPSJ0cnVlIi8+DQoJPC9sYXlvdXQ+DQoJPHByZWxvYWRlcj48c2V0Qm9vbCBuYW1lPSJkaXNhYmxlQXNzZXRQcmVsb2FkZXIiIHZhbHVlPSJ0cnVlIi8+PC9wcmVsb2FkZXI+PGxhbmd1YWdlIGlkPSJlb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TdG9wcGVkIi8+DQoJCTx1aXRleHQgbmFtZT0iU0NSVUJCQVJTVEFUVVNfUExBWUlORyIgdmFsdWU9IlBsYXlpbmciLz4NCgkJPHVpdGV4dCBuYW1lPSJTQ1JVQkJBUlNUQVRVU19OT0FVRElPIiB2YWx1ZT0iTm8gQXVkaW8iLz4NCgkJPHVpdGV4dCBuYW1lPSJTQ1JVQkJBUlNUQVRVU19WSURQTEFZSU5HIiB2YWx1ZT0iVmlkZW8gUGxheWluZyIvPg0KCQk8dWl0ZXh0IG5hbWU9IlNDUlVCQkFSU1RBVFVTX0xPQURJTkciIHZhbHVlPSJMb2FkaW5nIi8+DQoJCTx1aXRleHQgbmFtZT0iU0NSVUJCQVJTVEFUVVNfQlVGRkVSSU5HIiB2YWx1ZT0iQnVmZmVyaW5nIi8+DQoJCTx1aXRleHQgbmFtZT0iU0NSVUJCQVJTVEFUVVNfUVVFU1RJT04iIHZhbHVlPSJBbnN3ZXIgUXVlc3Rpb24iLz4NCgkJPHVpdGV4dCBuYW1lPSJTQ1JVQkJBUlNUQVRVU19SRVZJRVdRVUlaIiB2YWx1ZT0iUmV2aWV3aW5nIFF1aXoiLz4NCgkJPCEtLSBzdWJzdGl0dXRpb246ICVtID09IG1pbnV0ZXMgcmVtYWluaW5nIC0tPg0KCQk8IS0tIHN1YnN0aXR1dGlvbjogJXMgPT0gc2Vjb25kcyByZW1haW5pbmcgLS0+DQoJCTx1aXRleHQgbmFtZT0iRUxBUFNFRCIgdmFsdWU9IiVtIE1pbnV0ZXMgJXMgU2Vjb25kcyBSZW1haW5pbmciLz4NCgkJPHVpdGV4dCBuYW1lPSJOT1RGT1VORCIgdmFsdWU9Ik5vdGhpbmcgRm91bmQiLz4NCgkJPHVpdGV4dCBuYW1lPSJBVFRBQ0hNRU5UUyIgdmFsdWU9IkF0dGFjaG1lbnRz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GFjdCIvPg0KCQk8dWl0ZXh0IG5hbWU9IlRBQl9RVUlaIiB2YWx1ZT0iUXVpeiIvPg0KCQk8dWl0ZXh0IG5hbWU9IlRBQl9PVVRMSU5FIiB2YWx1ZT0iT3V0bGluZSIvPg0KCQk8dWl0ZXh0IG5hbWU9IlRBQl9USFVNQiIgdmFsdWU9IlRodW1iIi8+DQoJCTx1aXRleHQgbmFtZT0iVEFCX05PVEVTIiB2YWx1ZT0iTm90ZXMiLz4NCgkJPHVpdGV4dCBuYW1lPSJUQUJfU0VBUkNIIiB2YWx1ZT0iU2VhcmNoIi8+DQoJCTx1aXRleHQgbmFtZT0iU0xJREVfSEVBRElORyIgdmFsdWU9IlNsaWRlIFRpdGxlIi8+DQoJCTx1aXRleHQgbmFtZT0iRFVSQVRJT05fSEVBRElORyIgdmFsdWU9IkR1cmF0aW9uIi8+DQoJCTx1aXRleHQgbmFtZT0iU0VBUkNIX0hFQURJTkciIHZhbHVlPSJTZWFyY2ggZm9yIHRleHQ6Ii8+DQoJCTx1aXRleHQgbmFtZT0iVEhVTUJfSEVBRElORyIgdmFsdWU9IlNsaWRlIi8+DQoJCTx1aXRleHQgbmFtZT0iVEhVTUJfSU5GTyIgdmFsdWU9IlNsaWRlIFRpdGxlL0R1cmF0aW9uIi8+DQoJCTx1aXRleHQgbmFtZT0iQVRUQUNITkFNRV9IRUFESU5HIiB2YWx1ZT0iRmlsZSBOYW1lIi8+DQoJCTx1aXRleHQgbmFtZT0iQVRUQUNIU0laRV9IRUFESU5HIiB2YWx1ZT0iU2l6ZSIvPg0KCQk8dWl0ZXh0IG5hbWU9IlNMSURFX05PVEVTIiB2YWx1ZT0iU2xpZGUgTm90ZXMiLz4NCgkJPHVpdGV4dCBuYW1lPSJDT1VSU0VfU1RBVFVTIiB2YWx1ZT0iTW9kdWxlIFN0YXR1cyIvPg0KCQk8dWl0ZXh0IG5hbWU9IlBBU1NFRF9TVFJJTkciIHZhbHVlPSJQYXNzZWQiLz4NCgkJPHVpdGV4dCBuYW1lPSJGQUlMRURfU1RSSU5HIiB2YWx1ZT0iRmFpbGVkIi8+DQoJCTwhLS1xdWl6IHBvZCBhbmQgbWVzc2FnZSBib3ggdGV4dHMtLT4NCgkJPHVpdGV4dCBuYW1lPSJRVUlaUE9EX1FVSVpfQVRURU1QVCIgdmFsdWU9IlF1aXogQXR0ZW1wdDoiLz4NCgkJPHVpdGV4dCBuYW1lPSJRVUlaUE9EX1FVSVpfQVRURU1QVF9WQUxVRSIgdmFsdWU9IiVuIG9mICV0Ii8+DQoJCTx1aXRleHQgbmFtZT0iUVVJWlBPRF9RVUlaX1NDT1JFIiB2YWx1ZT0iU2NvcmVkOiIvPg0KCQk8dWl0ZXh0IG5hbWU9IlFVSVpQT0RfUVVJWl9QQVNTU0NPUkUiIHZhbHVlPSJQYXNzaW5nIFNjb3JlOiIvPg0KCQk8dWl0ZXh0IG5hbWU9IlFVSVpQT0RfUVVJWl9NQVhTQ09SRSIgdmFsdWU9Ik1heCBTY29yZToiLz4NCgkJPHVpdGV4dCBuYW1lPSJRVUlaUE9EX1FVRVNBVE1QVF9TVFIiIHZhbHVlPSJBdHRlbXB0OiAlbiBvZiAldCIvPg0KCQk8dWl0ZXh0IG5hbWU9IlFVSVpQT0RfUVVFU1RZUEVfU1RSIiB2YWx1ZT0iVHlwZTogJXMiLz4NCgkJPHVpdGV4dCBuYW1lPSJRVUlaUE9EX1FVRVNUWVBFX0dSRCIgdmFsdWU9IkdyYWRlZCIvPg0KCQk8dWl0ZXh0IG5hbWU9IlFVSVpQT0RfUVVFU1RZUEVfU1ZZIiB2YWx1ZT0iU3VydmV5Ii8+DQoJCTx1aXRleHQgbmFtZT0iUVVJWlBPRF9RVUlaQVRNUFRfSU5GIiB2YWx1ZT0iSW5maW5pdGUiLz4NCgkJPHVpdGV4dCBuYW1lPSJRVUlaUE9EX1FVRVNBVE1QVF9JTkYiIHZhbHVlPSJJbmZpbml0ZSIvPg0KCQk8dWl0ZXh0IG5hbWU9IldBUk5JTkdNU0dfWUVTU1RSSU5HIiB2YWx1ZT0iWWVzIi8+DQoJCTx1aXRleHQgbmFtZT0iV0FSTklOR01TR19OT1NUUklORyIgdmFsdWU9Ik5vIi8+DQoJCTx1aXRleHQgbmFtZT0iV0FSTklOR01TR19USVRMRVNUUklORyIgdmFsdWU9IlF1aXogTmF2aWdhdGlvbiBXYXJuaW5nIi8+DQoJCTx1aXRleHQgbmFtZT0iV0FSTklOR01TR19NU0dTVFJJTkciIHZhbHVlPSJUaGVyZSBhcmUgdW4tYXR0ZW1wdGVkIHF1ZXN0aW9ucyBpbiB0aGlzIFF1aXouDQoNCkNsaWNraW5nIFllcyB3aWxsIHRha2UgeW91IG91dCBvZiB0aGUgUXVpei4gQ2xpY2sgTm8gdG8gY29udGludWUgdGhlIFF1aXouIi8+DQoJCTx1aXRleHQgbmFtZT0iSU5GT1JNQVRJT05fSDI2NF9GTEFTSFBMQVlFUiIgdmFsdWU9IlRoZSBjdXJyZW50IHZlcnNpb24gb2YgRmxhc2ggUGxheWVyIGluc3RhbGxlZCBvbiB5b3VyIG1hY2hpbmUgZG9lcyBub3Qgc3VwcG9ydCB0aGlzIHZpZGVvLiBDbGljayBvbiB0aGUgdmlkZW8gYXJlYSB0byBkb3dubG9hZCB0aGUgbGF0ZXN0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U2hvdyBzaWRlYmFyIHRvIHBhcnRpY2lwYW50cyIvPg0KCQk8dWl0ZXh0IG5hbWU9Ik1VVEUiIHZhbHVlPSJNdXRlIi8+DQoJCTx1aXRleHQgbmFtZT0iRE9DV1JBUF9USVRMRSIgdmFsdWU9IlByZXNlbnRlciBGaWxlIEF0dGFjaG1lbnQiLz4NCgkJPHVpdGV4dCBuYW1lPSJET0NXUkFQX01TRyIgdmFsdWU9IlNhdmUgdG8gTXkgQ29tcHV0ZXIiLz4NCgkJPHVpdGV4dCBuYW1lPSJET0NXUkFQX1BST01QVCIgdmFsdWU9IkNsaWNrIHRvIERvd25sb2FkIi8+DQoJPC9sYW5ndWFnZT4NCgk8bGFuZ3VhZ2UgaWQ9ImRl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ZvbGllICVuIi8+DQoJCTwhLS0gc3Vic3RpdHV0aW9uOiAlbiA9PSBzbGlkZSBudW1iZXIgLS0+DQoJCTwhLS0gc3Vic3RpdHV0aW9uOiAldCA9PSB0b3RhbCBzbGlkZSBjb3VudCAtLT4NCgkJPHVpdGV4dCBuYW1lPSJTQ1JVQkJBUlNUQVRVU19TTElERUlORk8iIHZhbHVlPSJGb2xpZSAlbiAvICV0IHwgIi8+DQoJCTx1aXRleHQgbmFtZT0iU0NSVUJCQVJTVEFUVVNfU1RPUFBFRCIgdmFsdWU9IkJlZW5kZXQiLz4NCgkJPHVpdGV4dCBuYW1lPSJTQ1JVQkJBUlNUQVRVU19QTEFZSU5HIiB2YWx1ZT0iV2llZGVyZ2FiZSIvPg0KCQk8dWl0ZXh0IG5hbWU9IlNDUlVCQkFSU1RBVFVTX05PQVVESU8iIHZhbHVlPSJLZWluIEF1ZGlvIi8+DQoJCTx1aXRleHQgbmFtZT0iU0NSVUJCQVJTVEFUVVNfVklEUExBWUlORyIgdmFsdWU9IlZpZGVvIHdpcmQgYWJnZXNwaWVsdCIvPg0KCQk8dWl0ZXh0IG5hbWU9IlNDUlVCQkFSU1RBVFVTX0xPQURJTkciIHZhbHVlPSJMYWRlbiIvPg0KCQk8dWl0ZXh0IG5hbWU9IlNDUlVCQkFSU1RBVFVTX0JVRkZFUklORyIgdmFsdWU9IlB1ZmZlcm4iLz4NCgkJPHVpdGV4dCBuYW1lPSJTQ1JVQkJBUlNUQVRVU19RVUVTVElPTiIgdmFsdWU9IkZyYWdlIGJlYW50d29ydGVuIi8+DQoJCTx1aXRleHQgbmFtZT0iU0NSVUJCQVJTVEFUVVNfUkVWSUVXUVVJWiIgdmFsdWU9Ik5vY2htYWxzIGR1cmNoc2VoZW4iLz4NCgkJPCEtLSBzdWJzdGl0dXRpb246ICVtID09IG1pbnV0ZXMgcmVtYWluaW5nIC0tPg0KCQk8IS0tIHN1YnN0aXR1dGlvbjogJXMgPT0gc2Vjb25kcyByZW1haW5pbmcgLS0+DQoJCTx1aXRleHQgbmFtZT0iRUxBUFNFRCIgdmFsdWU9IlJlc3RkYXVlcjogJW0gTWludXRlbiAlcyBTZWt1bmRlbiIvPg0KCQk8dWl0ZXh0IG5hbWU9Ik5PVEZPVU5EIiB2YWx1ZT0iTmljaHRzIGdlZnVuZGVuIi8+DQoJCTx1aXRleHQgbmFtZT0iQVRUQUNITUVOVFMiIHZhbHVlPSJBbmxhZ2VuIi8+DQoJCTwhLS0gc3Vic3RpdHV0aW9uOiAlcCA9PSBjdXJyZW50IHNwZWFrZXIncyB0aXRsZSAtLT4NCgkJPHVpdGV4dCBuYW1lPSJCSU9XSU5fVElUTEUiIHZhbHVlPSJTcHJlY2hlcjogJXAiLz4NCgkJPHVpdGV4dCBuYW1lPSJCSU9CVE5fVElUTEUiIHZhbHVlPSJTcHJlY2hlciIvPg0KCQk8dWl0ZXh0IG5hbWU9IkRJVklERVJCVE5fVElUTEUiIHZhbHVlPSJ8Ii8+DQoJCTx1aXRleHQgbmFtZT0iQ09OVEFDVEJUTl9USVRMRSIgdmFsdWU9IktvbnRha3QiLz4NCgkJPHVpdGV4dCBuYW1lPSJUQUJfUVVJWiIgdmFsdWU9IlF1aXoiLz4NCgkJPHVpdGV4dCBuYW1lPSJUQUJfT1VUTElORSIgdmFsdWU9IlN0cnVrdHVyIi8+DQoJCTx1aXRleHQgbmFtZT0iVEFCX1RIVU1CIiB2YWx1ZT0iTWluaWF0dXIiLz4NCgkJPHVpdGV4dCBuYW1lPSJUQUJfTk9URVMiIHZhbHVlPSJOb3RpemVuIi8+DQoJCTx1aXRleHQgbmFtZT0iVEFCX1NFQVJDSCIgdmFsdWU9IlN1Y2hlbiIvPg0KCQk8dWl0ZXh0IG5hbWU9IlNMSURFX0hFQURJTkciIHZhbHVlPSJGb2xpZW50aXRlbCIvPg0KCQk8dWl0ZXh0IG5hbWU9IkRVUkFUSU9OX0hFQURJTkciIHZhbHVlPSJEYXVlciIvPg0KCQk8dWl0ZXh0IG5hbWU9IlNFQVJDSF9IRUFESU5HIiB2YWx1ZT0iVGV4dCBzdWNoZW46Ii8+DQoJCTx1aXRleHQgbmFtZT0iVEhVTUJfSEVBRElORyIgdmFsdWU9IkZvbGllIi8+DQoJCTx1aXRleHQgbmFtZT0iVEhVTUJfSU5GTyIgdmFsdWU9IkZvbGllbnRpdGVsL0RhdWVyIi8+DQoJCTx1aXRleHQgbmFtZT0iQVRUQUNITkFNRV9IRUFESU5HIiB2YWx1ZT0iRGF0ZWluYW1lIi8+DQoJCTx1aXRleHQgbmFtZT0iQVRUQUNIU0laRV9IRUFESU5HIiB2YWx1ZT0iR3LDtsOfZSIvPg0KCQk8dWl0ZXh0IG5hbWU9IlNMSURFX05PVEVTIiB2YWx1ZT0iRm9saWVubm90aXplbiIvPg0KCQk8dWl0ZXh0IG5hbWU9IkNPVVJTRV9TVEFUVVMiIHZhbHVlPSJNb2R1bHN0YXR1cyIvPg0KCQk8dWl0ZXh0IG5hbWU9IlBBU1NFRF9TVFJJTkciIHZhbHVlPSJFcmZvbGdyZWljaCIvPg0KCQk8dWl0ZXh0IG5hbWU9IkZBSUxFRF9TVFJJTkciIHZhbHVlPSJGZWhsZ2VzY2hsYWdlbiIvPg0KCQk8IS0tcXVpeiBwb2QgYW5kIG1lc3NhZ2UgYm94IHRleHRzLS0+DQoJCTx1aXRleHQgbmFtZT0iUVVJWlBPRF9RVUlaX0FUVEVNUFQiIHZhbHVlPSJRdWl6dmVyc3VjaDoiLz4NCgkJPHVpdGV4dCBuYW1lPSJRVUlaUE9EX1FVSVpfQVRURU1QVF9WQUxVRSIgdmFsdWU9IiVuIHZvbiAldCIvPg0KCQk8dWl0ZXh0IG5hbWU9IlFVSVpQT0RfUVVJWl9TQ09SRSIgdmFsdWU9IkVycmVpY2h0OiIvPg0KCQk8dWl0ZXh0IG5hbWU9IlFVSVpQT0RfUVVJWl9QQVNTU0NPUkUiIHZhbHVlPSJNaW5kZXN0cHVua3R6YWhsOiIvPg0KCQk8dWl0ZXh0IG5hbWU9IlFVSVpQT0RfUVVJWl9NQVhTQ09SRSIgdmFsdWU9Ik1heGltYWxlIFB1bmt0emFobDoiLz4NCgkJPHVpdGV4dCBuYW1lPSJRVUlaUE9EX1FVRVNBVE1QVF9TVFIiIHZhbHVlPSJWZXJzdWNoOiAlbiB2b24gJXQiLz4NCgkJPHVpdGV4dCBuYW1lPSJRVUlaUE9EX1FVRVNUWVBFX1NUUiIgdmFsdWU9IlR5cDogJXMiLz4NCgkJPHVpdGV4dCBuYW1lPSJRVUlaUE9EX1FVRVNUWVBFX0dSRCIgdmFsdWU9IkJld2VydGV0Ii8+DQoJCTx1aXRleHQgbmFtZT0iUVVJWlBPRF9RVUVTVFlQRV9TVlkiIHZhbHVlPSJVbWZyYWdlIi8+DQoJCTx1aXRleHQgbmFtZT0iUVVJWlBPRF9RVUlaQVRNUFRfSU5GIiB2YWx1ZT0iVW5lbmRsaWNoIi8+DQoJCTx1aXRleHQgbmFtZT0iUVVJWlBPRF9RVUVTQVRNUFRfSU5GIiB2YWx1ZT0iVW5lbmRsaWNoIi8+DQoJCTx1aXRleHQgbmFtZT0iV0FSTklOR01TR19ZRVNTVFJJTkciIHZhbHVlPSJKYSIvPg0KCQk8dWl0ZXh0IG5hbWU9IldBUk5JTkdNU0dfTk9TVFJJTkciIHZhbHVlPSJOZWluIi8+DQoJCTx1aXRleHQgbmFtZT0iV0FSTklOR01TR19USVRMRVNUUklORyIgdmFsdWU9IlF1aXpuYXZpZ2F0aW9uc3dhcm51bmciLz4NCgkJPHVpdGV4dCBuYW1lPSJXQVJOSU5HTVNHX01TR1NUUklORyIgdmFsdWU9IkluIGRpZXNlbSBRdWl6IGdpYnQgZXMgdW5iZWFudHdvcnRldGUgRnJhZ2VuLg0KDQpXZW5uIFNpZSBhdWYgJnF1b3Q7SmEmcXVvdDsga2xpY2tlbiwgd2lyZCBkYXMgUXVpeiBiZWVuZGV0LiBLbGlja2VuIFNpZSBhdWYgJnF1b3Q7TmVpbiZxdW90OywgdW0gbWl0IGRlbSBRdWl6IGZvcnR6dWZhaHJlbi4iLz4NCgkJPHVpdGV4dCBuYW1lPSJJTkZPUk1BVElPTl9IMjY0X0ZMQVNIUExBWUVSIiB2YWx1ZT0iRGFzIFZpZGVvIHdpcmQgdm9uIGRlciBtb21lbnRhbiBhdWYgZGllc2VtIENvbXB1dGVyIGluc3RhbGxpZXJ0ZW4gVmVyc2lvbiB2b24gRmxhc2ggUGxheWVyIG5pY2h0IHVudGVyc3TDvHR6dC4gS2xpY2tlbiBTaWUgYXVmIGRlbiBWaWRlb2JlcmVpY2gsIHVtIGRpZSBha3R1ZWxsZSBWZXJzaW9uIHZvbiBGbGFzaCBQbGF5ZXIgaGVydW50ZXJ6dWx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EZW4gVGVpbG5laG1lcm4gZGllIFNlaXRlbmxlaXN0ZSBhbnplaWdlbiIvPg0KCQk8dWl0ZXh0IG5hbWU9Ik1VVEUiIHZhbHVlPSJBdXMiLz4NCgkJPHVpdGV4dCBuYW1lPSJET0NXUkFQX1RJVExFIiB2YWx1ZT0iUHJlc2VudGVyLUFuaGFuZyIvPg0KCQk8dWl0ZXh0IG5hbWU9IkRPQ1dSQVBfTVNHIiB2YWx1ZT0iQXVmIG1laW5lbSBBcmJlaXRzcGxhdHogc3BlaWNoZXJuIi8+DQoJCTx1aXRleHQgbmFtZT0iRE9DV1JBUF9QUk9NUFQiIHZhbHVlPSJadW0gSGVydW50ZXJsYWRlbiBrbGlja2VuIi8+DQoJPC9sYW5ndWFnZT4NCgk8bGFuZ3VhZ2UgaWQ9ImZy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lICVuIi8+DQoJCTwhLS0gc3Vic3RpdHV0aW9uOiAlbiA9PSBzbGlkZSBudW1iZXIgLS0+DQoJCTwhLS0gc3Vic3RpdHV0aW9uOiAldCA9PSB0b3RhbCBzbGlkZSBjb3VudCAtLT4NCgkJPHVpdGV4dCBuYW1lPSJTQ1JVQkJBUlNUQVRVU19TTElERUlORk8iIHZhbHVlPSJEaWFwb3NpdGl2ZSAlbiAvICV0IHwgIi8+DQoJCTx1aXRleHQgbmFtZT0iU0NSVUJCQVJTVEFUVVNfU1RPUFBFRCIgdmFsdWU9IkFycsOqdMOpZSIvPg0KCQk8dWl0ZXh0IG5hbWU9IlNDUlVCQkFSU1RBVFVTX1BMQVlJTkciIHZhbHVlPSJMZWN0dXJlIi8+DQoJCTx1aXRleHQgbmFtZT0iU0NSVUJCQVJTVEFUVVNfTk9BVURJTyIgdmFsdWU9IlBhcyBkZSBzb24iLz4NCgkJPHVpdGV4dCBuYW1lPSJTQ1JVQkJBUlNUQVRVU19WSURQTEFZSU5HIiB2YWx1ZT0iTGVjdHVyZSB2aWTDqW8gZW4gY291cnMiLz4NCgkJPHVpdGV4dCBuYW1lPSJTQ1JVQkJBUlNUQVRVU19MT0FESU5HIiB2YWx1ZT0iQ2hhcmdlbWVudCBlbiBjb3VycyIvPg0KCQk8dWl0ZXh0IG5hbWU9IlNDUlVCQkFSU1RBVFVTX0JVRkZFUklORyIgdmFsdWU9Ik1pc2UgZW4gbcOpbW9pcmUiLz4NCgkJPHVpdGV4dCBuYW1lPSJTQ1JVQkJBUlNUQVRVU19RVUVTVElPTiIgdmFsdWU9IlLDqXBvbmRyZSDDoCBsYSBxdWVzdGlvbiIvPg0KCQk8dWl0ZXh0IG5hbWU9IlNDUlVCQkFSU1RBVFVTX1JFVklFV1FVSVoiIHZhbHVlPSJSw6l2aXNpb24gZHUgcXVlc3Rpb25uYWlyZSIvPg0KCQk8IS0tIHN1YnN0aXR1dGlvbjogJW0gPT0gbWludXRlcyByZW1haW5pbmcgLS0+DQoJCTwhLS0gc3Vic3RpdHV0aW9uOiAlcyA9PSBzZWNvbmRzIHJlbWFpbmluZyAtLT4NCgkJPHVpdGV4dCBuYW1lPSJFTEFQU0VEIiB2YWx1ZT0iJW0gbWludXRlcyAlcyBzZWNvbmRlcyByZXN0YW50ZXMiLz4NCgkJPHVpdGV4dCBuYW1lPSJOT1RGT1VORCIgdmFsdWU9IlJpZW4gdHJvdXbDqSIvPg0KCQk8dWl0ZXh0IG5hbWU9IkFUVEFDSE1FTlRTIiB2YWx1ZT0iUGnDqGNlcyBqb2ludGVzIi8+DQoJCTwhLS0gc3Vic3RpdHV0aW9uOiAlcCA9PSBjdXJyZW50IHNwZWFrZXIncyB0aXRsZSAtLT4NCgkJPHVpdGV4dCBuYW1lPSJCSU9XSU5fVElUTEUiIHZhbHVlPSJCaW8gOiAlcCIvPg0KCQk8dWl0ZXh0IG5hbWU9IkJJT0JUTl9USVRMRSIgdmFsdWU9IkJpbyA6Ii8+DQoJCTx1aXRleHQgbmFtZT0iRElWSURFUkJUTl9USVRMRSIgdmFsdWU9InwiLz4NCgkJPHVpdGV4dCBuYW1lPSJDT05UQUNUQlROX1RJVExFIiB2YWx1ZT0iQ29udGFjdCIvPg0KCQk8dWl0ZXh0IG5hbWU9IlRBQl9RVUlaIiB2YWx1ZT0iUXVpeiIvPg0KCQk8dWl0ZXh0IG5hbWU9IlRBQl9PVVRMSU5FIiB2YWx1ZT0iUGxhbiIvPg0KCQk8dWl0ZXh0IG5hbWU9IlRBQl9USFVNQiIgdmFsdWU9IkRpYXBvcyIvPg0KCQk8dWl0ZXh0IG5hbWU9IlRBQl9OT1RFUyIgdmFsdWU9Ik5vdGVzIi8+DQoJCTx1aXRleHQgbmFtZT0iVEFCX1NFQVJDSCIgdmFsdWU9IlJlY2hlcmNoZSIvPg0KCQk8dWl0ZXh0IG5hbWU9IlNMSURFX0hFQURJTkciIHZhbHVlPSJUaXRyZSBkZSBsYSBkaWFwb3NpdGl2ZSIvPg0KCQk8dWl0ZXh0IG5hbWU9IkRVUkFUSU9OX0hFQURJTkciIHZhbHVlPSJEdXLDqWUiLz4NCgkJPHVpdGV4dCBuYW1lPSJTRUFSQ0hfSEVBRElORyIgdmFsdWU9IlJlY2hlcmNoZSBkZSB0ZXh0ZSA6Ii8+DQoJCTx1aXRleHQgbmFtZT0iVEhVTUJfSEVBRElORyIgdmFsdWU9IkRpYXBvc2l0aXZlIi8+DQoJCTx1aXRleHQgbmFtZT0iVEhVTUJfSU5GTyIgdmFsdWU9IlRpdHJlL2R1csOpZSIvPg0KCQk8dWl0ZXh0IG5hbWU9IkFUVEFDSE5BTUVfSEVBRElORyIgdmFsdWU9Ik5vbSBkZSBmaWNoaWVyIi8+DQoJCTx1aXRleHQgbmFtZT0iQVRUQUNIU0laRV9IRUFESU5HIiB2YWx1ZT0iVGFpbGxlIi8+DQoJCTx1aXRleHQgbmFtZT0iU0xJREVfTk9URVMiIHZhbHVlPSJDb21tZW50YWlyZXMgZGVzIGRpYXBvc2l0aXZlcyIvPg0KCQk8dWl0ZXh0IG5hbWU9IkNPVVJTRV9TVEFUVVMiIHZhbHVlPSJTdGF0dXQgZHUgbW9kdWxlIi8+DQoJCTx1aXRleHQgbmFtZT0iUEFTU0VEX1NUUklORyIgdmFsdWU9IlLDqXVzc2kiLz4NCgkJPHVpdGV4dCBuYW1lPSJGQUlMRURfU1RSSU5HIiB2YWx1ZT0iRWNob3XDqSIvPg0KCQk8IS0tcXVpeiBwb2QgYW5kIG1lc3NhZ2UgYm94IHRleHRzLS0+DQoJCTx1aXRleHQgbmFtZT0iUVVJWlBPRF9RVUlaX0FUVEVNUFQiIHZhbHVlPSJUZW50YXRpdmUgZGUgcXVlc3Rpb25uYWlyZSA6Ii8+DQoJCTx1aXRleHQgbmFtZT0iUVVJWlBPRF9RVUlaX0FUVEVNUFRfVkFMVUUiIHZhbHVlPSIlbiBzdXIgJXQiLz4NCgkJPHVpdGV4dCBuYW1lPSJRVUlaUE9EX1FVSVpfU0NPUkUiIHZhbHVlPSJOb3RlIG9idGVudWUgOiIvPg0KCQk8dWl0ZXh0IG5hbWU9IlFVSVpQT0RfUVVJWl9QQVNTU0NPUkUiIHZhbHVlPSJOb3RlIGQnYWRtaXNzaWJpbGl0w6nCoDoiLz4NCgkJPHVpdGV4dCBuYW1lPSJRVUlaUE9EX1FVSVpfTUFYU0NPUkUiIHZhbHVlPSJOb3RlIG1heGltYWxlIDoiLz4NCgkJPHVpdGV4dCBuYW1lPSJRVUlaUE9EX1FVRVNBVE1QVF9TVFIiIHZhbHVlPSJUZW50YXRpdmUgOiAlbiBzdXIgJXQiLz4NCgkJPHVpdGV4dCBuYW1lPSJRVUlaUE9EX1FVRVNUWVBFX1NUUiIgdmFsdWU9IlR5cGU6ICVzIi8+DQoJCTx1aXRleHQgbmFtZT0iUVVJWlBPRF9RVUVTVFlQRV9HUkQiIHZhbHVlPSJOb3TDqSIvPg0KCQk8dWl0ZXh0IG5hbWU9IlFVSVpQT0RfUVVFU1RZUEVfU1ZZIiB2YWx1ZT0iRW5xdcOqdGUiLz4NCgkJPHVpdGV4dCBuYW1lPSJRVUlaUE9EX1FVSVpBVE1QVF9JTkYiIHZhbHVlPSJJbGxpbWl0w6kiLz4NCgkJPHVpdGV4dCBuYW1lPSJRVUlaUE9EX1FVRVNBVE1QVF9JTkYiIHZhbHVlPSJJbGxpbWl0w6kiLz4NCgkJPHVpdGV4dCBuYW1lPSJXQVJOSU5HTVNHX1lFU1NUUklORyIgdmFsdWU9Ik91aSIvPg0KCQk8dWl0ZXh0IG5hbWU9IldBUk5JTkdNU0dfTk9TVFJJTkciIHZhbHVlPSJOb24iLz4NCgkJPHVpdGV4dCBuYW1lPSJXQVJOSU5HTVNHX1RJVExFU1RSSU5HIiB2YWx1ZT0iQXZlcnRpc3NlbWVudCBkZSBuYXZpZ2F0aW9uIGR1IHF1ZXN0aW9ubmFpcmUiLz4NCgkJPHVpdGV4dCBuYW1lPSJXQVJOSU5HTVNHX01TR1NUUklORyIgdmFsdWU9IlZvdXMgbidhdmV6IHBhcyByw6lwb25kdSDDoCBjZXJ0YWluZXMgcXVlc3Rpb25zIGRlIGNlIHF1ZXN0aW9ubmFpcmUuDQoNClNpIHZvdXMgY2xpcXVleiBzdXIgT3VpLCB2b3VzIHF1aXR0ZXJleiBsZSBxdWVzdGlvbm5haXJlLiBDbGlxdWV6IHN1ciBOb24gcG91ciBjb250aW51ZXIgbGUgcXVlc3Rpb25uYWlyZS4iLz4NCgkJPHVpdGV4dCBuYW1lPSJJTkZPUk1BVElPTl9IMjY0X0ZMQVNIUExBWUVSIiB2YWx1ZT0iTGEgdmVyc2lvbiBkZSBGbGFzaCBQbGF5ZXIgYWN0dWVsbGVtZW50IGluc3RhbGzDqWUgc3VyIHZvdHJlIG1hY2hpbmUgbmUgcHJlbmQgcGFzIGVuIGNoYXJnZSBjZSB0eXBlIGRlIHZpZMOpby4gQ2xpcXVleiBzdXIgbGEgem9uZSB2aWTDqW8gcG91ciB0w6lsw6ljaGFyZ2VyIGxhIGRlcm5pw6hyZSB2ZXJzaW9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udHJlciBsJ2VuY2FkcsOpIGF1eCBwYXJ0aWNpcGFudHMiLz4NCgkJPHVpdGV4dCBuYW1lPSJNVVRFIiB2YWx1ZT0iTXVldCIvPg0KCQk8dWl0ZXh0IG5hbWU9IkRPQ1dSQVBfVElUTEUiIHZhbHVlPSJQacOoY2Ugam9pbnRlIFByZXNlbnRlciIvPg0KCQk8dWl0ZXh0IG5hbWU9IkRPQ1dSQVBfTVNHIiB2YWx1ZT0iRW5yZWdpc3RyZXIgc3VyIG1vbiBvcmRpbmF0ZXVyIi8+DQoJCTx1aXRleHQgbmFtZT0iRE9DV1JBUF9QUk9NUFQiIHZhbHVlPSJDbGlxdWVyIHBvdXIgdMOpbMOpY2hhcmdlciIvPg0KCTwvbGFuZ3VhZ2U+DQoJPGxhbmd1YWdlIGlkPSJqYS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w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44K544Op44Kk44OJIDogJW4iLz4NCgkJPCEtLSBzdWJzdGl0dXRpb246ICVuID09IHNsaWRlIG51bWJlciAtLT4NCgkJPCEtLSBzdWJzdGl0dXRpb246ICV0ID09IHRvdGFsIHNsaWRlIGNvdW50IC0tPg0KCQk8dWl0ZXh0IG5hbWU9IlNDUlVCQkFSU1RBVFVTX1NMSURFSU5GTyIgdmFsdWU9IuOCueODqeOCpOODiSA6ICVuIC8gJXQgfCAiLz4NCgkJPHVpdGV4dCBuYW1lPSJTQ1JVQkJBUlNUQVRVU19TVE9QUEVEIiB2YWx1ZT0i5YGc5q2iIi8+DQoJCTx1aXRleHQgbmFtZT0iU0NSVUJCQVJTVEFUVVNfUExBWUlORyIgdmFsdWU9IuWGjeeUn+S4rSIvPg0KCQk8dWl0ZXh0IG5hbWU9IlNDUlVCQkFSU1RBVFVTX05PQVVESU8iIHZhbHVlPSLpn7Plo7DjgarjgZciLz4NCgkJPHVpdGV4dCBuYW1lPSJTQ1JVQkJBUlNUQVRVU19WSURQTEFZSU5HIiB2YWx1ZT0i44OT44OH44Kq5YaN55Sf5LitIi8+DQoJCTx1aXRleHQgbmFtZT0iU0NSVUJCQVJTVEFUVVNfTE9BRElORyIgdmFsdWU9IuODreODvOODieS4rSIvPg0KCQk8dWl0ZXh0IG5hbWU9IlNDUlVCQkFSU1RBVFVTX0JVRkZFUklORyIgdmFsdWU9IuODkOODg+ODleOCoeS4rSIvPg0KCQk8dWl0ZXh0IG5hbWU9IlNDUlVCQkFSU1RBVFVTX1FVRVNUSU9OIiB2YWx1ZT0i6LOq5ZWP44Gr562U44GI44Gm5LiL44GV44GEIi8+DQoJCTx1aXRleHQgbmFtZT0iU0NSVUJCQVJTVEFUVVNfUkVWSUVXUVVJWiIgdmFsdWU9IuOCr+OCpOOCuuOCkuODrOODk+ODpeODvOOBl+OBpuOBhOOBvuOBmSIvPg0KCQk8IS0tIHN1YnN0aXR1dGlvbjogJW0gPT0gbWludXRlcyByZW1haW5pbmcgLS0+DQoJCTwhLS0gc3Vic3RpdHV0aW9uOiAlcyA9PSBzZWNvbmRzIHJlbWFpbmluZyAtLT4NCgkJPHVpdGV4dCBuYW1lPSJFTEFQU0VEIiB2YWx1ZT0i5q6L44KKIDogJW0g5YiGICVzIOenkiIvPg0KCQk8dWl0ZXh0IG5hbWU9Ik5PVEZPVU5EIiB2YWx1ZT0i5L2V44KC6KaL44Gk44GL44KK44G+44Gb44KTIi8+DQoJCTx1aXRleHQgbmFtZT0iQVRUQUNITUVOVFMiIHZhbHVlPSLmt7vku5giLz4NCgkJPCEtLSBzdWJzdGl0dXRpb246ICVwID09IGN1cnJlbnQgc3BlYWtlcidzIHRpdGxlIC0tPg0KCQk8dWl0ZXh0IG5hbWU9IkJJT1dJTl9USVRMRSIgdmFsdWU9Iue1jOattCA6ICVwIi8+DQoJCTx1aXRleHQgbmFtZT0iQklPQlROX1RJVExFIiB2YWx1ZT0i57WM5q20Ii8+DQoJCTx1aXRleHQgbmFtZT0iRElWSURFUkJUTl9USVRMRSIgdmFsdWU9InwiLz4NCgkJPHVpdGV4dCBuYW1lPSJDT05UQUNUQlROX1RJVExFIiB2YWx1ZT0i44GK5ZWP44GE5ZCI44KP44GbIi8+DQoJCTx1aXRleHQgbmFtZT0iVEFCX1FVSVoiIHZhbHVlPSLjgq/jgqTjgroiLz4NCgkJPHVpdGV4dCBuYW1lPSJUQUJfT1VUTElORSIgdmFsdWU9IuOCouOCpuODiOODqeOCpOODsyIvPg0KCQk8dWl0ZXh0IG5hbWU9IlRBQl9USFVNQiIgdmFsdWU9IuOCteODoOODjeODvOODqyIvPg0KCQk8dWl0ZXh0IG5hbWU9IlRBQl9OT1RFUyIgdmFsdWU9IuODjuODvOODiCIvPg0KCQk8dWl0ZXh0IG5hbWU9IlRBQl9TRUFSQ0giIHZhbHVlPSLmpJzntKIiLz4NCgkJPHVpdGV4dCBuYW1lPSJTTElERV9IRUFESU5HIiB2YWx1ZT0i44K544Op44Kk44OJ44K/44Kk44OI44OrIi8+DQoJCTx1aXRleHQgbmFtZT0iRFVSQVRJT05fSEVBRElORyIgdmFsdWU9IumVt+OBlSIvPg0KCQk8dWl0ZXh0IG5hbWU9IlNFQVJDSF9IRUFESU5HIiB2YWx1ZT0i5qSc57Si44GZ44KL44OG44Kt44K544OIIDogIi8+DQoJCTx1aXRleHQgbmFtZT0iVEhVTUJfSEVBRElORyIgdmFsdWU9IuOCueODqeOCpOODiSIvPg0KCQk8dWl0ZXh0IG5hbWU9IlRIVU1CX0lORk8iIHZhbHVlPSLjgrnjg6njgqTjg4njgr/jgqTjg4jjg6sgLyDplbfjgZUiLz4NCgkJPHVpdGV4dCBuYW1lPSJBVFRBQ0hOQU1FX0hFQURJTkciIHZhbHVlPSLjg5XjgqHjgqTjg6vlkI0iLz4NCgkJPHVpdGV4dCBuYW1lPSJBVFRBQ0hTSVpFX0hFQURJTkciIHZhbHVlPSLjgrXjgqTjgroiLz4NCgkJPHVpdGV4dCBuYW1lPSJTTElERV9OT1RFUyIgdmFsdWU9IuOCueODqeOCpOODieODjuODvOODiCIvPg0KCQk8dWl0ZXh0IG5hbWU9IkNPVVJTRV9TVEFUVVMiIHZhbHVlPSLjg6Ljgrjjg6Xjg7zjg6vjgrnjg4bjg7zjgr/jgrkiLz4NCgkJPHVpdGV4dCBuYW1lPSJQQVNTRURfU1RSSU5HIiB2YWx1ZT0i5ZCI5qC8Ii8+DQoJCTx1aXRleHQgbmFtZT0iRkFJTEVEX1NUUklORyIgdmFsdWU9IuS4jeWQiOagvCIvPg0KCQk8IS0tcXVpeiBwb2QgYW5kIG1lc3NhZ2UgYm94IHRleHRzLS0+DQoJCTx1aXRleHQgbmFtZT0iUVVJWlBPRF9RVUlaX0FUVEVNUFQiIHZhbHVlPSLjgq/jgqTjgrroqabooYzlm57mlbAgOiAiLz4NCgkJPHVpdGV4dCBuYW1lPSJRVUlaUE9EX1FVSVpfQVRURU1QVF9WQUxVRSIgdmFsdWU9IiVuIC8gJXQiLz4NCgkJPHVpdGV4dCBuYW1lPSJRVUlaUE9EX1FVSVpfU0NPUkUiIHZhbHVlPSLjgrnjgrPjgqIgOiAiLz4NCgkJPHVpdGV4dCBuYW1lPSJRVUlaUE9EX1FVSVpfUEFTU1NDT1JFIiB2YWx1ZT0i5ZCI5qC854K5IDoiLz4NCgkJPHVpdGV4dCBuYW1lPSJRVUlaUE9EX1FVSVpfTUFYU0NPUkUiIHZhbHVlPSLmnIDpq5jlvpfngrkgOiAiLz4NCgkJPHVpdGV4dCBuYW1lPSJRVUlaUE9EX1FVRVNBVE1QVF9TVFIiIHZhbHVlPSLoqabooYzlm57mlbAgOiAlbiAvICV0Ii8+DQoJCTx1aXRleHQgbmFtZT0iUVVJWlBPRF9RVUVTVFlQRV9TVFIiIHZhbHVlPSLjgr/jgqTjg5cgOiAlcyIvPg0KCQk8dWl0ZXh0IG5hbWU9IlFVSVpQT0RfUVVFU1RZUEVfR1JEIiB2YWx1ZT0i6KmV5L6hIi8+DQoJCTx1aXRleHQgbmFtZT0iUVVJWlBPRF9RVUVTVFlQRV9TVlkiIHZhbHVlPSLjgqLjg7PjgrHjg7zjg4giLz4NCgkJPHVpdGV4dCBuYW1lPSJRVUlaUE9EX1FVSVpBVE1QVF9JTkYiIHZhbHVlPSLnhKHliLbpmZAiLz4NCgkJPHVpdGV4dCBuYW1lPSJRVUlaUE9EX1FVRVNBVE1QVF9JTkYiIHZhbHVlPSLnhKHliLbpmZAiLz4NCgkJPHVpdGV4dCBuYW1lPSJXQVJOSU5HTVNHX1lFU1NUUklORyIgdmFsdWU9IuOBr+OBhCIvPg0KCQk8dWl0ZXh0IG5hbWU9IldBUk5JTkdNU0dfTk9TVFJJTkciIHZhbHVlPSLjgYTjgYTjgYgiLz4NCgkJPHVpdGV4dCBuYW1lPSJXQVJOSU5HTVNHX1RJVExFU1RSSU5HIiB2YWx1ZT0i44Kv44Kk44K644Gu44OK44OT44Ky44O844K344On44Oz44Gr6Zai44GZ44KL6K2m5ZGKIi8+DQoJCTx1aXRleHQgbmFtZT0iV0FSTklOR01TR19NU0dTVFJJTkciIHZhbHVlPSLjgZPjga7jgq/jgqTjgrrjgavjga/jgIHjgb7jgaDop6PnrZTjgZfjgabjgYTjgarjgYTos6rllY/jgYzjgYLjgorjgb7jgZnjgIINCg0KIOOCr+OCpOOCuuOCkue1guS6huOBmeOCi+OBq+OBr+OAgeOAjOOBr+OBhOOAjeOCkuOCr+ODquODg+OCr+OBl+OBvuOBmeOAguOCr+OCpOOCuuOCkue2muihjOOBmeOCi+OBq+OBr+OAgeOAjOOBhOOBhOOBiOOAjeOCkuOCr+ODquODg+OCr+OBl+OBvuOBmeOAgiIvPg0KCQk8dWl0ZXh0IG5hbWU9IklORk9STUFUSU9OX0gyNjRfRkxBU0hQTEFZRVIiIHZhbHVlPSLjgYrkvb/jgYTjga7jgrPjg7Pjg5Tjg6Xjg7zjgr/jgavnj77lnKjjgqTjg7Pjgrnjg4jjg7zjg6vjgZXjgozjgabjgYTjgosgRmxhc2ggUGxheWVyIOOBruODkOODvOOCuOODp+ODs+OBr+OAgeOBk+OBruODk+ODh+OCquOCkuOCteODneODvOODiOOBl+OBpuOBhOOBvuOBm+OCk+OAguacgOaWsOOBriBGbGFzaCBQbGF5ZXIg44KS44OA44Km44Oz44Ot44O844OJ44GZ44KL44Gr44Gv44CB44OT44OH44Kq6aCY5Z+f44KS44Kv44Oq44OD44Kv44GX44Gm44GP44Gg44GV44GE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OCteOCpOODieODkOODvOOCkuWPguWKoOiAheOBq+imi+OBm+OCiyIvPg0KCQk8dWl0ZXh0IG5hbWU9Ik1VVEUiIHZhbHVlPSLjg5/jg6Xjg7zjg4giLz4NCgkJPHVpdGV4dCBuYW1lPSJET0NXUkFQX1RJVExFIiB2YWx1ZT0iUHJlc2VudGVyIOa3u+S7mOODleOCoeOCpOODqyIvPg0KCQk8dWl0ZXh0IG5hbWU9IkRPQ1dSQVBfTVNHIiB2YWx1ZT0i44Oe44Kk44Kz44Oz44OU44Ol44O844K/44Gr5L+d5a2YIi8+DQoJCTx1aXRleHQgbmFtZT0iRE9DV1JBUF9QUk9NUFQiIHZhbHVlPSLjgq/jg6rjg4Pjgq/jgZfjgabjg4Djgqbjg7Pjg63jg7zjg4kiLz4NCgk8L2xhbmd1YWdlPg0KCTxsYW5ndWFnZSBpZD0ia28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DQoJCTx1aWZvbnQgbmFtZT0iRk9OVF9UQUJTIiB2YWx1ZT0iVmVyZGFuYSwxMSxmYWxzZSxmYWxzZSxmYWxzZSIvPg0KCQk8dWlmb250IG5hbWU9IkZPTlRfUFJFU0VOVEFUSU9OTkFNRSIgdmFsdWU9IlZlcmRhbmEsMTUsZmFsc2UsZmFsc2UsdHJ1ZSIvPg0KCQk8dWlmb250IG5hbWU9IkZPTlRfUFJFU0VOVEVSTkFNRSIgdmFsdWU9IlZlcmRhbmEsMTUsdHJ1ZSxmYWxzZSx0cnVlIi8+DQoJCTx1aWZvbnQgbmFtZT0iRk9OVF9QUkVTRU5URVJUSVRMRSIgdmFsdWU9IlZlcmRhbmEsMTEsZmFsc2UsZmFsc2UsdHJ1ZSIvPg0KCQk8dWlmb250IG5hbWU9IkZPTlRfQklPQlROIiB2YWx1ZT0iVmVyZGFuYSwxMS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uyKrOudvOydtOuTnCAlbiIvPg0KCQk8IS0tIHN1YnN0aXR1dGlvbjogJW4gPT0gc2xpZGUgbnVtYmVyIC0tPg0KCQk8IS0tIHN1YnN0aXR1dGlvbjogJXQgPT0gdG90YWwgc2xpZGUgY291bnQgLS0+DQoJCTx1aXRleHQgbmFtZT0iU0NSVUJCQVJTVEFUVVNfU0xJREVJTkZPIiB2YWx1ZT0i7Iqs65287J2065OcICVuIC8gJXQgfCAiLz4NCgkJPHVpdGV4dCBuYW1lPSJTQ1JVQkJBUlNUQVRVU19TVE9QUEVEIiB2YWx1ZT0i7KSR7KeA65CoIi8+DQoJCTx1aXRleHQgbmFtZT0iU0NSVUJCQVJTVEFUVVNfUExBWUlORyIgdmFsdWU9IuyerOyDnSIvPg0KCQk8dWl0ZXh0IG5hbWU9IlNDUlVCQkFSU1RBVFVTX05PQVVESU8iIHZhbHVlPSLsmKTrlJTsmKQg7JeG7J2MIi8+DQoJCTx1aXRleHQgbmFtZT0iU0NSVUJCQVJTVEFUVVNfVklEUExBWUlORyIgdmFsdWU9Iuu5hOuUlOyYpCDsnqzsg50g7KSRIi8+DQoJCTx1aXRleHQgbmFtZT0iU0NSVUJCQVJTVEFUVVNfTE9BRElORyIgdmFsdWU9IuuhnOuUqSIvPg0KCQk8dWl0ZXh0IG5hbWU9IlNDUlVCQkFSU1RBVFVTX0JVRkZFUklORyIgdmFsdWU9IuuyhO2NvOungSIvPg0KCQk8dWl0ZXh0IG5hbWU9IlNDUlVCQkFSU1RBVFVTX1FVRVNUSU9OIiB2YWx1ZT0i7KeI66y47JeQIOuLte2VmOq4sCIvPg0KCQk8dWl0ZXh0IG5hbWU9IlNDUlVCQkFSU1RBVFVTX1JFVklFV1FVSVoiIHZhbHVlPSLsp4jrrLgg64uk7Iuc67O06riwIi8+DQoJCTwhLS0gc3Vic3RpdHV0aW9uOiAlbSA9PSBtaW51dGVzIHJlbWFpbmluZyAtLT4NCgkJPCEtLSBzdWJzdGl0dXRpb246ICVzID09IHNlY29uZHMgcmVtYWluaW5nIC0tPg0KCQk8dWl0ZXh0IG5hbWU9IkVMQVBTRUQiIHZhbHVlPSIlbeu2hCAlc+y0iCDrgqjsnYwiLz4NCgkJPHVpdGV4dCBuYW1lPSJOT1RGT1VORCIgdmFsdWU9IuyXhuydjCIvPg0KCQk8dWl0ZXh0IG5hbWU9IkFUVEFDSE1FTlRTIiB2YWx1ZT0i7LKo67aAIO2MjOydvCIvPg0KCQk8IS0tIHN1YnN0aXR1dGlvbjogJXAgPT0gY3VycmVudCBzcGVha2VyJ3MgdGl0bGUgLS0+DQoJCTx1aXRleHQgbmFtZT0iQklPV0lOX1RJVExFIiB2YWx1ZT0i6rK966ClIOyGjOqwnDogJXAiLz4NCgkJPHVpdGV4dCBuYW1lPSJCSU9CVE5fVElUTEUiIHZhbHVlPSLqsr3roKUg7IaM6rCcIi8+DQoJCTx1aXRleHQgbmFtZT0iRElWSURFUkJUTl9USVRMRSIgdmFsdWU9InwiLz4NCgkJPHVpdGV4dCBuYW1lPSJDT05UQUNUQlROX1RJVExFIiB2YWx1ZT0i7Jew65297LKYIi8+DQoJCTx1aXRleHQgbmFtZT0iVEFCX1FVSVoiIHZhbHVlPSLtgLTspogiLz4NCgkJPHVpdGV4dCBuYW1lPSJUQUJfT1VUTElORSIgdmFsdWU9IuqwnOyalCIvPg0KCQk8dWl0ZXh0IG5hbWU9IlRBQl9USFVNQiIgdmFsdWU9Iuy2leyGjO2MkCIvPg0KCQk8dWl0ZXh0IG5hbWU9IlRBQl9OT1RFUyIgdmFsdWU9IuuFuO2KuCIvPg0KCQk8dWl0ZXh0IG5hbWU9IlRBQl9TRUFSQ0giIHZhbHVlPSLqsoDsg4kiLz4NCgkJPHVpdGV4dCBuYW1lPSJTTElERV9IRUFESU5HIiB2YWx1ZT0i7Iqs65287J2065OcIOygnOuqqSIvPg0KCQk8dWl0ZXh0IG5hbWU9IkRVUkFUSU9OX0hFQURJTkciIHZhbHVlPSLsnqzsg53si5zqsIQiLz4NCgkJPHVpdGV4dCBuYW1lPSJTRUFSQ0hfSEVBRElORyIgdmFsdWU9Iu2FjeyKpO2KuCDqsoDsg4k6Ii8+DQoJCTx1aXRleHQgbmFtZT0iVEhVTUJfSEVBRElORyIgdmFsdWU9IuyKrOudvOydtOuTnCIvPg0KCQk8dWl0ZXh0IG5hbWU9IlRIVU1CX0lORk8iIHZhbHVlPSLsoJzrqqkv7J6s7IOd7Iuc6rCEIi8+DQoJCTx1aXRleHQgbmFtZT0iQVRUQUNITkFNRV9IRUFESU5HIiB2YWx1ZT0i7YyM7J28IOydtOumhCIvPg0KCQk8dWl0ZXh0IG5hbWU9IkFUVEFDSFNJWkVfSEVBRElORyIgdmFsdWU9Iu2BrOq4sCIvPg0KCQk8dWl0ZXh0IG5hbWU9IlNMSURFX05PVEVTIiB2YWx1ZT0i7Iqs65287J2065OcIOuFuO2KuCIvPg0KCQk8dWl0ZXh0IG5hbWU9IkNPVVJTRV9TVEFUVVMiIHZhbHVlPSLrqqjrk4gg7IOB7YOcIi8+DQoJCTx1aXRleHQgbmFtZT0iUEFTU0VEX1NUUklORyIgdmFsdWU9Iu2VqeqyqSIvPg0KCQk8dWl0ZXh0IG5hbWU9IkZBSUxFRF9TVFJJTkciIHZhbHVlPSLrtojtlanqsqkiLz4NCgkJPCEtLXF1aXogcG9kIGFuZCBtZXNzYWdlIGJveCB0ZXh0cy0tPg0KCQk8dWl0ZXh0IG5hbWU9IlFVSVpQT0RfUVVJWl9BVFRFTVBUIiB2YWx1ZT0i7YC07KaIIOyLnOuPhCDtmp/siJg6Ii8+DQoJCTx1aXRleHQgbmFtZT0iUVVJWlBPRF9RVUlaX0FUVEVNUFRfVkFMVUUiIHZhbHVlPSIlbi8ldCIvPg0KCQk8dWl0ZXh0IG5hbWU9IlFVSVpQT0RfUVVJWl9TQ09SRSIgdmFsdWU9IuuTneygkDoiLz4NCgkJPHVpdGV4dCBuYW1lPSJRVUlaUE9EX1FVSVpfUEFTU1NDT1JFIiB2YWx1ZT0i7Ya16rO8IOygkOyImDoiLz4NCgkJPHVpdGV4dCBuYW1lPSJRVUlaUE9EX1FVSVpfTUFYU0NPUkUiIHZhbHVlPSLstZzqs6Ag7KCQ7IiYOiIvPg0KCQk8dWl0ZXh0IG5hbWU9IlFVSVpQT0RfUVVFU0FUTVBUX1NUUiIgdmFsdWU9IuyLnOuPhCDtmp/siJg6ICVuLyV0Ii8+DQoJCTx1aXRleHQgbmFtZT0iUVVJWlBPRF9RVUVTVFlQRV9TVFIiIHZhbHVlPSLsnKDtmJU6ICVzIi8+DQoJCTx1aXRleHQgbmFtZT0iUVVJWlBPRF9RVUVTVFlQRV9HUkQiIHZhbHVlPSLsoJDsiJgg66ek6riw6riwIOyZhOujjCIvPg0KCQk8dWl0ZXh0IG5hbWU9IlFVSVpQT0RfUVVFU1RZUEVfU1ZZIiB2YWx1ZT0i7ISk66y4IOyhsOyCrCIvPg0KCQk8dWl0ZXh0IG5hbWU9IlFVSVpQT0RfUVVJWkFUTVBUX0lORiIgdmFsdWU9IuustO2VnCIvPg0KCQk8dWl0ZXh0IG5hbWU9IlFVSVpQT0RfUVVFU0FUTVBUX0lORiIgdmFsdWU9IuustO2VnCIvPg0KCQk8dWl0ZXh0IG5hbWU9IldBUk5JTkdNU0dfWUVTU1RSSU5HIiB2YWx1ZT0i7JiIIi8+DQoJCTx1aXRleHQgbmFtZT0iV0FSTklOR01TR19OT1NUUklORyIgdmFsdWU9IuyVhOuLiOyYpCIvPg0KCQk8dWl0ZXh0IG5hbWU9IldBUk5JTkdNU0dfVElUTEVTVFJJTkciIHZhbHVlPSLtgLTspogg64K067mE6rKM7J207IWYIOqyveqzoCIvPg0KCQk8dWl0ZXh0IG5hbWU9IldBUk5JTkdNU0dfTVNHU1RSSU5HIiB2YWx1ZT0i7J20IO2AtOymiOyXkOyEnCDsi5zrj4TtlZjsp4Ag7JWK7J2AIOyniOusuOydtCDsnojsirXri4jri6QuDQoNCu2AtOymiOulvCDsooXro4ztlZjroKTrqbQgW+yYiF3rpbwg7YG066at7ZWY6rOgLCDtgLTspojrpbwg6rOE7IaN7ZWY66Ck66m0IFvslYTri4jsmKRd66W8IO2BtOumre2VmOyLreyLnOyYpC4iLz4NCgkJPHVpdGV4dCBuYW1lPSJJTkZPUk1BVElPTl9IMjY0X0ZMQVNIUExBWUVSIiB2YWx1ZT0i7Iuc7Iqk7YWc7JeQIOyEpOy5mOuQmOyWtCDsnojripQg7ZiE7J6sIOuyhOyghOydmCBGbGFzaCBQbGF5ZXLripQg7J20IOu5hOuUlOyYpOulvCDsp4Dsm5DtlZjsp4Ag7JWK7Iq164uI64ukLiDstZzsi6AgRmxhc2ggUGxheWVy66W8IOuLpOyatOuhnOuTnO2VmOugpOuptCDruYTrlJTsmKQg7JiB7Jet7J2EIO2BtOumre2VmOyLreyLnOyYpC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RGV0ZW5pZGEiLz4NCgkJPHVpdGV4dCBuYW1lPSJTQ1JVQkJBUlNUQVRVU19QTEFZSU5HIiB2YWx1ZT0iUmVwcm9kdWNpZW5kbyIvPg0KCQk8dWl0ZXh0IG5hbWU9IlNDUlVCQkFSU1RBVFVTX05PQVVESU8iIHZhbHVlPSJTaW4gc29uaWRvIi8+DQoJCTx1aXRleHQgbmFtZT0iU0NSVUJCQVJTVEFUVVNfVklEUExBWUlORyIgdmFsdWU9IlbDrWRlbyBlbiByZXByb2QuIi8+DQoJCTx1aXRleHQgbmFtZT0iU0NSVUJCQVJTVEFUVVNfTE9BRElORyIgdmFsdWU9IkNhcmdhbmRvIi8+DQoJCTx1aXRleHQgbmFtZT0iU0NSVUJCQVJTVEFUVVNfQlVGRkVSSU5HIiB2YWx1ZT0iQWxtYWNlbmFuZG8gZW4gYsO6ZmVyIi8+DQoJCTx1aXRleHQgbmFtZT0iU0NSVUJCQVJTVEFUVVNfUVVFU1RJT04iIHZhbHVlPSJDb250ZXN0YXIgcHJlZ3VudGEiLz4NCgkJPHVpdGV4dCBuYW1lPSJTQ1JVQkJBUlNUQVRVU19SRVZJRVdRVUlaIiB2YWx1ZT0iUmV2aXNhbmRvIHBydWViYSIvPg0KCQk8IS0tIHN1YnN0aXR1dGlvbjogJW0gPT0gbWludXRlcyByZW1haW5pbmcgLS0+DQoJCTwhLS0gc3Vic3RpdHV0aW9uOiAlcyA9PSBzZWNvbmRzIHJlbWFpbmluZyAtLT4NCgkJPHVpdGV4dCBuYW1lPSJFTEFQU0VEIiB2YWx1ZT0iJW0gbWludXRvcyAlcyBzZWd1bmRvcyByZXN0YW50ZXMiLz4NCgkJPHVpdGV4dCBuYW1lPSJOT1RGT1VORCIgdmFsdWU9Ik5vIHNlIGhhIGVuY29udHJhZG8gbmFkYSIvPg0KCQk8dWl0ZXh0IG5hbWU9IkFUVEFDSE1FTlRTIiB2YWx1ZT0iQXJjaGl2b3MgYWRqdW50b3MiLz4NCgkJPCEtLSBzdWJzdGl0dXRpb246ICVwID09IGN1cnJlbnQgc3BlYWtlcidzIHRpdGxlIC0tPg0KCQk8dWl0ZXh0IG5hbWU9IkJJT1dJTl9USVRMRSIgdmFsdWU9IkJpb2dyYWbDrWE6ICVwIi8+DQoJCTx1aXRleHQgbmFtZT0iQklPQlROX1RJVExFIiB2YWx1ZT0iQmlvZ3JhZsOtYSIvPg0KCQk8dWl0ZXh0IG5hbWU9IkRJVklERVJCVE5fVElUTEUiIHZhbHVlPSJ8Ii8+DQoJCTx1aXRleHQgbmFtZT0iQ09OVEFDVEJUTl9USVRMRSIgdmFsdWU9IkNvbnRhY3RvIi8+DQoJCTx1aXRleHQgbmFtZT0iVEFCX1FVSVoiIHZhbHVlPSJQcnVlYmEiLz4NCgkJPHVpdGV4dCBuYW1lPSJUQUJfT1VUTElORSIgdmFsdWU9IkNvbnRvcm5vIi8+DQoJCTx1aXRleHQgbmFtZT0iVEFCX1RIVU1CIiB2YWx1ZT0iTWluaWF0LiIvPg0KCQk8dWl0ZXh0IG5hbWU9IlRBQl9OT1RFUyIgdmFsdWU9Ik5vdGFzIi8+DQoJCTx1aXRleHQgbmFtZT0iVEFCX1NFQVJDSCIgdmFsdWU9IkJ1c2NhciIvPg0KCQk8dWl0ZXh0IG5hbWU9IlNMSURFX0hFQURJTkciIHZhbHVlPSJUw610dWxvIGRlIGRpYXBvc2l0aXZhIi8+DQoJCTx1aXRleHQgbmFtZT0iRFVSQVRJT05fSEVBRElORyIgdmFsdWU9IkR1cmFjLiIvPg0KCQk8dWl0ZXh0IG5hbWU9IlNFQVJDSF9IRUFESU5HIiB2YWx1ZT0iQnVzY2FyIHRleHRvOiIvPg0KCQk8dWl0ZXh0IG5hbWU9IlRIVU1CX0hFQURJTkciIHZhbHVlPSJEaWFwb3NpdGl2YSIvPg0KCQk8dWl0ZXh0IG5hbWU9IlRIVU1CX0lORk8iIHZhbHVlPSJEdXIuL1TDrXQuIGRpYXAuIi8+DQoJCTx1aXRleHQgbmFtZT0iQVRUQUNITkFNRV9IRUFESU5HIiB2YWx1ZT0iTm9tYnJlIGRlIGFyY2hpdm8iLz4NCgkJPHVpdGV4dCBuYW1lPSJBVFRBQ0hTSVpFX0hFQURJTkciIHZhbHVlPSJUYW1hw7FvIi8+DQoJCTx1aXRleHQgbmFtZT0iU0xJREVfTk9URVMiIHZhbHVlPSJOb3RhcyBkZSBkaWFwb3NpdGl2YSIvPg0KCQk8dWl0ZXh0IG5hbWU9IkNPVVJTRV9TVEFUVVMiIHZhbHVlPSJFc3RhZG8gZGUgbW9kdWxvIi8+DQoJCTx1aXRleHQgbmFtZT0iUEFTU0VEX1NUUklORyIgdmFsdWU9IkFwcm9iYWRvIi8+DQoJCTx1aXRleHQgbmFtZT0iRkFJTEVEX1NUUklORyIgdmFsdWU9IlN1c3BlbnNvIi8+DQoJCTwhLS1xdWl6IHBvZCBhbmQgbWVzc2FnZSBib3ggdGV4dHMtLT4NCgkJPHVpdGV4dCBuYW1lPSJRVUlaUE9EX1FVSVpfQVRURU1QVCIgdmFsdWU9IkludGVudG8gZGUgcHJ1ZWJhOiIvPg0KCQk8dWl0ZXh0IG5hbWU9IlFVSVpQT0RfUVVJWl9BVFRFTVBUX1ZBTFVFIiB2YWx1ZT0iJW4gZGUgJXQiLz4NCgkJPHVpdGV4dCBuYW1lPSJRVUlaUE9EX1FVSVpfU0NPUkUiIHZhbHVlPSJQdW50dWFjacOzbjoiLz4NCgkJPHVpdGV4dCBuYW1lPSJRVUlaUE9EX1FVSVpfUEFTU1NDT1JFIiB2YWx1ZT0iUHVudHVhY2nDs24gcGFyYSBhcHJvYmFyOiIvPg0KCQk8dWl0ZXh0IG5hbWU9IlFVSVpQT0RfUVVJWl9NQVhTQ09SRSIgdmFsdWU9IlB1bnR1YWNpw7NuIG3DoXhpbWE6Ii8+DQoJCTx1aXRleHQgbmFtZT0iUVVJWlBPRF9RVUVTQVRNUFRfU1RSIiB2YWx1ZT0iSW50ZW50b3M6ICVuIGRlICV0Ii8+DQoJCTx1aXRleHQgbmFtZT0iUVVJWlBPRF9RVUVTVFlQRV9TVFIiIHZhbHVlPSJUaXBvOiAlcyIvPg0KCQk8dWl0ZXh0IG5hbWU9IlFVSVpQT0RfUVVFU1RZUEVfR1JEIiB2YWx1ZT0iQ29uIHB1bnR1YWNpw7NuIi8+DQoJCTx1aXRleHQgbmFtZT0iUVVJWlBPRF9RVUVTVFlQRV9TVlkiIHZhbHVlPSJFbmN1ZXN0YSIvPg0KCQk8dWl0ZXh0IG5hbWU9IlFVSVpQT0RfUVVJWkFUTVBUX0lORiIgdmFsdWU9IkluZmluaXRvIi8+DQoJCTx1aXRleHQgbmFtZT0iUVVJWlBPRF9RVUVTQVRNUFRfSU5GIiB2YWx1ZT0iSW5maW5pdG8iLz4NCgkJPHVpdGV4dCBuYW1lPSJXQVJOSU5HTVNHX1lFU1NUUklORyIgdmFsdWU9IlPDrSIvPg0KCQk8dWl0ZXh0IG5hbWU9IldBUk5JTkdNU0dfTk9TVFJJTkciIHZhbHVlPSJObyIvPg0KCQk8dWl0ZXh0IG5hbWU9IldBUk5JTkdNU0dfVElUTEVTVFJJTkciIHZhbHVlPSJBdmlzbyBkZSBuYXZlZ2FjacOzbiBkZSBwcnVlYmEiLz4NCgkJPHVpdGV4dCBuYW1lPSJXQVJOSU5HTVNHX01TR1NUUklORyIgdmFsdWU9IkhheSBwcmVndW50YXMgc2luIGludGVudG9zIGVuIGVzdGEgcHJ1ZWJhLg0KDQpQYXJhIHNhbGlyIGRlIGxhIHBydWViYSwgaGFnYSBjbGljIGVuIFPDrS4gUGFyYSBjb250aW51YXIsIGhhZ2EgY2xpYyBlbiBOby4iLz4NCgkJPHVpdGV4dCBuYW1lPSJJTkZPUk1BVElPTl9IMjY0X0ZMQVNIUExBWUVSIiB2YWx1ZT0iTGEgdmVyc2nDs24gYWN0dWFsIGRlIEZsYXNoIFBsYXllciBpbnN0YWxhZGEgZW4gZWwgb3JkZW5hZG9yIG5vIGVzIGNvbXBhdGlibGUgY29uIGVzdGUgdsOtZGVvLiBIYWdhIGNsaWMgZW4gZWwgw6FyZWEgZGUgdsOtZGVvIHBhcmEgZGVzY2FyZ2FyIGxhIMO6bHRpbWEgdmVyc2nDs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6ICVwIi8+DQoJCTwhLS0gc3Vic3RpdHV0aW9uOiAlcCA9PSBwcmVzZW50YXRpb24gdGl0bGUgLS0+DQoJCTwhLS0gc3Vic3RpdHV0aW9uOiAlcyA9PSBzbGlkZSB0aXRsZSAtLT4NCgkJPCEtLSBzdWJzdGl0dXRpb246ICVuID09IHNsaWRlIG51bWJlciAtLT4NCgkJPHVpdGV4dCBuYW1lPSJCT09LTUFSS1NMSURFIiB2YWx1ZT0iQWRvYmUgUHJlc2VudGVyOiAlcCAlcyIvPg0KCQk8dWl0ZXh0IG5hbWU9IlNIT1dTSURFQkFSIiB2YWx1ZT0iTW9zdHJhciBiYXJyYSBsYXRlcmFsIGEgbG9zIHBhcnRpY2lwYW50ZXMiLz4NCgkJPHVpdGV4dCBuYW1lPSJNVVRFIiB2YWx1ZT0iU2lsZW5jaWFyIi8+DQoJCTx1aXRleHQgbmFtZT0iRE9DV1JBUF9USVRMRSIgdmFsdWU9IkFyY2hpdm8gYWRqdW50byBkZSBQcmVzZW50ZXIiLz4NCgkJPHVpdGV4dCBuYW1lPSJET0NXUkFQX01TRyIgdmFsdWU9Ikd1YXJkYXIgZW4gTWkgUEMiLz4NCgkJPHVpdGV4dCBuYW1lPSJET0NXUkFQX1BST01QVCIgdmFsdWU9IkhhZ2EgY2xpYyBlbiBEZXNjYXJnYXIiLz4NCgk8L2xhbmd1YWdlPg0KCTxsYW5ndWFnZSBpZD0icH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GFyYWRvIi8+DQoJCTx1aXRleHQgbmFtZT0iU0NSVUJCQVJTVEFUVVNfUExBWUlORyIgdmFsdWU9IlJlcHJvZHV6aW5kbyIvPg0KCQk8dWl0ZXh0IG5hbWU9IlNDUlVCQkFSU1RBVFVTX05PQVVESU8iIHZhbHVlPSJTZW0gw6F1ZGlvIi8+DQoJCTx1aXRleHQgbmFtZT0iU0NSVUJCQVJTVEFUVVNfVklEUExBWUlORyIgdmFsdWU9IlbDrWRlbyBlbSByZXByb2R1w6fDo28iLz4NCgkJPHVpdGV4dCBuYW1lPSJTQ1JVQkJBUlNUQVRVU19MT0FESU5HIiB2YWx1ZT0iQ2FycmVnYW5kbyIvPg0KCQk8dWl0ZXh0IG5hbWU9IlNDUlVCQkFSU1RBVFVTX0JVRkZFUklORyIgdmFsdWU9IkFybWF6ZW5hbmRvIGVtIGJ1ZmZlciIvPg0KCQk8dWl0ZXh0IG5hbWU9IlNDUlVCQkFSU1RBVFVTX1FVRVNUSU9OIiB2YWx1ZT0iUmVzcG9uZGVyIHBlcmd1bnRhIi8+DQoJCTx1aXRleHQgbmFtZT0iU0NSVUJCQVJTVEFUVVNfUkVWSUVXUVVJWiIgdmFsdWU9IlJldmlzYW5kbyBxdWVzdGlvbsOhcmlvIi8+DQoJCTwhLS0gc3Vic3RpdHV0aW9uOiAlbSA9PSBtaW51dGVzIHJlbWFpbmluZyAtLT4NCgkJPCEtLSBzdWJzdGl0dXRpb246ICVzID09IHNlY29uZHMgcmVtYWluaW5nIC0tPg0KCQk8dWl0ZXh0IG5hbWU9IkVMQVBTRUQiIHZhbHVlPSIlbSBtaW51dG9zICVzIHNlZ3VuZG9zIHJlc3RhbnRlcyIvPg0KCQk8dWl0ZXh0IG5hbWU9Ik5PVEZPVU5EIiB2YWx1ZT0iTmFkYSBlbmNvbnRyYWRvIi8+DQoJCTx1aXRleHQgbmFtZT0iQVRUQUNITUVOVFMiIHZhbHVlPSJBbmV4b3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XRvIi8+DQoJCTx1aXRleHQgbmFtZT0iVEFCX1FVSVoiIHZhbHVlPSJRdWVzdC4iLz4NCgkJPHVpdGV4dCBuYW1lPSJUQUJfT1VUTElORSIgdmFsdWU9IkVzcXVlbWEiLz4NCgkJPHVpdGV4dCBuYW1lPSJUQUJfVEhVTUIiIHZhbHVlPSJNaW5pIi8+DQoJCTx1aXRleHQgbmFtZT0iVEFCX05PVEVTIiB2YWx1ZT0iTm90YXMiLz4NCgkJPHVpdGV4dCBuYW1lPSJUQUJfU0VBUkNIIiB2YWx1ZT0iQnVzY2EiLz4NCgkJPHVpdGV4dCBuYW1lPSJTTElERV9IRUFESU5HIiB2YWx1ZT0iVMOtdHVsbyBkbyBzbGlkZSIvPg0KCQk8dWl0ZXh0IG5hbWU9IkRVUkFUSU9OX0hFQURJTkciIHZhbHVlPSJEdXJhw6fDo28iLz4NCgkJPHVpdGV4dCBuYW1lPSJTRUFSQ0hfSEVBRElORyIgdmFsdWU9IlByb2N1cmFyIHRleHRvOiIvPg0KCQk8dWl0ZXh0IG5hbWU9IlRIVU1CX0hFQURJTkciIHZhbHVlPSJTbGlkZSIvPg0KCQk8dWl0ZXh0IG5hbWU9IlRIVU1CX0lORk8iIHZhbHVlPSJUw610dWxvL0R1cmHDp8OjbyBkbyBzbGlkZSIvPg0KCQk8dWl0ZXh0IG5hbWU9IkFUVEFDSE5BTUVfSEVBRElORyIgdmFsdWU9Ik5vbWUgZG8gYXJxdWl2byIvPg0KCQk8dWl0ZXh0IG5hbWU9IkFUVEFDSFNJWkVfSEVBRElORyIgdmFsdWU9IlRhbWFuaG8iLz4NCgkJPHVpdGV4dCBuYW1lPSJTTElERV9OT1RFUyIgdmFsdWU9IkFub3Rhw6fDtWVzIGRvIHNsaWRlIi8+DQoJCTx1aXRleHQgbmFtZT0iQ09VUlNFX1NUQVRVUyIgdmFsdWU9IlN0YXR1cyBkbyBtw7NkdWxvIi8+DQoJCTx1aXRleHQgbmFtZT0iUEFTU0VEX1NUUklORyIgdmFsdWU9IkFwcm92YWRvIi8+DQoJCTx1aXRleHQgbmFtZT0iRkFJTEVEX1NUUklORyIgdmFsdWU9IlJlcHJvdmFkbyIvPg0KCQk8IS0tcXVpeiBwb2QgYW5kIG1lc3NhZ2UgYm94IHRleHRzLS0+DQoJCTx1aXRleHQgbmFtZT0iUVVJWlBPRF9RVUlaX0FUVEVNUFQiIHZhbHVlPSJUZW50YXRpdmEgbm8gcXVlc3Rpb27DoXJpbzoiLz4NCgkJPHVpdGV4dCBuYW1lPSJRVUlaUE9EX1FVSVpfQVRURU1QVF9WQUxVRSIgdmFsdWU9IiVuIGRlICV0Ii8+DQoJCTx1aXRleHQgbmFtZT0iUVVJWlBPRF9RVUlaX1NDT1JFIiB2YWx1ZT0iUG9udHVhw6fDo286Ii8+DQoJCTx1aXRleHQgbmFtZT0iUVVJWlBPRF9RVUlaX1BBU1NTQ09SRSIgdmFsdWU9IlBvbnR1YcOnw6NvIGRlIGFwcm92YcOnw6NvOiIvPg0KCQk8dWl0ZXh0IG5hbWU9IlFVSVpQT0RfUVVJWl9NQVhTQ09SRSIgdmFsdWU9IlBvbnR1YcOnw6NvIG3DoXhpbWE6Ii8+DQoJCTx1aXRleHQgbmFtZT0iUVVJWlBPRF9RVUVTQVRNUFRfU1RSIiB2YWx1ZT0iVGVudGF0aXZhOiAlbiBkZSAldCIvPg0KCQk8dWl0ZXh0IG5hbWU9IlFVSVpQT0RfUVVFU1RZUEVfU1RSIiB2YWx1ZT0iVGlwbzogJXMiLz4NCgkJPHVpdGV4dCBuYW1lPSJRVUlaUE9EX1FVRVNUWVBFX0dSRCIgdmFsdWU9IkNsYXNzaWZpY2F0w7NyaWEiLz4NCgkJPHVpdGV4dCBuYW1lPSJRVUlaUE9EX1FVRVNUWVBFX1NWWSIgdmFsdWU9IlBlc3F1aXNhIi8+DQoJCTx1aXRleHQgbmFtZT0iUVVJWlBPRF9RVUlaQVRNUFRfSU5GIiB2YWx1ZT0iSW5maW5pdG8iLz4NCgkJPHVpdGV4dCBuYW1lPSJRVUlaUE9EX1FVRVNBVE1QVF9JTkYiIHZhbHVlPSJJbmZpbml0byIvPg0KCQk8dWl0ZXh0IG5hbWU9IldBUk5JTkdNU0dfWUVTU1RSSU5HIiB2YWx1ZT0iU2ltIi8+DQoJCTx1aXRleHQgbmFtZT0iV0FSTklOR01TR19OT1NUUklORyIgdmFsdWU9Ik7Do28iLz4NCgkJPHVpdGV4dCBuYW1lPSJXQVJOSU5HTVNHX1RJVExFU1RSSU5HIiB2YWx1ZT0iQWxlcnRhIGRlIG5hdmVnYcOnw6NvIGRvIHF1ZXN0aW9uw6FyaW8iLz4NCgkJPHVpdGV4dCBuYW1lPSJXQVJOSU5HTVNHX01TR1NUUklORyIgdmFsdWU9IkV4aXN0ZW0gcGVyZ3VudGFzIHF1ZSBuw6NvIGZvcmFtIHJlc3BvbmRpZGFzIG5lc3RlIHF1ZXN0aW9uw6FyaW8uDQoNCkNsaXF1ZSBlbSBTaW0gcGFyYSBzYWlyIGRvIHF1ZXN0aW9uw6FyaW8gb3UgZW0gTsOjbyBzZSBxdWlzZXIgY29udGludWFyLiIvPg0KCQk8dWl0ZXh0IG5hbWU9IklORk9STUFUSU9OX0gyNjRfRkxBU0hQTEFZRVIiIHZhbHVlPSJBIHZlcnPDo28gYXR1YWwgZG8gRmxhc2ggUGxheWVyIGluc3RhbGFkYSBubyBjb21wdXRhZG9yIG7Do28gb2ZlcmVjZSBzdXBvcnRlIGEgZXNzZSB2w61kZW8uIENsaXF1ZSBuYSDDoXJlYSBkbyB2w61kZW8gcGFyYSBiYWl4YXIgYSB2ZXJzw6NvIG1haXMgcmVjZW50ZSBkby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c3RyYXIgYmFycmEgbGF0ZXJhbCBhbyBwYXJ0aWNpcGFudGVzIi8+DQoJCTx1aXRleHQgbmFtZT0iTVVURSIgdmFsdWU9Ik11ZG8iLz4NCgkJPHVpdGV4dCBuYW1lPSJET0NXUkFQX1RJVExFIiB2YWx1ZT0iQW5leG8gZGUgYXJxdWl2byBkbyBQcmVzZW50ZXIiLz4NCgkJPHVpdGV4dCBuYW1lPSJET0NXUkFQX01TRyIgdmFsdWU9IlNhbHZhciBlbSBNZXUgY29tcHV0YWRvciIvPg0KCQk8dWl0ZXh0IG5hbWU9IkRPQ1dSQVBfUFJPTVBUIiB2YWx1ZT0iQ2xpcXVlIHBhcmEgYmFpeGFyIi8+DQoJPC9sYW5ndWFnZT4NCgk8bGFuZ3VhZ2UgaWQ9Iml0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ludGVycm90dG8iLz4NCgkJPHVpdGV4dCBuYW1lPSJTQ1JVQkJBUlNUQVRVU19QTEFZSU5HIiB2YWx1ZT0iUmlwcm9kdXppb25lIi8+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DQoJCTx1aXRleHQgbmFtZT0iRUxBUFNFRCIgdmFsdWU9IiVtIE1pbnV0aSAlcyBTZWNvbmRpIHJpbWFuZW50aSIvPg0KCQk8dWl0ZXh0IG5hbWU9Ik5PVEZPVU5EIiB2YWx1ZT0iTmVzc3VuIGVsZW1lbnRvIHRyb3ZhdG8iLz4NCgkJPHVpdGV4dCBuYW1lPSJBVFRBQ0hNRU5UUyIgdmFsdWU9IkFsbGVnYXRp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DQoJCTx1aXRleHQgbmFtZT0iRFVSQVRJT05fSEVBRElORyIgdmFsdWU9IkR1cmF0YSIvPg0KCQk8dWl0ZXh0IG5hbWU9IlNFQVJDSF9IRUFESU5HIiB2YWx1ZT0iQ2VyY2EgdGVzdG86Ii8+DQoJCTx1aXRleHQgbmFtZT0iVEhVTUJfSEVBRElORyIgdmFsdWU9IkRpYXBvc2l0aXZhIi8+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HVpdGV4dCBuYW1lPSJDT1VSU0VfU1RBVFVTIiB2YWx1ZT0iTW9kdWxlIFN0YXR1cyIvPg0KCQk8dWl0ZXh0IG5hbWU9IlBBU1NFRF9TVFJJTkciIHZhbHVlPSJQYXNzZWQiLz4NCgkJPHVpdGV4dCBuYW1lPSJGQUlMRURfU1RSSU5HIiB2YWx1ZT0iRmFpbGVkIi8+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DQoJCTx1aXRleHQgbmFtZT0iUVVJWlBPRF9RVUlaX1BBU1NTQ09SRSIgdmFsdWU9IlB1bnRlZ2dpbyBtaW5pbW86Ii8+DQoJCTx1aXRleHQgbmFtZT0iUVVJWlBPRF9RVUlaX01BWFNDT1JFIiB2YWx1ZT0iUHVudGVnZ2lvIG1hc3NpbW86Ii8+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DQoJCTx1aXRleHQgbmFtZT0iV0FSTklOR01TR19ZRVNTVFJJTkciIHZhbHVlPSJTw6wiLz4NCgkJPHVpdGV4dCBuYW1lPSJXQVJOSU5HTVNHX05PU1RSSU5HIiB2YWx1ZT0iTm8iLz4NCgkJPHVpdGV4dCBuYW1lPSJXQVJOSU5HTVNHX1RJVExFU1RSSU5HIiB2YWx1ZT0iQXZ2ZXJ0ZW56YSBuYXZpZ2F6aW9uZSBxdWl6Ii8+DQoJCTx1aXRleHQgbmFtZT0iV0FSTklOR01TR19NU0dTVFJJTkciIHZhbHVlPSJPY2NvcnJlIGFuY29yYSByaXNwb25kZXJlIGFkIGFsY3VuZSBkb21hbmRlIGRlbCBxdWl6Lg0KDQpTZSBmYXRlIGNsaWMgc3UgU8OsLCB1c2NpcmV0ZSBkYWwgcXVpei4gRmF0ZSBjbGljIHN1IE5vIHBlciBjb250aW51YXJlIGlsIHF1aXouIi8+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EgYmFycmEgbGF0ZXJhbGUgYWkgcGFydGVjaXBhbnRpIi8+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DQoJPGxhbmd1YWdlIGlkPSJub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EgJW4iLz4NCgkJPCEtLSBzdWJzdGl0dXRpb246ICVuID09IHNsaWRlIG51bWJlciAtLT4NCgkJPCEtLSBzdWJzdGl0dXRpb246ICV0ID09IHRvdGFsIHNsaWRlIGNvdW50IC0tPg0KCQk8dWl0ZXh0IG5hbWU9IlNDUlVCQkFSU1RBVFVTX1NMSURFSU5GTyIgdmFsdWU9IkRpYSAlbiAvICV0IHwgIi8+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DQoJCTx1aXRleHQgbmFtZT0iU0NSVUJCQVJTVEFUVVNfUVVFU1RJT04iIHZhbHVlPSJWcmFhZyBtZXQgYW50d29vcmQiLz4NCgkJPHVpdGV4dCBuYW1lPSJTQ1JVQkJBUlNUQVRVU19SRVZJRVdRVUlaIiB2YWx1ZT0iUXVpeiBjb250cm9sZXJlbiIvPg0KCQk8IS0tIHN1YnN0aXR1dGlvbjogJW0gPT0gbWludXRlcyByZW1haW5pbmcgLS0+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DQoJCTwhLS0gc3Vic3RpdHV0aW9uOiAlcCA9PSBjdXJyZW50IHNwZWFrZXIncyB0aXRsZSAtLT4NCgkJPHVpdGV4dCBuYW1lPSJCSU9XSU5fVElUTEUiIHZhbHVlPSJCaW9ncmFmaWU6ICVwIi8+DQoJCTx1aXRleHQgbmFtZT0iQklPQlROX1RJVExFIiB2YWx1ZT0iQmlvZ3JhZmllIi8+DQoJCTx1aXRleHQgbmFtZT0iRElWSURFUkJUTl9USVRMRSIgdmFsdWU9InwiLz4NCgkJPHVpdGV4dCBuYW1lPSJDT05UQUNUQlROX1RJVExFIiB2YWx1ZT0iQ29udGFjdCIvPg0KCQk8dWl0ZXh0IG5hbWU9IlRBQl9RVUlaIiB2YWx1ZT0iUXVpeiIvPg0KCQk8dWl0ZXh0IG5hbWU9IlRBQl9PVVRMSU5FIiB2YWx1ZT0iT3ZlcnppY2h0Ii8+DQoJCTx1aXRleHQgbmFtZT0iVEFCX1RIVU1CIiB2YWx1ZT0iTWluaWF0dXVyIi8+DQoJCTx1aXRleHQgbmFtZT0iVEFCX05PVEVTIiB2YWx1ZT0iTm90aXRpZXMiLz4NCgkJPHVpdGV4dCBuYW1lPSJUQUJfU0VBUkNIIiB2YWx1ZT0iWm9la2VuIi8+DQoJCTx1aXRleHQgbmFtZT0iU0xJREVfSEVBRElORyIgdmFsdWU9IlRpdGVsIHZhbiBkaWEiLz4NCgkJPHVpdGV4dCBuYW1lPSJEVVJBVElPTl9IRUFESU5HIiB2YWx1ZT0iRHV1ciIvPg0KCQk8dWl0ZXh0IG5hbWU9IlNFQVJDSF9IRUFESU5HIiB2YWx1ZT0iWm9la2VuIG5hYXIgdGVrc3Q6Ii8+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DQoJCTx1aXRleHQgbmFtZT0iU0xJREVfTk9URVMiIHZhbHVlPSJEaWFub3RpdGllcyIvPg0KCQk8dWl0ZXh0IG5hbWU9IkNPVVJTRV9TVEFUVVMiIHZhbHVlPSJNb2R1bGUgU3RhdHVzIi8+DQoJCTx1aXRleHQgbmFtZT0iUEFTU0VEX1NUUklORyIgdmFsdWU9IlBhc3NlZCIvPg0KCQk8dWl0ZXh0IG5hbWU9IkZBSUxFRF9TVFJJTkciIHZhbHVlPSJGYWlsZWQ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DQoJCTx1aXRleHQgbmFtZT0iUVVJWlBPRF9RVUlaX01BWFNDT1JFIiB2YWx1ZT0iTWF4aW1hYWwgaGFhbGJhcmUgc2NvcmU6Ii8+DQoJCTx1aXRleHQgbmFtZT0iUVVJWlBPRF9RVUVTQVRNUFRfU1RSIiB2YWx1ZT0iUG9naW5nOiAlbiB2YW4gJXQiLz4NCgkJPHVpdGV4dCBuYW1lPSJRVUlaUE9EX1FVRVNUWVBFX1NUUiIgdmFsdWU9IlR5cGU6ICVzIi8+DQoJCTx1aXRleHQgbmFtZT0iUVVJWlBPRF9RVUVTVFlQRV9HUkQiIHZhbHVlPSJUZWx0IHZvb3Igc2NvcmUiLz4NCgkJPHVpdGV4dCBuYW1lPSJRVUlaUE9EX1FVRVNUWVBFX1NWWSIgdmFsdWU9IkVucXXDqnRlIi8+DQoJCTx1aXRleHQgbmFtZT0iUVVJWlBPRF9RVUlaQVRNUFRfSU5GIiB2YWx1ZT0iT25iZXBlcmt0Ii8+DQoJCTx1aXRleHQgbmFtZT0iUVVJWlBPRF9RVUVTQVRNUFRfSU5GIiB2YWx1ZT0iT25iZXBlcmt0Ii8+DQoJCTx1aXRleHQgbmFtZT0iV0FSTklOR01TR19ZRVNTVFJJTkciIHZhbHVlPSJKYSIvPg0KCQk8dWl0ZXh0IG5hbWU9IldBUk5JTkdNU0dfTk9TVFJJTkciIHZhbHVlPSJOZWUiLz4NCgkJPHVpdGV4dCBuYW1lPSJXQVJOSU5HTVNHX1RJVExFU1RSSU5HIiB2YWx1ZT0iV2FhcnNjaHV3aW5nIG1ldCBiZXRyZWtraW5nIHRvdCBxdWl6bmF2aWdhdGllIi8+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aaWpwYW5lZWwgYWFuIGRlZWxuZW1lcnMgd2VlcmdldmVuIi8+DQoJCTx1aXRleHQgbmFtZT0iTVVURSIgdmFsdWU9IkRlbXBlbiIvPg0KCQk8dWl0ZXh0IG5hbWU9IkRPQ1dSQVBfVElUTEUiIHZhbHVlPSJQcmVzZW50ZXItYmVzdGFuZHNiaWpsYWdlIi8+DQoJCTx1aXRleHQgbmFtZT0iRE9DV1JBUF9NU0ciIHZhbHVlPSJPcHNsYWFuIGluIERlemUgY29tcHV0ZXIiLz4NCgkJPHVpdGV4dCBuYW1lPSJET0NXUkFQX1BST01QVCIgdmFsdWU9IktsaWsgb20gdGUgZG93bmxvYWRlbiIvPg0KCTwvbGFuZ3VhZ2U+DQoJPGxhbmd1YWdlIGlkPSJjbiI+DQoJCTwhLS0gZm9ybWF0IGZvciB1aWZvbnQgdmFsdWUgaXMgImZvbnQsc2l6ZSxpc2JvbGQsaXNpdGFsaWMsaXNzaGFkb3dlZCIgLS0+DQoJCTx1aWZvbnQgbmFtZT0iRk9OVF9RVUlaWklORyIgdmFsdWU9IuWui+S9ky0xODAzMCwxMCxmYWxzZSxmYWxzZSxmYWxzZSIvPg0KCQk8dWlmb250IG5hbWU9IkZPTlRfU0NSVUJTVEFUVVMiIHZhbHVlPSLlrovkvZMtMTgwMzAsMTAsdHJ1ZSxmYWxzZSx0cnVlIi8+DQoJCTx1aWZvbnQgbmFtZT0iRk9OVF9TQ1JVQlRJTUUiIHZhbHVlPSLlrovkvZMtMTgwMzAsMTAsZmFsc2UsZmFsc2UsdHJ1ZSIvPg0KCQk8dWlmb250IG5hbWU9IkZPTlRfRUxBUFNFRFRJTUUiIHZhbHVlPSLlrovkvZMtMTgwMzAsMTAsdHJ1ZSxmYWxzZSx0cnVlIi8+DQoJCTx1aWZvbnQgbmFtZT0iRk9OVF9VVElMU01FTlUiIHZhbHVlPSLlrovkvZMtMTgwMzAsMTAsdHJ1ZSxmYWxzZSxmYWxzZSIvPg0KCQk8dWlmb250IG5hbWU9IkZPTlRfVEFCUyIgdmFsdWU9IuWui+S9ky0xODAzMCwxNCx0cnVlLGZhbHNlLHRydWUiLz4NCgkJPHVpZm9udCBuYW1lPSJGT05UX1BSRVNFTlRBVElPTk5BTUUiIHZhbHVlPSLlrovkvZMtMTgwMzAsMTQsZmFsc2UsZmFsc2UsdHJ1ZSIvPg0KCQk8dWlmb250IG5hbWU9IkZPTlRfUFJFU0VOVEVSTkFNRSIgdmFsdWU9IuWui+S9ky0xODAzMCwxNCx0cnVlLGZhbHNlLHRydWUiLz4NCgkJPHVpZm9udCBuYW1lPSJGT05UX1BSRVNFTlRFUlRJVExFIiB2YWx1ZT0i5a6L5L2TLTE4MDMwLDEzLGZhbHNlLGZhbHNlLHRydWUiLz4NCgkJPHVpZm9udCBuYW1lPSJGT05UX0JJT0JUTiIgdmFsdWU9IuWui+S9ky0xODAzMCwxMCxmYWxzZSxmYWxzZSx0cnVlIi8+DQoJCTx1aWZvbnQgbmFtZT0iRk9OVF9OT1RFUyIgdmFsdWU9IuWui+S9ky0xODAzMCwxMixmYWxzZSxmYWxzZSxmYWxzZSIvPg0KCQk8dWlmb250IG5hbWU9IkZPTlRfT1VUTElORSIgdmFsdWU9IuWui+S9ky0xODAzMCwxMixmYWxzZSxmYWxzZSx0cnVlIi8+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DQoJCTx1aWZvbnQgbmFtZT0iRk9OVF9MSVNUSEVBRElORyIgdmFsdWU9IuWui+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S9ky0xODAzMCwxMix0cnVlLGZhbHNlLHRydWUiLz4NCgkJPHVpZm9udCBuYW1lPSJGT05UX01TR0JPWF9NU0ciIHZhbHVlPSLlrovkvZMtMTgwMzAsMTIsZmFsc2UsZmFsc2UsdHJ1ZSIvPg0KCQk8dWlmb250IG5hbWU9IkZPTlRfTVNHQk9YX09QVElPTlMiIHZhbHVlPSLlrovkvZMtMTgwMzAsMTAsdHJ1ZSxmYWxzZSx0cnVlIi8+DQoJCTx1aWZvbnQgbmFtZT0iRk9OVF9RVUlaUE9EX1FVSVpfVElUTEUiIHZhbHVlPSLlrovkvZMtMTgwMzAsMTIsdHJ1ZSxmYWxzZSx0cnVlIi8+DQoJCTx1aWZvbnQgbmFtZT0iRk9OVF9RVUlaUE9EX1FVSVpfQVRURU1QVCIgdmFsdWU9IuWui+S9ky0xODAzMCwxMCxmYWxzZSxmYWxzZSx0cnVlIi8+DQoJCTx1aWZvbnQgbmFtZT0iRk9OVF9RVUlaUE9EX1FVSVpfQVRURU1QVF9WQUxVRSIgdmFsdWU9IuWui+S9ky0xODAzMCwxMCx0cnVlLGZhbHNlLHRydWUiLz4NCgkJPHVpZm9udCBuYW1lPSJGT05UX1FVSVpQT0RfUVVFU1RJT05fU0NPUkUiIHZhbHVlPSLlrovkvZMtMTgwMzAsMTAsZmFsc2UsZmFsc2UsdHJ1ZSIvPg0KCQk8dWlmb250IG5hbWU9IkZPTlRfUVVJWlBPRF9RVUVTVElPTl9TQ09SRV9WQUxVRSIgdmFsdWU9IuWui+S9ky0xODAzMCwxMCx0cnVlLGZhbHNlLHRydWUiLz4NCgkJPHVpZm9udCBuYW1lPSJGT05UX1FVSVpQT0RfUVVFU1RJT05fQVRURU1QVCIgdmFsdWU9IuWui+S9ky0xODAzMCwxMCxmYWxzZSxmYWxzZSx0cnVlIi8+DQoJCTx1aWZvbnQgbmFtZT0iRk9OVF9RVUlaUE9EX1FVRVNUSU9OX0FUVEVNUFRfVkFMVUUiIHZhbHVlPSLlrovkvZMtMTgwMzAsMTAsdHJ1ZSxmYWxzZSx0cnVlIi8+DQoJCTx1aWZvbnQgbmFtZT0iRk9OVF9RVUlaUE9EX1FVRVNUSU9OX1RBRyIgdmFsdWU9IuWui+S9ky0xODAzMCwxMix0cnVlLGZhbHNlLHRydWUiLz4NCgkJPHVpZm9udCBuYW1lPSJGT05UX1FVSVpQT0RfUVVJWl9RVUVTVElPTl9DT1VOVCIgdmFsdWU9IuWui+S9ky0xODAzMCwxMCxmYWxzZSxmYWxzZSx0cnVlIi8+DQoJCTx1aWZvbnQgbmFtZT0iRk9OVF9RVUlaUE9EX1FVSVpfUVVFU1RJT05fQ09VTlRfVkFMVUUiIHZhbHVlPSLlrovkvZMtMTgwMzAsMTAsdHJ1ZSxmYWxzZSx0cnVlIi8+DQoJCTx1aWZvbnQgbmFtZT0iRk9OVF9RVUlaUE9EX1FVSVpfUVVFU1RJT05fQVRURU1QVEVEIiB2YWx1ZT0i5a6L5L2TLTE4MDMwLDEwLGZhbHNlLGZhbHNlLHRydWUiLz4NCgkJPHVpZm9udCBuYW1lPSJGT05UX1FVSVpQT0RfUVVJWl9RVUVTVElPTl9BVFRFTVBURURfVkFMVUUiIHZhbHVlPSLlrovkvZMtMTgwMzAsMTAsdHJ1ZSxmYWxzZSx0cnVlIi8+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S9ky0xODAzMCwxMCx0cnVlLGZhbHNlLHRydWUiLz4NCgkJPHVpZm9udCBuYW1lPSJGT05UX1FVSVpQT0RfUVVJWl9NQVhTQ09SRSIgdmFsdWU9IuWui+S9ky0xODAzMCwxMCxmYWxzZSxmYWxzZSx0cnVlIi8+DQoJCTx1aWZvbnQgbmFtZT0iRk9OVF9RVUlaUE9EX1FVSVpfTUFYU0NPUkVfVkFMVUUiIHZhbHVlPSLlrovkvZMtMTgwMzAsMTAsdHJ1ZSxmYWxzZSx0cnVlIi8+DQoJCTx1aWZvbnQgbmFtZT0iRk9OVF9RVUlaUE9EX1FVSVpfUEFTU1NDT1JFIiB2YWx1ZT0i5a6L5L2TLTE4MDMwLDEwLGZhbHNlLGZhbHNlLHRydWUiLz4NCgkJPHVpZm9udCBuYW1lPSJGT05UX1FVSVpQT0RfUVVJWl9QQVNTU0NPUkVfVkFMVUUiIHZhbHVlPSLlrovkvZMtMTgwMzAsMTAsdHJ1ZSxmYWxzZSx0cnVlIi8+DQoJCTwhLS0gdWl0ZXh0IC0tPg0KCQk8IS0tIHN1YnN0aXR1dGlvbjogJW4gPT0gc2xpZGUgbnVtYmVyIC0tPg0KCQk8dWl0ZXh0IG5hbWU9IlVOTkFNRURTTElERVRJVExFIiB2YWx1ZT0i5bm754Gv54mHICVuIi8+DQoJCTwhLS0gc3Vic3RpdHV0aW9uOiAlbiA9PSBzbGlkZSBudW1iZXIgLS0+DQoJCTwhLS0gc3Vic3RpdHV0aW9uOiAldCA9PSB0b3RhbCBzbGlkZSBjb3VudCAtLT4NCgkJPHVpdGV4dCBuYW1lPSJTQ1JVQkJBUlNUQVRVU19TTElERUlORk8iIHZhbHVlPSLlubvnga/niYcgJW4gLyAldCB8ICIvPg0KCQk8dWl0ZXh0IG5hbWU9IlNDUlVCQkFSU1RBVFVTX1NUT1BQRUQiIHZhbHVlPSLlt7LlgZzmraIiLz4NCgkJPHVpdGV4dCBuYW1lPSJTQ1JVQkJBUlNUQVRVU19QTEFZSU5HIiB2YWx1ZT0i5q2j5Zyo5pKt5pS+Ii8+DQoJCTx1aXRleHQgbmFtZT0iU0NSVUJCQVJTVEFUVVNfTk9BVURJTyIgdmFsdWU9IuaXoOmfs+mikSIvPg0KCQk8dWl0ZXh0IG5hbWU9IlNDUlVCQkFSU1RBVFVTX1ZJRFBMQVlJTkciIHZhbHVlPSLop4bpopHmkq3mlL4iLz4NCgkJPHVpdGV4dCBuYW1lPSJTQ1JVQkJBUlNUQVRVU19MT0FESU5HIiB2YWx1ZT0i5q2j5Zyo6L295YWlIi8+DQoJCTx1aXRleHQgbmFtZT0iU0NSVUJCQVJTVEFUVVNfQlVGRkVSSU5HIiB2YWx1ZT0i5q2j5Zyo6L+b6KGM57yT5Yay5aSE55CGIi8+DQoJCTx1aXRleHQgbmFtZT0iU0NSVUJCQVJTVEFUVVNfUVVFU1RJT04iIHZhbHVlPSLlm57nrZTpl67popgiLz4NCgkJPHVpdGV4dCBuYW1lPSJTQ1JVQkJBUlNUQVRVU19SRVZJRVdRVUlaIiB2YWx1ZT0i5q2j5Zyo5a6h6ZiF5rWL6aqMIi8+DQoJCTwhLS0gc3Vic3RpdHV0aW9uOiAlbSA9PSBtaW51dGVzIHJlbWFpbmluZyAtLT4NCgkJPCEtLSBzdWJzdGl0dXRpb246ICVzID09IHNlY29uZHMgcmVtYWluaW5nIC0tPg0KCQk8dWl0ZXh0IG5hbWU9IkVMQVBTRUQiIHZhbHVlPSLliankvZkgJW0g5YiG6ZKfICVzIOenkiIvPg0KCQk8dWl0ZXh0IG5hbWU9Ik5PVEZPVU5EIiB2YWx1ZT0i5pyq5om+5Yiw5Lu75L2V5YaF5a65Ii8+DQoJCTx1aXRleHQgbmFtZT0iQVRUQUNITUVOVFMiIHZhbHVlPSLpmYTku7YiLz4NCgkJPCEtLSBzdWJzdGl0dXRpb246ICVwID09IGN1cnJlbnQgc3BlYWtlcidzIHRpdGxlIC0tPg0KCQk8dWl0ZXh0IG5hbWU9IkJJT1dJTl9USVRMRSIgdmFsdWU9IuS4quS6uueugOS7izogJXAiLz4NCgkJPHVpdGV4dCBuYW1lPSJCSU9CVE5fVElUTEUiIHZhbHVlPSLkuKrkurrnroDku4siLz4NCgkJPHVpdGV4dCBuYW1lPSJESVZJREVSQlROX1RJVExFIiB2YWx1ZT0ifCIvPg0KCQk8dWl0ZXh0IG5hbWU9IkNPTlRBQ1RCVE5fVElUTEUiIHZhbHVlPSLogZTns7vmlrnlvI8iLz4NCgkJPHVpdGV4dCBuYW1lPSJUQUJfUVVJWiIgdmFsdWU9Iua1i+mqjCIvPg0KCQk8dWl0ZXh0IG5hbWU9IlRBQl9PVVRMSU5FIiB2YWx1ZT0i5aSn57qyIi8+DQoJCTx1aXRleHQgbmFtZT0iVEFCX1RIVU1CIiB2YWx1ZT0i57yp55Wl5Zu+Ii8+DQoJCTx1aXRleHQgbmFtZT0iVEFCX05PVEVTIiB2YWx1ZT0i5aSH5rOoIi8+DQoJCTx1aXRleHQgbmFtZT0iVEFCX1NFQVJDSCIgdmFsdWU9IuaQnOe0oiIvPg0KCQk8dWl0ZXh0IG5hbWU9IlNMSURFX0hFQURJTkciIHZhbHVlPSLlubvnga/niYfmoIfpopgiLz4NCgkJPHVpdGV4dCBuYW1lPSJEVVJBVElPTl9IRUFESU5HIiB2YWx1ZT0i5oyB57ut5pe26Ze0Ii8+DQoJCTx1aXRleHQgbmFtZT0iU0VBUkNIX0hFQURJTkciIHZhbHVlPSLmkJzntKLmlofmnKw6Ii8+DQoJCTx1aXRleHQgbmFtZT0iVEhVTUJfSEVBRElORyIgdmFsdWU9IuW5u+eBr+eJhyIvPg0KCQk8dWl0ZXh0IG5hbWU9IlRIVU1CX0lORk8iIHZhbHVlPSLlubvnga/niYfmoIfpopgv5oyB57ut5pe26Ze0Ii8+DQoJCTx1aXRleHQgbmFtZT0iQVRUQUNITkFNRV9IRUFESU5HIiB2YWx1ZT0i5paH5Lu25ZCNIi8+DQoJCTx1aXRleHQgbmFtZT0iQVRUQUNIU0laRV9IRUFESU5HIiB2YWx1ZT0i5aSn5bCPIi8+DQoJCTx1aXRleHQgbmFtZT0iU0xJREVfTk9URVMiIHZhbHVlPSLlubvnga/niYflpIfms6giLz4NCgkJPHVpdGV4dCBuYW1lPSJDT1VSU0VfU1RBVFVTIiB2YWx1ZT0iTW9kdWxlIFN0YXR1cyIvPg0KCQk8dWl0ZXh0IG5hbWU9IlBBU1NFRF9TVFJJTkciIHZhbHVlPSJQYXNzZWQiLz4NCgkJPHVpdGV4dCBuYW1lPSJGQUlMRURfU1RSSU5HIiB2YWx1ZT0iRmFpbGVkIi8+DQoJCTwhLS1xdWl6IHBvZCBhbmQgbWVzc2FnZSBib3ggdGV4dHMtLT4NCgkJPHVpdGV4dCBuYW1lPSJRVUlaUE9EX1FVSVpfQVRURU1QVCIgdmFsdWU9Iua1i+mqjOWwneivleasoeaVsDoiLz4NCgkJPHVpdGV4dCBuYW1lPSJRVUlaUE9EX1FVSVpfQVRURU1QVF9WQUxVRSIgdmFsdWU9IuesrCAlbiDmrKHvvIzlhbEgJXQg5qyhIi8+DQoJCTx1aXRleHQgbmFtZT0iUVVJWlBPRF9RVUlaX1NDT1JFIiB2YWx1ZT0i5b6X5YiGOiIvPg0KCQk8dWl0ZXh0IG5hbWU9IlFVSVpQT0RfUVVJWl9QQVNTU0NPUkUiIHZhbHVlPSLlj4rmoLzliIbmlbA6Ii8+DQoJCTx1aXRleHQgbmFtZT0iUVVJWlBPRF9RVUlaX01BWFNDT1JFIiB2YWx1ZT0i5pyA6auY5YiG5pWwOiIvPg0KCQk8dWl0ZXh0IG5hbWU9IlFVSVpQT0RfUVVFU0FUTVBUX1NUUiIgdmFsdWU9IuWwneivleasoeaVsDog56ysICVuIOasoe+8jOWFsSAldCDmrKEiLz4NCgkJPHVpdGV4dCBuYW1lPSJRVUlaUE9EX1FVRVNUWVBFX1NUUiIgdmFsdWU9Iuexu+WeizogJXMiLz4NCgkJPHVpdGV4dCBuYW1lPSJRVUlaUE9EX1FVRVNUWVBFX0dSRCIgdmFsdWU9IuivhOe6pyIvPg0KCQk8dWl0ZXh0IG5hbWU9IlFVSVpQT0RfUVVFU1RZUEVfU1ZZIiB2YWx1ZT0i6LCD5p+lIi8+DQoJCTx1aXRleHQgbmFtZT0iUVVJWlBPRF9RVUlaQVRNUFRfSU5GIiB2YWx1ZT0i5peg6ZmQIi8+DQoJCTx1aXRleHQgbmFtZT0iUVVJWlBPRF9RVUVTQVRNUFRfSU5GIiB2YWx1ZT0i5peg6ZmQIi8+DQoJCTx1aXRleHQgbmFtZT0iV0FSTklOR01TR19ZRVNTVFJJTkciIHZhbHVlPSLmmK8iLz4NCgkJPHVpdGV4dCBuYW1lPSJXQVJOSU5HTVNHX05PU1RSSU5HIiB2YWx1ZT0i5ZCmIi8+DQoJCTx1aXRleHQgbmFtZT0iV0FSTklOR01TR19USVRMRVNUUklORyIgdmFsdWU9Iua1i+mqjOWvvOiIquitpuWRiiIvPg0KCQk8dWl0ZXh0IG5hbWU9IldBUk5JTkdNU0dfTVNHU1RSSU5HIiB2YWx1ZT0i5q2k5rWL6aqM5Lit5pyJ5pyq5bCd6K+V5L2c562U55qE6Zeu6aKY44CCDQoNCuWNleWHu+KAnOaYr+KAnemAgOWHuuatpOa1i+mqjOOAguWNleWHu+KAnOWQpuKAnee7p+e7rea1i+mqjOOAgiIvPg0KCQk8dWl0ZXh0IG5hbWU9IklORk9STUFUSU9OX0gyNjRfRkxBU0hQTEFZRVIiIHZhbHVlPSLlvZPliY3lronoo4XlnKjmgqjnmoTorqHnrpfmnLrkuIrnmoQgRmxhc2ggUGxheWVyIOeJiOacrOS4jeaUr+aMgeivpeinhumikeOAguWNleWHu+inhumikeWMuuWfn+S4i+i9veacgOaWsOeJiOacrOeahCBGbGFzaCBQbGF5ZXL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5ZCR5Y+C5Yqg6ICF5pi+56S65o+Q6KaB5qCPIi8+DQoJCTx1aXRleHQgbmFtZT0iTVVURSIgdmFsdWU9IumdmemfsyIvPg0KCQk8dWl0ZXh0IG5hbWU9IkRPQ1dSQVBfVElUTEUiIHZhbHVlPSJQcmVzZW50ZXIg5paH5Lu26ZmE5Lu2Ii8+DQoJCTx1aXRleHQgbmFtZT0iRE9DV1JBUF9NU0ciIHZhbHVlPSLkv53lrZjliLDmiJHnmoTorqHnrpfmnLoiLz4NCgkJPHVpdGV4dCBuYW1lPSJET0NXUkFQX1BST01QVCIgdmFsdWU9IuWNleWHu+S7peS4i+i9vSIvPg0KCTwvbGFuZ3VhZ2U+DQoJPGxhbmd1YWdlIGlkPSJ0c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F5dCAlbiIvPg0KCQk8IS0tIHN1YnN0aXR1dGlvbjogJW4gPT0gc2xpZGUgbnVtYmVyIC0tPg0KCQk8IS0tIHN1YnN0aXR1dGlvbjogJXQgPT0gdG90YWwgc2xpZGUgY291bnQgLS0+DQoJCTx1aXRleHQgbmFtZT0iU0NSVUJCQVJTVEFUVVNfU0xJREVJTkZPIiB2YWx1ZT0iU2xheXQgJW4gLyAldCB8ICIvPg0KCQk8dWl0ZXh0IG5hbWU9IlNDUlVCQkFSU1RBVFVTX1NUT1BQRUQiIHZhbHVlPSJEdXJkdXJ1bGR1Ii8+DQoJCTx1aXRleHQgbmFtZT0iU0NSVUJCQVJTVEFUVVNfUExBWUlORyIgdmFsdWU9Ik95bmF0xLFsxLF5b3IiLz4NCgkJPHVpdGV4dCBuYW1lPSJTQ1JVQkJBUlNUQVRVU19OT0FVRElPIiB2YWx1ZT0iU2VzIFlvayIvPg0KCQk8dWl0ZXh0IG5hbWU9IlNDUlVCQkFSU1RBVFVTX1ZJRFBMQVlJTkciIHZhbHVlPSJWaWRlbyBPeW5hdMSxbMSxeW9yIi8+DQoJCTx1aXRleHQgbmFtZT0iU0NSVUJCQVJTVEFUVVNfTE9BRElORyIgdmFsdWU9IlnDvGtsZW5peW9yIi8+DQoJCTx1aXRleHQgbmFtZT0iU0NSVUJCQVJTVEFUVVNfQlVGRkVSSU5HIiB2YWx1ZT0iQXJhYmVsbGXEn2UgQWzEsW7EsXlvciIvPg0KCQk8dWl0ZXh0IG5hbWU9IlNDUlVCQkFSU1RBVFVTX1FVRVNUSU9OIiB2YWx1ZT0iU29ydXl1IFlhbsSxdGxhIi8+DQoJCTx1aXRleHQgbmFtZT0iU0NSVUJCQVJTVEFUVVNfUkVWSUVXUVVJWiIgdmFsdWU9IlPEsW5hdiDEsG5jZWxlbml5b3IiLz4NCgkJPCEtLSBzdWJzdGl0dXRpb246ICVtID09IG1pbnV0ZXMgcmVtYWluaW5nIC0tPg0KCQk8IS0tIHN1YnN0aXR1dGlvbjogJXMgPT0gc2Vjb25kcyByZW1haW5pbmcgLS0+DQoJCTx1aXRleHQgbmFtZT0iRUxBUFNFRCIgdmFsdWU9IiVtIERha2lrYSAlcyBTYW5peWUgS2FsZMSxIi8+DQoJCTx1aXRleHQgbmFtZT0iTk9URk9VTkQiIHZhbHVlPSJIZXJoYW5naSBCaXIgxZ5leSBCdWx1bm1hZMSxIi8+DQoJCTx1aXRleHQgbmFtZT0iQVRUQUNITUVOVFMiIHZhbHVlPSJFa2xlci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sSwcnRpYmF0Ii8+DQoJCTx1aXRleHQgbmFtZT0iVEFCX1FVSVoiIHZhbHVlPSJTxLFuYXYiLz4NCgkJPHVpdGV4dCBuYW1lPSJUQUJfT1VUTElORSIgdmFsdWU9IkFuYSBIYXQiLz4NCgkJPHVpdGV4dCBuYW1lPSJUQUJfVEhVTUIiIHZhbHVlPSJSZXNpbSIvPg0KCQk8dWl0ZXh0IG5hbWU9IlRBQl9OT1RFUyIgdmFsdWU9Ik5vdGxhciIvPg0KCQk8dWl0ZXh0IG5hbWU9IlRBQl9TRUFSQ0giIHZhbHVlPSJBcmEiLz4NCgkJPHVpdGV4dCBuYW1lPSJTTElERV9IRUFESU5HIiB2YWx1ZT0iU2xheXQgQmHFn2zEscSfxLEiLz4NCgkJPHVpdGV4dCBuYW1lPSJEVVJBVElPTl9IRUFESU5HIiB2YWx1ZT0iU8O8cmUiLz4NCgkJPHVpdGV4dCBuYW1lPSJTRUFSQ0hfSEVBRElORyIgdmFsdWU9Ik1ldG5pIGFyYToiLz4NCgkJPHVpdGV4dCBuYW1lPSJUSFVNQl9IRUFESU5HIiB2YWx1ZT0iU2xheXQiLz4NCgkJPHVpdGV4dCBuYW1lPSJUSFVNQl9JTkZPIiB2YWx1ZT0iU2xheXQgQmHFn2zEscSfxLEvU8O8cmVzaSIvPg0KCQk8dWl0ZXh0IG5hbWU9IkFUVEFDSE5BTUVfSEVBRElORyIgdmFsdWU9IkRvc3lhIEFkxLEiLz4NCgkJPHVpdGV4dCBuYW1lPSJBVFRBQ0hTSVpFX0hFQURJTkciIHZhbHVlPSJCb3l1dCIvPg0KCQk8dWl0ZXh0IG5hbWU9IlNMSURFX05PVEVTIiB2YWx1ZT0iU2xheXQgTm90bGFyxLEiLz4NCgkJPHVpdGV4dCBuYW1lPSJDT1VSU0VfU1RBVFVTIiB2YWx1ZT0iTW9kdWxlIFN0YXR1cyIvPg0KCQk8dWl0ZXh0IG5hbWU9IlBBU1NFRF9TVFJJTkciIHZhbHVlPSJQYXNzZWQiLz4NCgkJPHVpdGV4dCBuYW1lPSJGQUlMRURfU1RSSU5HIiB2YWx1ZT0iRmFpbGVkIi8+DQoJCTwhLS1xdWl6IHBvZCBhbmQgbWVzc2FnZSBib3ggdGV4dHMtLT4NCgkJPHVpdGV4dCBuYW1lPSJRVUlaUE9EX1FVSVpfQVRURU1QVCIgdmFsdWU9IlPEsW5hdiBEZW5lbWVzaToiLz4NCgkJPHVpdGV4dCBuYW1lPSJRVUlaUE9EX1FVSVpfQVRURU1QVF9WQUxVRSIgdmFsdWU9IiVuLyV0Ii8+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DQoJCTx1aXRleHQgbmFtZT0iUVVJWlBPRF9RVUVTVFlQRV9HUkQiIHZhbHVlPSJCYXNhbWFrbMSxIi8+DQoJCTx1aXRleHQgbmFtZT0iUVVJWlBPRF9RVUVTVFlQRV9TVlkiIHZhbHVlPSJBbmtldCIvPg0KCQk8dWl0ZXh0IG5hbWU9IlFVSVpQT0RfUVVJWkFUTVBUX0lORiIgdmFsdWU9IlPEsW7EsXJzxLF6Ii8+DQoJCTx1aXRleHQgbmFtZT0iUVVJWlBPRF9RVUVTQVRNUFRfSU5GIiB2YWx1ZT0iU8SxbsSxcnPEsXoiLz4NCgkJPHVpdGV4dCBuYW1lPSJXQVJOSU5HTVNHX1lFU1NUUklORyIgdmFsdWU9IkV2ZXQiLz4NCgkJPHVpdGV4dCBuYW1lPSJXQVJOSU5HTVNHX05PU1RSSU5HIiB2YWx1ZT0iSGF5xLFyIi8+DQoJCTx1aXRleHQgbmFtZT0iV0FSTklOR01TR19USVRMRVNUUklORyIgdmFsdWU9IlPEsW5hdiBHZXppbm1lIFV5YXLEsXPEsSIvPg0KCQk8dWl0ZXh0IG5hbWU9IldBUk5JTkdNU0dfTVNHU1RSSU5HIiB2YWx1ZT0iQnUgU8SxbmF2ZGEgZGVuZW5tZW1pxZ8gc29ydWxhciB2YXIuDQoNCk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DQoJCTx1aXRleHQgbmFtZT0iRE9DV1JBUF9QUk9NUFQiIHZhbHVlPSLEsG5kaXJtZWsgacOnaW4gVMSxa2xhdMSxbiIvPg0KCTwvbGFuZ3VhZ2U+DQoJPGxhbmd1YWdlIGlkPSJyd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QodC70LDQudC0ICVuIi8+DQoJCTwhLS0gc3Vic3RpdHV0aW9uOiAlbiA9PSBzbGlkZSBudW1iZXIgLS0+DQoJCTwhLS0gc3Vic3RpdHV0aW9uOiAldCA9PSB0b3RhbCBzbGlkZSBjb3VudCAtLT4NCgkJPHVpdGV4dCBuYW1lPSJTQ1JVQkJBUlNUQVRVU19TTElERUlORk8iIHZhbHVlPSLQodC70LDQudC0ICVuIC8gJXQgfCAiLz4NCgkJPHVpdGV4dCBuYW1lPSJTQ1JVQkJBUlNUQVRVU19TVE9QUEVEIiB2YWx1ZT0i0J7RgdGC0LDQvdC+0LLQu9C10L3QviIvPg0KCQk8dWl0ZXh0IG5hbWU9IlNDUlVCQkFSU1RBVFVTX1BMQVlJTkciIHZhbHVlPSLQktC+0YHQv9GA0L7QuNC30LLQtdC00LXQvdC40LUiLz4NCgkJPHVpdGV4dCBuYW1lPSJTQ1JVQkJBUlNUQVRVU19OT0FVRElPIiB2YWx1ZT0i0J3QtdGCINCw0YPQtNC40L4iLz4NCgkJPHVpdGV4dCBuYW1lPSJTQ1JVQkJBUlNUQVRVU19WSURQTEFZSU5HIiB2YWx1ZT0i0JLQvtGB0L/RgNC+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0L/RgNC+0YEiLz4NCgkJPHVpdGV4dCBuYW1lPSJTQ1JVQkJBUlNUQVRVU19SRVZJRVdRVUlaIiB2YWx1ZT0i0J7QsdC30L7RgCDQvtC/0YDQvtGB0LAiLz4NCgkJPCEtLSBzdWJzdGl0dXRpb246ICVtID09IG1pbnV0ZXMgcmVtYWluaW5nIC0tPg0KCQk8IS0tIHN1YnN0aXR1dGlvbjogJXMgPT0gc2Vjb25kcyByZW1haW5pbmcgLS0+DQoJCTx1aXRleHQgbmFtZT0iRUxBUFNFRCIgdmFsdWU9ItCe0YHRgtCw0LvQvtGB0YwgJW0g0LzQuNC9LiAlcyDRgSIvPg0KCQk8dWl0ZXh0IG5hbWU9Ik5PVEZPVU5EIiB2YWx1ZT0i0J3QuNGH0LXQs9C+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0L3RgtCw0LrRgiIvPg0KCQk8dWl0ZXh0IG5hbWU9IlRBQl9RVUlaIiB2YWx1ZT0i0J7Qv9GA0L7RgSIvPg0KCQk8dWl0ZXh0IG5hbWU9IlRBQl9PVVRMSU5FIiB2YWx1ZT0i0KHRhdC10LzQsCIvPg0KCQk8dWl0ZXh0IG5hbWU9IlRBQl9USFVNQiIgdmFsdWU9ItCR0LXQs9GD0L3QvtC6Ii8+DQoJCTx1aXRleHQgbmFtZT0iVEFCX05PVEVTIiB2YWx1ZT0i0JfQsNC80LXRgtC60LgiLz4NCgkJPHVpdGV4dCBuYW1lPSJUQUJfU0VBUkNIIiB2YWx1ZT0i0J/QvtC40YHQuiIvPg0KCQk8dWl0ZXh0IG5hbWU9IlNMSURFX0hFQURJTkciIHZhbHVlPSLQl9Cw0LPQvtC70L7QstC+0Log0YHQu9Cw0LnQtNCwIi8+DQoJCTx1aXRleHQgbmFtZT0iRFVSQVRJT05fSEVBRElORyIgdmFsdWU9ItCU0LvQuNGCLdGB0YLRjCIvPg0KCQk8dWl0ZXh0IG5hbWU9IlNFQVJDSF9IRUFESU5HIiB2YWx1ZT0i0J/QvtC40YHQuiDRgtC10LrRgdGC0LA6Ii8+DQoJCTx1aXRleHQgbmFtZT0iVEhVTUJfSEVBRElORyIgdmFsdWU9ItCh0LvQsNC50LQiLz4NCgkJPHVpdGV4dCBuYW1lPSJUSFVNQl9JTkZPIiB2YWx1ZT0i0J3QsNC30LLQsNC90LjQtS/QtNC70LjRgi3QvdC+0YHRgtGMIi8+DQoJCTx1aXRleHQgbmFtZT0iQVRUQUNITkFNRV9IRUFESU5HIiB2YWx1ZT0i0JjQvNGPINGE0LDQudC70LAiLz4NCgkJPHVpdGV4dCBuYW1lPSJBVFRBQ0hTSVpFX0hFQURJTkciIHZhbHVlPSLQoNCw0LfQvNC10YAiLz4NCgkJPHVpdGV4dCBuYW1lPSJTTElERV9OT1RFUyIgdmFsdWU9ItCX0LDQvNC10YLQutC4INC6INGB0LvQsNC50LTRgyIvPg0KCQk8dWl0ZXh0IG5hbWU9IkNPVVJTRV9TVEFUVVMiIHZhbHVlPSJNb2R1bGUgU3RhdHVzIi8+DQoJCTx1aXRleHQgbmFtZT0iUEFTU0VEX1NUUklORyIgdmFsdWU9IlBhc3NlZCIvPg0KCQk8dWl0ZXh0IG5hbWU9IkZBSUxFRF9TVFJJTkciIHZhbHVlPSJGYWlsZWQiLz4NCgkJPCEtLXF1aXogcG9kIGFuZCBtZXNzYWdlIGJveCB0ZXh0cy0tPg0KCQk8dWl0ZXh0IG5hbWU9IlFVSVpQT0RfUVVJWl9BVFRFTVBUIiB2YWx1ZT0i0J/QvtC/0YvRgtC60LAg0L/RgNC+0LnRgtC4INC+0L/RgNC+0YE6Ii8+DQoJCTx1aXRleHQgbmFtZT0iUVVJWlBPRF9RVUlaX0FUVEVNUFRfVkFMVUUiIHZhbHVlPSIlbiDQuNC3ICV0Ii8+DQoJCTx1aXRleHQgbmFtZT0iUVVJWlBPRF9RVUlaX1NDT1JFIiB2YWx1ZT0i0J3QsNCx0YDQsNC90L4g0LHQsNC70LvQvtCyOiIvPg0KCQk8dWl0ZXh0IG5hbWU9IlFVSVpQT0RfUVVJWl9QQVNTU0NPUkUiIHZhbHVlPSLQn9GA0L7RhdC+0LTQvdC+0Lkg0YDQtdC30YPQu9GM0YLQsNGCOiIvPg0KCQk8dWl0ZXh0IG5hbWU9IlFVSVpQT0RfUVVJWl9NQVhTQ09SRSIgdmFsdWU9ItCc0LDQutGB0LjQvNCw0LvRjNC90YvQuSDRgNC10LfRg9C70YzRgtCw0YI6Ii8+DQoJCTx1aXRleHQgbmFtZT0iUVVJWlBPRF9RVUVTQVRNUFRfU1RSIiB2YWx1ZT0i0J/QvtC/0YvRgtC60LA6ICVuINC40LcgJXQiLz4NCgkJPHVpdGV4dCBuYW1lPSJRVUlaUE9EX1FVRVNUWVBFX1NUUiIgdmFsdWU9ItCi0LjQvzogJXMiLz4NCgkJPHVpdGV4dCBuYW1lPSJRVUlaUE9EX1FVRVNUWVBFX0dSRCIgdmFsdWU9ItChINC+0YbQtdC90LrQvtC5Ii8+DQoJCTx1aXRleHQgbmFtZT0iUVVJWlBPRF9RVUVTVFlQRV9TVlkiIHZhbHVlPSLQntCx0LfQvtGAIi8+DQoJCTx1aXRleHQgbmFtZT0iUVVJWlBPRF9RVUlaQVRNUFRfSU5GIiB2YWx1ZT0i0JHQvtC70YzRiNC+0LUg0YfQuNGB0LvQviIvPg0KCQk8dWl0ZXh0IG5hbWU9IlFVSVpQT0RfUVVFU0FUTVBUX0lORiIgdmFsdWU9ItCR0L7Qu9GM0YjQvtC1INGH0LjRgdC70L4iLz4NCgkJPHVpdGV4dCBuYW1lPSJXQVJOSU5HTVNHX1lFU1NUUklORyIgdmFsdWU9ItCU0LAiLz4NCgkJPHVpdGV4dCBuYW1lPSJXQVJOSU5HTVNHX05PU1RSSU5HIiB2YWx1ZT0i0J3QtdGCIi8+DQoJCTx1aXRleHQgbmFtZT0iV0FSTklOR01TR19USVRMRVNUUklORyIgdmFsdWU9ItCf0YDQtdC00YPQv9GA0LXQttC00LXQvdC40LUg0L4g0L3QsNCy0LjQs9Cw0YbQuNC4INCyINC+0L/RgNC+0YHQtSIvPg0KCQk8dWl0ZXh0IG5hbWU9IldBUk5JTkdNU0dfTVNHU1RSSU5HIiB2YWx1ZT0i0JIg0L7Qv9GA0L7RgdC1INC+0YHRgtCw0LvQuNGB0Ywg0L3QtdC+0YLQstC10YfQtdC90L3Ri9C1INCy0L7Qv9GA0L7RgdGLLtCd0LDQttCw0YLQuNC1INC60L3QvtC/0LrQuCAmcXVvdDvQlNCwJnF1b3Q7INC/0YDQuNCy0LXQtNC10YIg0Log0LfQsNC60YDRi9GC0LjRjiDQvtC/0YDQvtGB0LAuINCd0LDQttCw0YLQuNC1INC60L3QvtC/0LrQuCAmcXVvdDvQndC10YImcXVvdDsg0L/RgNC+0LTQvtC70LbQuNGCINC+0L/RgNC+0YEuIi8+DQoJCTx1aXRleHQgbmFtZT0iSU5GT1JNQVRJT05fSDI2NF9GTEFTSFBMQVlFUiIgdmFsdWU9ItCi0LXQutGD0YnQsNGPINCy0LXRgNGB0LjRjyDQv9GA0L7QuNCz0YDRi9Cy0LDRgtC10LvRjyBGbGFzaCBQbGF5ZXIsINGD0YHRgtCw0L3QvtCy0LvQtdC90L3QsNGPINC90LAg0Y3RgtC+0Lwg0LrQvtC80L/RjNGO0YLQtdGA0LUsINC90LUg0L/QvtC00LTQtdGA0LbQuNCy0LDQtdGCINGN0YLQviDQstC40LTQtdC+LiDQqdC10LvQutC90LjRgtC1INCyINC+0LHQu9Cw0YHRgtC4INCy0LjQtNC10L4sINGH0YLQvtCx0Ysg0LfQsNCz0YDRg9C30LjRgtGMINC/0L7RgdC70LXQtNC90Y7RjiDQstC10YDRgdC40Y4g0L/RgNC+0LjQs9GA0YvQstCw0YLQtdC70Y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Qn9C+0LrQsNC30YvQstCw0YLRjCDQstGA0LXQt9C60YMg0YPRh9Cw0YHRgtC90LjQutCw0LwiLz4NCgkJPHVpdGV4dCBuYW1lPSJNVVRFIiB2YWx1ZT0i0J7RgtC60LvRjtGH0LjRgtGMINC30LLRg9C6Ii8+DQoJCTx1aXRleHQgbmFtZT0iRE9DV1JBUF9USVRMRSIgdmFsdWU9ItCS0LvQvtC20LXQvdC40LUg0LIg0YTQsNC50LsgQWRvYmUgUHJlc2VudGVyIi8+DQoJCTx1aXRleHQgbmFtZT0iRE9DV1JBUF9NU0ciIHZhbHVlPSLQodC+0YXRgNCw0L3QuNGC0Ywg0LIg0L/QsNC/0LrRgyAmcXVvdDvQnNC+0Lkg0LrQvtC80L/RjNGO0YLQtdGAJnF1b3Q7Ii8+DQoJCTx1aXRleHQgbmFtZT0iRE9DV1JBUF9QUk9NUFQiIHZhbHVlPSLQqdC10LvQutC90YPRgtGMINC00LvRjyDQt9Cw0LPRgNGD0LfQutC4Ii8+DQoJPC9sYW5ndWFnZT4NCjwvY29uZmlndXJhdGlvbj4NCiAg"/>
  <p:tag name="MMPROD_UIDATA" val="&lt;database version=&quot;10.0&quot;&gt;&lt;object type=&quot;1&quot; unique_id=&quot;10001&quot;&gt;&lt;property id=&quot;20141&quot; value=&quot;Lecture 1 White_jl&quot;/&gt;&lt;object type=&quot;2&quot; unique_id=&quot;10836&quot;&gt;&lt;object type=&quot;3&quot; unique_id=&quot;10837&quot;&gt;&lt;property id=&quot;20148&quot; value=&quot;5&quot;/&gt;&lt;property id=&quot;20300&quot; value=&quot;Slide 1 - &amp;quot;OpenACC Course&amp;quot;&quot;/&gt;&lt;property id=&quot;20307&quot; value=&quot;754&quot;/&gt;&lt;property id=&quot;20309&quot; value=&quot;-1&quot;/&gt;&lt;/object&gt;&lt;object type=&quot;3&quot; unique_id=&quot;11033&quot;&gt;&lt;property id=&quot;20148&quot; value=&quot;5&quot;/&gt;&lt;property id=&quot;20300&quot; value=&quot;Slide 3&quot;/&gt;&lt;property id=&quot;20307&quot; value=&quot;759&quot;/&gt;&lt;property id=&quot;20309&quot; value=&quot;-1&quot;/&gt;&lt;/object&gt;&lt;object type=&quot;3&quot; unique_id=&quot;11034&quot;&gt;&lt;property id=&quot;20148&quot; value=&quot;5&quot;/&gt;&lt;property id=&quot;20300&quot; value=&quot;Slide 7&quot;/&gt;&lt;property id=&quot;20307&quot; value=&quot;756&quot;/&gt;&lt;property id=&quot;20309&quot; value=&quot;-1&quot;/&gt;&lt;/object&gt;&lt;object type=&quot;3&quot; unique_id=&quot;11035&quot;&gt;&lt;property id=&quot;20148&quot; value=&quot;5&quot;/&gt;&lt;property id=&quot;20300&quot; value=&quot;Slide 8&quot;/&gt;&lt;property id=&quot;20307&quot; value=&quot;758&quot;/&gt;&lt;property id=&quot;20309&quot; value=&quot;-1&quot;/&gt;&lt;/object&gt;&lt;object type=&quot;3&quot; unique_id=&quot;11370&quot;&gt;&lt;property id=&quot;20148&quot; value=&quot;5&quot;/&gt;&lt;property id=&quot;20300&quot; value=&quot;Slide 2&quot;/&gt;&lt;property id=&quot;20307&quot; value=&quot;760&quot;/&gt;&lt;property id=&quot;20309&quot; value=&quot;-1&quot;/&gt;&lt;/object&gt;&lt;object type=&quot;3&quot; unique_id=&quot;11523&quot;&gt;&lt;property id=&quot;20148&quot; value=&quot;5&quot;/&gt;&lt;property id=&quot;20300&quot; value=&quot;Slide 4 - &amp;quot;Introduction to OpenACC&amp;quot;&quot;/&gt;&lt;property id=&quot;20307&quot; value=&quot;761&quot;/&gt;&lt;property id=&quot;20309&quot; value=&quot;-1&quot;/&gt;&lt;/object&gt;&lt;object type=&quot;3&quot; unique_id=&quot;11524&quot;&gt;&lt;property id=&quot;20148&quot; value=&quot;5&quot;/&gt;&lt;property id=&quot;20300&quot; value=&quot;Slide 5&quot;/&gt;&lt;property id=&quot;20307&quot; value=&quot;762&quot;/&gt;&lt;property id=&quot;20309&quot; value=&quot;-1&quot;/&gt;&lt;/object&gt;&lt;object type=&quot;3&quot; unique_id=&quot;12792&quot;&gt;&lt;property id=&quot;20148&quot; value=&quot;5&quot;/&gt;&lt;property id=&quot;20300&quot; value=&quot;Slide 9 - &amp;quot;OpenACC Directives&amp;quot;&quot;/&gt;&lt;property id=&quot;20307&quot; value=&quot;764&quot;/&gt;&lt;property id=&quot;20309&quot; value=&quot;-1&quot;/&gt;&lt;/object&gt;&lt;object type=&quot;3&quot; unique_id=&quot;12793&quot;&gt;&lt;property id=&quot;20148&quot; value=&quot;5&quot;/&gt;&lt;property id=&quot;20300&quot; value=&quot;Slide 16&quot;/&gt;&lt;property id=&quot;20307&quot; value=&quot;765&quot;/&gt;&lt;property id=&quot;20309&quot; value=&quot;-1&quot;/&gt;&lt;/object&gt;&lt;object type=&quot;3&quot; unique_id=&quot;13481&quot;&gt;&lt;property id=&quot;20148&quot; value=&quot;5&quot;/&gt;&lt;property id=&quot;20300&quot; value=&quot;Slide 6&quot;/&gt;&lt;property id=&quot;20307&quot; value=&quot;768&quot;/&gt;&lt;property id=&quot;20309&quot; value=&quot;-1&quot;/&gt;&lt;/object&gt;&lt;object type=&quot;3&quot; unique_id=&quot;13482&quot;&gt;&lt;property id=&quot;20148&quot; value=&quot;5&quot;/&gt;&lt;property id=&quot;20300&quot; value=&quot;Slide 10&quot;/&gt;&lt;property id=&quot;20307&quot; value=&quot;766&quot;/&gt;&lt;property id=&quot;20309&quot; value=&quot;-1&quot;/&gt;&lt;/object&gt;&lt;object type=&quot;3&quot; unique_id=&quot;13483&quot;&gt;&lt;property id=&quot;20148&quot; value=&quot;5&quot;/&gt;&lt;property id=&quot;20300&quot; value=&quot;Slide 15&quot;/&gt;&lt;property id=&quot;20307&quot; value=&quot;767&quot;/&gt;&lt;property id=&quot;20309&quot; value=&quot;-1&quot;/&gt;&lt;/object&gt;&lt;object type=&quot;3&quot; unique_id=&quot;13760&quot;&gt;&lt;property id=&quot;20148&quot; value=&quot;5&quot;/&gt;&lt;property id=&quot;20300&quot; value=&quot;Slide 42&quot;/&gt;&lt;property id=&quot;20307&quot; value=&quot;769&quot;/&gt;&lt;property id=&quot;20309&quot; value=&quot;-1&quot;/&gt;&lt;/object&gt;&lt;object type=&quot;3&quot; unique_id=&quot;13761&quot;&gt;&lt;property id=&quot;20148&quot; value=&quot;5&quot;/&gt;&lt;property id=&quot;20300&quot; value=&quot;Slide 48&quot;/&gt;&lt;property id=&quot;20307&quot; value=&quot;770&quot;/&gt;&lt;property id=&quot;20309&quot; value=&quot;-1&quot;/&gt;&lt;/object&gt;&lt;object type=&quot;3&quot; unique_id=&quot;13762&quot;&gt;&lt;property id=&quot;20148&quot; value=&quot;5&quot;/&gt;&lt;property id=&quot;20300&quot; value=&quot;Slide 50&quot;/&gt;&lt;property id=&quot;20307&quot; value=&quot;771&quot;/&gt;&lt;property id=&quot;20309&quot; value=&quot;-1&quot;/&gt;&lt;/object&gt;&lt;object type=&quot;3&quot; unique_id=&quot;13763&quot;&gt;&lt;property id=&quot;20148&quot; value=&quot;5&quot;/&gt;&lt;property id=&quot;20300&quot; value=&quot;Slide 53 - &amp;quot;Where to find help&amp;quot;&quot;/&gt;&lt;property id=&quot;20307&quot; value=&quot;772&quot;/&gt;&lt;property id=&quot;20309&quot; value=&quot;-1&quot;/&gt;&lt;/object&gt;&lt;object type=&quot;3&quot; unique_id=&quot;13765&quot;&gt;&lt;property id=&quot;20148&quot; value=&quot;5&quot;/&gt;&lt;property id=&quot;20300&quot; value=&quot;Slide 11 - &amp;quot;Accelerated Computing 10x Performance &amp;amp; 5x Energy Efficiency for HPC&amp;quot;&quot;/&gt;&lt;property id=&quot;20307&quot; value=&quot;773&quot;/&gt;&lt;property id=&quot;20309&quot; value=&quot;-1&quot;/&gt;&lt;/object&gt;&lt;object type=&quot;3&quot; unique_id=&quot;13766&quot;&gt;&lt;property id=&quot;20148&quot; value=&quot;5&quot;/&gt;&lt;property id=&quot;20300&quot; value=&quot;Slide 12 - &amp;quot;What is Heterogeneous Programming?&amp;quot;&quot;/&gt;&lt;property id=&quot;20307&quot; value=&quot;774&quot;/&gt;&lt;property id=&quot;20309&quot; value=&quot;-1&quot;/&gt;&lt;/object&gt;&lt;object type=&quot;3&quot; unique_id=&quot;13767&quot;&gt;&lt;property id=&quot;20148&quot; value=&quot;5&quot;/&gt;&lt;property id=&quot;20300&quot; value=&quot;Slide 13 - &amp;quot;Portability &amp;amp; Performance&amp;quot;&quot;/&gt;&lt;property id=&quot;20307&quot; value=&quot;775&quot;/&gt;&lt;property id=&quot;20309&quot; value=&quot;-1&quot;/&gt;&lt;/object&gt;&lt;object type=&quot;3&quot; unique_id=&quot;13768&quot;&gt;&lt;property id=&quot;20148&quot; value=&quot;5&quot;/&gt;&lt;property id=&quot;20300&quot; value=&quot;Slide 14 - &amp;quot;Code for Portability &amp;amp; Performance&amp;quot;&quot;/&gt;&lt;property id=&quot;20307&quot; value=&quot;776&quot;/&gt;&lt;property id=&quot;20309&quot; value=&quot;-1&quot;/&gt;&lt;/object&gt;&lt;object type=&quot;3&quot; unique_id=&quot;13769&quot;&gt;&lt;property id=&quot;20148&quot; value=&quot;5&quot;/&gt;&lt;property id=&quot;20300&quot; value=&quot;Slide 49 - &amp;quot;Getting access&amp;quot;&quot;/&gt;&lt;property id=&quot;20307&quot; value=&quot;777&quot;/&gt;&lt;property id=&quot;20309&quot; value=&quot;-1&quot;/&gt;&lt;/object&gt;&lt;object type=&quot;3&quot; unique_id=&quot;13770&quot;&gt;&lt;property id=&quot;20148&quot; value=&quot;5&quot;/&gt;&lt;property id=&quot;20300&quot; value=&quot;Slide 51 - &amp;quot;Complete “2X in 4 Steps” Qwiklab&amp;quot;&quot;/&gt;&lt;property id=&quot;20307&quot; value=&quot;778&quot;/&gt;&lt;property id=&quot;20309&quot; value=&quot;-1&quot;/&gt;&lt;/object&gt;&lt;object type=&quot;3&quot; unique_id=&quot;13771&quot;&gt;&lt;property id=&quot;20148&quot; value=&quot;5&quot;/&gt;&lt;property id=&quot;20300&quot; value=&quot;Slide 52 - &amp;quot;Install the OpenACC Toolkit (Optional)&amp;quot;&quot;/&gt;&lt;property id=&quot;20307&quot; value=&quot;779&quot;/&gt;&lt;property id=&quot;20309&quot; value=&quot;-1&quot;/&gt;&lt;/object&gt;&lt;object type=&quot;3&quot; unique_id=&quot;14115&quot;&gt;&lt;property id=&quot;20148&quot; value=&quot;5&quot;/&gt;&lt;property id=&quot;20300&quot; value=&quot;Slide 43 - &amp;quot;Introducing the New OpenACC Toolkit&amp;quot;&quot;/&gt;&lt;property id=&quot;20307&quot; value=&quot;780&quot;/&gt;&lt;property id=&quot;20309&quot; value=&quot;-1&quot;/&gt;&lt;/object&gt;&lt;object type=&quot;3&quot; unique_id=&quot;14116&quot;&gt;&lt;property id=&quot;20148&quot; value=&quot;5&quot;/&gt;&lt;property id=&quot;20300&quot; value=&quot;Slide 44 - &amp;quot;Download the OpenACC Toolkit&amp;quot;&quot;/&gt;&lt;property id=&quot;20307&quot; value=&quot;781&quot;/&gt;&lt;property id=&quot;20309&quot; value=&quot;-1&quot;/&gt;&lt;/object&gt;&lt;object type=&quot;3&quot; unique_id=&quot;14117&quot;&gt;&lt;property id=&quot;20148&quot; value=&quot;5&quot;/&gt;&lt;property id=&quot;20300&quot; value=&quot;Slide 45 - &amp;quot;Download the OpenACC Toolkit&amp;quot;&quot;/&gt;&lt;property id=&quot;20307&quot; value=&quot;782&quot;/&gt;&lt;property id=&quot;20309&quot; value=&quot;-1&quot;/&gt;&lt;/object&gt;&lt;object type=&quot;3&quot; unique_id=&quot;14118&quot;&gt;&lt;property id=&quot;20148&quot; value=&quot;5&quot;/&gt;&lt;property id=&quot;20300&quot; value=&quot;Slide 46 - &amp;quot;Download the OpenACC Toolkit&amp;quot;&quot;/&gt;&lt;property id=&quot;20307&quot; value=&quot;783&quot;/&gt;&lt;property id=&quot;20309&quot; value=&quot;-1&quot;/&gt;&lt;/object&gt;&lt;object type=&quot;3&quot; unique_id=&quot;14361&quot;&gt;&lt;property id=&quot;20148&quot; value=&quot;5&quot;/&gt;&lt;property id=&quot;20300&quot; value=&quot;Slide 47 - &amp;quot;Windows/Mac Developers&amp;quot;&quot;/&gt;&lt;property id=&quot;20307&quot; value=&quot;784&quot;/&gt;&lt;property id=&quot;20309&quot; value=&quot;-1&quot;/&gt;&lt;/object&gt;&lt;object type=&quot;3&quot; unique_id=&quot;20912&quot;&gt;&lt;property id=&quot;20148&quot; value=&quot;5&quot;/&gt;&lt;property id=&quot;20300&quot; value=&quot;Slide 17 - &amp;quot;Example: Jacobi Iteration&amp;quot;&quot;/&gt;&lt;property id=&quot;20307&quot; value=&quot;785&quot;/&gt;&lt;property id=&quot;20309&quot; value=&quot;-1&quot;/&gt;&lt;/object&gt;&lt;object type=&quot;3&quot; unique_id=&quot;20913&quot;&gt;&lt;property id=&quot;20148&quot; value=&quot;5&quot;/&gt;&lt;property id=&quot;20300&quot; value=&quot;Slide 18 - &amp;quot;Jacobi Iteration: C Code&amp;quot;&quot;/&gt;&lt;property id=&quot;20307&quot; value=&quot;786&quot;/&gt;&lt;property id=&quot;20309&quot; value=&quot;-1&quot;/&gt;&lt;/object&gt;&lt;object type=&quot;3&quot; unique_id=&quot;20914&quot;&gt;&lt;property id=&quot;20148&quot; value=&quot;5&quot;/&gt;&lt;property id=&quot;20300&quot; value=&quot;Slide 19&quot;/&gt;&lt;property id=&quot;20307&quot; value=&quot;787&quot;/&gt;&lt;property id=&quot;20309&quot; value=&quot;-1&quot;/&gt;&lt;/object&gt;&lt;object type=&quot;3&quot; unique_id=&quot;20915&quot;&gt;&lt;property id=&quot;20148&quot; value=&quot;5&quot;/&gt;&lt;property id=&quot;20300&quot; value=&quot;Slide 20 - &amp;quot;Identify Parallelism&amp;quot;&quot;/&gt;&lt;property id=&quot;20307&quot; value=&quot;788&quot;/&gt;&lt;property id=&quot;20309&quot; value=&quot;-1&quot;/&gt;&lt;/object&gt;&lt;object type=&quot;3&quot; unique_id=&quot;20916&quot;&gt;&lt;property id=&quot;20148&quot; value=&quot;5&quot;/&gt;&lt;property id=&quot;20300&quot; value=&quot;Slide 21&quot;/&gt;&lt;property id=&quot;20307&quot; value=&quot;789&quot;/&gt;&lt;property id=&quot;20309&quot; value=&quot;-1&quot;/&gt;&lt;/object&gt;&lt;object type=&quot;3&quot; unique_id=&quot;20917&quot;&gt;&lt;property id=&quot;20148&quot; value=&quot;5&quot;/&gt;&lt;property id=&quot;20300&quot; value=&quot;Slide 22 - &amp;quot;OpenACC kernels Directive&amp;quot;&quot;/&gt;&lt;property id=&quot;20307&quot; value=&quot;794&quot;/&gt;&lt;property id=&quot;20309&quot; value=&quot;-1&quot;/&gt;&lt;/object&gt;&lt;object type=&quot;3&quot; unique_id=&quot;20918&quot;&gt;&lt;property id=&quot;20148&quot; value=&quot;5&quot;/&gt;&lt;property id=&quot;20300&quot; value=&quot;Slide 23 - &amp;quot;Parallelize with OpenACC kernels&amp;quot;&quot;/&gt;&lt;property id=&quot;20307&quot; value=&quot;795&quot;/&gt;&lt;property id=&quot;20309&quot; value=&quot;-1&quot;/&gt;&lt;/object&gt;&lt;object type=&quot;3&quot; unique_id=&quot;20919&quot;&gt;&lt;property id=&quot;20148&quot; value=&quot;5&quot;/&gt;&lt;property id=&quot;20300&quot; value=&quot;Slide 24 - &amp;quot;Building the code&amp;quot;&quot;/&gt;&lt;property id=&quot;20307&quot; value=&quot;796&quot;/&gt;&lt;property id=&quot;20309&quot; value=&quot;-1&quot;/&gt;&lt;/object&gt;&lt;object type=&quot;3&quot; unique_id=&quot;20920&quot;&gt;&lt;property id=&quot;20148&quot; value=&quot;5&quot;/&gt;&lt;property id=&quot;20300&quot; value=&quot;Slide 25&quot;/&gt;&lt;property id=&quot;20307&quot; value=&quot;797&quot;/&gt;&lt;property id=&quot;20309&quot; value=&quot;-1&quot;/&gt;&lt;/object&gt;&lt;object type=&quot;3&quot; unique_id=&quot;20921&quot;&gt;&lt;property id=&quot;20148&quot; value=&quot;5&quot;/&gt;&lt;property id=&quot;20300&quot; value=&quot;Slide 26&quot;/&gt;&lt;property id=&quot;20307&quot; value=&quot;798&quot;/&gt;&lt;property id=&quot;20309&quot; value=&quot;-1&quot;/&gt;&lt;/object&gt;&lt;object type=&quot;3&quot; unique_id=&quot;20922&quot;&gt;&lt;property id=&quot;20148&quot; value=&quot;5&quot;/&gt;&lt;property id=&quot;20300&quot; value=&quot;Slide 27&quot;/&gt;&lt;property id=&quot;20307&quot; value=&quot;809&quot;/&gt;&lt;property id=&quot;20309&quot; value=&quot;-1&quot;/&gt;&lt;/object&gt;&lt;object type=&quot;3&quot; unique_id=&quot;20923&quot;&gt;&lt;property id=&quot;20148&quot; value=&quot;5&quot;/&gt;&lt;property id=&quot;20300&quot; value=&quot;Slide 28 - &amp;quot;Excessive Data Transfers&amp;quot;&quot;/&gt;&lt;property id=&quot;20307&quot; value=&quot;799&quot;/&gt;&lt;property id=&quot;20309&quot; value=&quot;-1&quot;/&gt;&lt;/object&gt;&lt;object type=&quot;3&quot; unique_id=&quot;20924&quot;&gt;&lt;property id=&quot;20148&quot; value=&quot;5&quot;/&gt;&lt;property id=&quot;20300&quot; value=&quot;Slide 29 - &amp;quot;Identifying Data Locality&amp;quot;&quot;/&gt;&lt;property id=&quot;20307&quot; value=&quot;800&quot;/&gt;&lt;property id=&quot;20309&quot; value=&quot;-1&quot;/&gt;&lt;/object&gt;&lt;object type=&quot;3&quot; unique_id=&quot;20925&quot;&gt;&lt;property id=&quot;20148&quot; value=&quot;5&quot;/&gt;&lt;property id=&quot;20300&quot; value=&quot;Slide 30&quot;/&gt;&lt;property id=&quot;20307&quot; value=&quot;801&quot;/&gt;&lt;property id=&quot;20309&quot; value=&quot;-1&quot;/&gt;&lt;/object&gt;&lt;object type=&quot;3&quot; unique_id=&quot;20926&quot;&gt;&lt;property id=&quot;20148&quot; value=&quot;5&quot;/&gt;&lt;property id=&quot;20300&quot; value=&quot;Slide 31 - &amp;quot;Data regions&amp;quot;&quot;/&gt;&lt;property id=&quot;20307&quot; value=&quot;802&quot;/&gt;&lt;property id=&quot;20309&quot; value=&quot;-1&quot;/&gt;&lt;/object&gt;&lt;object type=&quot;3&quot; unique_id=&quot;20928&quot;&gt;&lt;property id=&quot;20148&quot; value=&quot;5&quot;/&gt;&lt;property id=&quot;20300&quot; value=&quot;Slide 33 - &amp;quot;Array Shaping&amp;quot;&quot;/&gt;&lt;property id=&quot;20307&quot; value=&quot;804&quot;/&gt;&lt;property id=&quot;20309&quot; value=&quot;-1&quot;/&gt;&lt;/object&gt;&lt;object type=&quot;3&quot; unique_id=&quot;20929&quot;&gt;&lt;property id=&quot;20148&quot; value=&quot;5&quot;/&gt;&lt;property id=&quot;20300&quot; value=&quot;Slide 34 - &amp;quot;Express Data Locality&amp;quot;&quot;/&gt;&lt;property id=&quot;20307&quot; value=&quot;805&quot;/&gt;&lt;property id=&quot;20309&quot; value=&quot;-1&quot;/&gt;&lt;/object&gt;&lt;object type=&quot;3&quot; unique_id=&quot;20930&quot;&gt;&lt;property id=&quot;20148&quot; value=&quot;5&quot;/&gt;&lt;property id=&quot;20300&quot; value=&quot;Slide 35 - &amp;quot;Rebuilding the code&amp;quot;&quot;/&gt;&lt;property id=&quot;20307&quot; value=&quot;806&quot;/&gt;&lt;property id=&quot;20309&quot; value=&quot;-1&quot;/&gt;&lt;/object&gt;&lt;object type=&quot;3&quot; unique_id=&quot;20931&quot;&gt;&lt;property id=&quot;20148&quot; value=&quot;5&quot;/&gt;&lt;property id=&quot;20300&quot; value=&quot;Slide 36 - &amp;quot;Visual Profiler: Data Region&amp;quot;&quot;/&gt;&lt;property id=&quot;20307&quot; value=&quot;807&quot;/&gt;&lt;property id=&quot;20309&quot; value=&quot;-1&quot;/&gt;&lt;/object&gt;&lt;object type=&quot;3&quot; unique_id=&quot;20932&quot;&gt;&lt;property id=&quot;20148&quot; value=&quot;5&quot;/&gt;&lt;property id=&quot;20300&quot; value=&quot;Slide 37&quot;/&gt;&lt;property id=&quot;20307&quot; value=&quot;808&quot;/&gt;&lt;property id=&quot;20309&quot; value=&quot;-1&quot;/&gt;&lt;/object&gt;&lt;object type=&quot;3&quot; unique_id=&quot;20933&quot;&gt;&lt;property id=&quot;20148&quot; value=&quot;5&quot;/&gt;&lt;property id=&quot;20300&quot; value=&quot;Slide 38&quot;/&gt;&lt;property id=&quot;20307&quot; value=&quot;810&quot;/&gt;&lt;property id=&quot;20309&quot; value=&quot;-1&quot;/&gt;&lt;/object&gt;&lt;object type=&quot;3&quot; unique_id=&quot;20934&quot;&gt;&lt;property id=&quot;20148&quot; value=&quot;5&quot;/&gt;&lt;property id=&quot;20300&quot; value=&quot;Slide 39 - &amp;quot;The loop Directive&amp;quot;&quot;/&gt;&lt;property id=&quot;20307&quot; value=&quot;811&quot;/&gt;&lt;property id=&quot;20309&quot; value=&quot;-1&quot;/&gt;&lt;/object&gt;&lt;object type=&quot;3&quot; unique_id=&quot;20935&quot;&gt;&lt;property id=&quot;20148&quot; value=&quot;5&quot;/&gt;&lt;property id=&quot;20300&quot; value=&quot;Slide 40 - &amp;quot;Optimize Loop Performance&amp;quot;&quot;/&gt;&lt;property id=&quot;20307&quot; value=&quot;812&quot;/&gt;&lt;property id=&quot;20309&quot; value=&quot;-1&quot;/&gt;&lt;/object&gt;&lt;object type=&quot;3&quot; unique_id=&quot;20936&quot;&gt;&lt;property id=&quot;20148&quot; value=&quot;5&quot;/&gt;&lt;property id=&quot;20300&quot; value=&quot;Slide 41&quot;/&gt;&lt;property id=&quot;20307&quot; value=&quot;813&quot;/&gt;&lt;property id=&quot;20309&quot; value=&quot;-1&quot;/&gt;&lt;/object&gt;&lt;object type=&quot;3&quot; unique_id=&quot;21447&quot;&gt;&lt;property id=&quot;20148&quot; value=&quot;5&quot;/&gt;&lt;property id=&quot;20300&quot; value=&quot;Slide 32 - &amp;quot;Data Clauses&amp;quot;&quot;/&gt;&lt;property id=&quot;20307&quot; value=&quot;814&quot;/&gt;&lt;property id=&quot;20309&quot; value=&quot;-1&quot;/&gt;&lt;/object&gt;&lt;object type=&quot;3&quot; unique_id=&quot;21781&quot;&gt;&lt;property id=&quot;20148&quot; value=&quot;5&quot;/&gt;&lt;property id=&quot;20300&quot; value=&quot;Slide 54&quot;/&gt;&lt;property id=&quot;20307&quot; value=&quot;815&quot;/&gt;&lt;property id=&quot;20309&quot; value=&quot;-1&quot;/&gt;&lt;/object&gt;&lt;/object&gt;&lt;object type=&quot;8&quot; unique_id=&quot;10900&quot;&gt;&lt;/object&gt;&lt;object type=&quot;4&quot; unique_id=&quot;22274&quot;&gt;&lt;/object&gt;&lt;object type=&quot;10&quot; unique_id=&quot;22275&quot;&gt;&lt;object type=&quot;11&quot; unique_id=&quot;22276&quot;&gt;&lt;/object&gt;&lt;/object&gt;&lt;/object&gt;&lt;/database&gt;"/>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7&quot;/&gt;&lt;lineCharCount val=&quot;5&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HTML_AUTOSHAPE_INFO" val="&lt;ThreeDShapeInfo&gt;&lt;uuid val=&quot;{1820B776-FA4C-4FA2-970F-94AA646FF2B7}&quot;/&gt;&lt;isInvalidForFieldText val=&quot;0&quot;/&gt;&lt;Image&gt;&lt;filename val=&quot;C:\Users\jlarkin\AppData\Local\Temp\~CaBB85\data\asimages\{1820B776-FA4C-4FA2-970F-94AA646FF2B7}.png&quot;/&gt;&lt;left val=&quot;33&quot;/&gt;&lt;top val=&quot;150&quot;/&gt;&lt;width val=&quot;143&quot;/&gt;&lt;height val=&quot;27&quot;/&gt;&lt;hasText val=&quot;1&quot;/&gt;&lt;/Image&gt;&lt;/ThreeDShape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33&quot;/&gt;&lt;lineCharCount val=&quot;13&quot;/&gt;&lt;lineCharCount val=&quot;11&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33&quot;/&gt;&lt;lineCharCount val=&quot;13&quot;/&gt;&lt;lineCharCount val=&quot;11&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33&quot;/&gt;&lt;lineCharCount val=&quot;13&quot;/&gt;&lt;lineCharCount val=&quot;11&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jlarkin\AppData\Local\Temp\~CaBB85\data\asimages\{0D511568-A975-4BA3-8AD1-655CDCC22A6D}_4.png&quot;/&gt;&lt;left val=&quot;17&quot;/&gt;&lt;top val=&quot;23&quot;/&gt;&lt;width val=&quot;762&quot;/&gt;&lt;height val=&quot;102&quot;/&gt;&lt;hasText val=&quot;1&quot;/&gt;&lt;/Image&gt;&lt;/ThreeDShapeInfo&gt;"/>
  <p:tag name="PRESENTER_SHAPETEXTINFO" val="&lt;ShapeTextInfo&gt;&lt;TableIndex row=&quot;-1&quot; col=&quot;-1&quot;&gt;&lt;linesCount val=&quot;1&quot;/&gt;&lt;lineCharCount val=&quot;23&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jlarkin\AppData\Local\Temp\~CaBB85\data\asimages\{FD45EB55-148C-4E90-B1E5-DF69CD178E52}_4.png&quot;/&gt;&lt;left val=&quot;36&quot;/&gt;&lt;top val=&quot;93&quot;/&gt;&lt;width val=&quot;745&quot;/&gt;&lt;height val=&quot;39&quot;/&gt;&lt;hasText val=&quot;1&quot;/&gt;&lt;/Image&gt;&lt;/ThreeDShapeInfo&gt;"/>
  <p:tag name="PRESENTER_SHAPETEXTINFO" val="&lt;ShapeTextInfo&gt;&lt;TableIndex row=&quot;-1&quot; col=&quot;-1&quot;&gt;&lt;linesCount val=&quot;1&quot;/&gt;&lt;lineCharCount val=&quot;42&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jlarkin\AppData\Local\Temp\~CaBB85\data\asimages\{BCC0B795-D860-4A9E-AC62-8B205BE07C5F}_3.png&quot;/&gt;&lt;left val=&quot;0&quot;/&gt;&lt;top val=&quot;207&quot;/&gt;&lt;width val=&quot;347&quot;/&gt;&lt;height val=&quot;77&quot;/&gt;&lt;hasText val=&quot;1&quot;/&gt;&lt;/Image&gt;&lt;/ThreeDShapeInfo&gt;"/>
  <p:tag name="PRESENTER_SHAPETEXTINFO" val="&lt;ShapeTextInfo&gt;&lt;TableIndex row=&quot;-1&quot; col=&quot;-1&quot;&gt;&lt;linesCount val=&quot;1&quot;/&gt;&lt;lineCharCount val=&quot;15&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jlarkin\AppData\Local\Temp\~CaBB85\data\asimages\{BA3C35C6-036F-4AFE-A727-0C03E22F4743}_3.png&quot;/&gt;&lt;left val=&quot;380&quot;/&gt;&lt;top val=&quot;64&quot;/&gt;&lt;width val=&quot;459&quot;/&gt;&lt;height val=&quot;363&quot;/&gt;&lt;hasText val=&quot;1&quot;/&gt;&lt;/Image&gt;&lt;/ThreeDShapeInfo&gt;"/>
  <p:tag name="PRESENTER_SHAPETEXTINFO" val="&lt;ShapeTextInfo&gt;&lt;TableIndex row=&quot;-1&quot; col=&quot;-1&quot;&gt;&lt;linesCount val=&quot;10&quot;/&gt;&lt;lineCharCount val=&quot;32&quot;/&gt;&lt;lineCharCount val=&quot;21&quot;/&gt;&lt;lineCharCount val=&quot;47&quot;/&gt;&lt;lineCharCount val=&quot;18&quot;/&gt;&lt;lineCharCount val=&quot;21&quot;/&gt;&lt;lineCharCount val=&quot;40&quot;/&gt;&lt;lineCharCount val=&quot;29&quot;/&gt;&lt;lineCharCount val=&quot;21&quot;/&gt;&lt;lineCharCount val=&quot;36&quot;/&gt;&lt;lineCharCount val=&quot;20&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33&quot;/&gt;&lt;lineCharCount val=&quot;13&quot;/&gt;&lt;lineCharCount val=&quot;11&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jlarkin\AppData\Local\Temp\~CaBB85\data\asimages\{F464BD73-8DAC-48BD-8333-DE8E9AF74672}_3.png&quot;/&gt;&lt;left val=&quot;10&quot;/&gt;&lt;top val=&quot;438&quot;/&gt;&lt;width val=&quot;330&quot;/&gt;&lt;height val=&quot;52&quot;/&gt;&lt;hasText val=&quot;1&quot;/&gt;&lt;/Image&gt;&lt;/ThreeDShapeInfo&gt;"/>
  <p:tag name="PRESENTER_SHAPETEXTINFO" val="&lt;ShapeTextInfo&gt;&lt;TableIndex row=&quot;-1&quot; col=&quot;-1&quot;&gt;&lt;linesCount val=&quot;2&quot;/&gt;&lt;lineCharCount val=&quot;12&quot;/&gt;&lt;lineCharCount val=&quot;43&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jlarkin\AppData\Local\Temp\~CaBB85\data\asimages\{50FEF18F-7BAF-492A-9D01-42C7E7AC8ED5}_53.png&quot;/&gt;&lt;left val=&quot;24&quot;/&gt;&lt;top val=&quot;40&quot;/&gt;&lt;width val=&quot;801&quot;/&gt;&lt;height val=&quot;76&quot;/&gt;&lt;hasText val=&quot;1&quot;/&gt;&lt;/Image&gt;&lt;/ThreeDShapeInfo&gt;"/>
  <p:tag name="PRESENTER_SHAPETEXTINFO" val="&lt;ShapeTextInfo&gt;&lt;TableIndex row=&quot;-1&quot; col=&quot;-1&quot;&gt;&lt;linesCount val=&quot;1&quot;/&gt;&lt;lineCharCount val=&quot;18&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jlarkin\AppData\Local\Temp\~CaBB85\data\asimages\{2F5184B5-0960-4D0A-AA1A-BB4B01AC1103}_53.png&quot;/&gt;&lt;left val=&quot;36&quot;/&gt;&lt;top val=&quot;126&quot;/&gt;&lt;width val=&quot;828&quot;/&gt;&lt;height val=&quot;333&quot;/&gt;&lt;hasText val=&quot;1&quot;/&gt;&lt;/Image&gt;&lt;/ThreeDShapeInfo&gt;"/>
  <p:tag name="PRESENTER_SHAPETEXTINFO" val="&lt;ShapeTextInfo&gt;&lt;TableIndex row=&quot;-1&quot; col=&quot;-1&quot;&gt;&lt;linesCount val=&quot;8&quot;/&gt;&lt;lineCharCount val=&quot;72&quot;/&gt;&lt;lineCharCount val=&quot;54&quot;/&gt;&lt;lineCharCount val=&quot;66&quot;/&gt;&lt;lineCharCount val=&quot;47&quot;/&gt;&lt;lineCharCount val=&quot;56&quot;/&gt;&lt;lineCharCount val=&quot;68&quot;/&gt;&lt;lineCharCount val=&quot;77&quot;/&gt;&lt;lineCharCount val=&quot;29&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jlarkin\AppData\Local\Temp\~CaBB85\data\asimages\{EEF32909-D459-4BA2-984E-4A1D8EA556FB}_1.png&quot;/&gt;&lt;left val=&quot;768&quot;/&gt;&lt;top val=&quot;458&quot;/&gt;&lt;width val=&quot;31&quot;/&gt;&lt;height val=&quot;18&quot;/&gt;&lt;hasText val=&quot;1&quot;/&gt;&lt;/Image&gt;&lt;/ThreeDShapeInfo&gt;"/>
  <p:tag name="PRESENTER_SHAPETEXTINFO" val="&lt;ShapeTextInfo&gt;&lt;TableIndex row=&quot;-1&quot; col=&quot;-1&quot;&gt;&lt;linesCount val=&quot;1&quot;/&gt;&lt;lineCharCount val=&quot;4&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INFO" val="&lt;ThreeDShapeInfo&gt;&lt;uuid val=&quot;{F4B11BA5-9767-4784-AAD1-348C6E341527}&quot;/&gt;&lt;isInvalidForFieldText val=&quot;0&quot;/&gt;&lt;Image&gt;&lt;filename val=&quot;C:\Users\jlarkin\AppData\Local\Temp\~CaBB85\data\asimages\{F4B11BA5-9767-4784-AAD1-348C6E341527}_MtorLt.png&quot;/&gt;&lt;left val=&quot;798&quot;/&gt;&lt;top val=&quot;461&quot;/&gt;&lt;width val=&quot;47&quot;/&gt;&lt;height val=&quot;9&quot;/&gt;&lt;hasText val=&quot;1&quot;/&gt;&lt;/Image&gt;&lt;/ThreeDShape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heme/theme1.xml><?xml version="1.0" encoding="utf-8"?>
<a:theme xmlns:a="http://schemas.openxmlformats.org/drawingml/2006/main" name="Title &amp; Bullet">
  <a:themeElements>
    <a:clrScheme name="Custom 1">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itle &amp; Bullet">
  <a:themeElements>
    <a:clrScheme name="Custom 1">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GTC 2015">
    <a:dk1>
      <a:srgbClr val="000000"/>
    </a:dk1>
    <a:lt1>
      <a:srgbClr val="FFFFFF"/>
    </a:lt1>
    <a:dk2>
      <a:srgbClr val="005A42"/>
    </a:dk2>
    <a:lt2>
      <a:srgbClr val="FFFFFF"/>
    </a:lt2>
    <a:accent1>
      <a:srgbClr val="76B900"/>
    </a:accent1>
    <a:accent2>
      <a:srgbClr val="ED4D9A"/>
    </a:accent2>
    <a:accent3>
      <a:srgbClr val="00B0E5"/>
    </a:accent3>
    <a:accent4>
      <a:srgbClr val="F48120"/>
    </a:accent4>
    <a:accent5>
      <a:srgbClr val="005A42"/>
    </a:accent5>
    <a:accent6>
      <a:srgbClr val="7F7F7F"/>
    </a:accent6>
    <a:hlink>
      <a:srgbClr val="FFFFFF"/>
    </a:hlink>
    <a:folHlink>
      <a:srgbClr val="545454"/>
    </a:folHlink>
  </a:clrScheme>
  <a:fontScheme name="NVIDIA PPT Font Family">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59E8B2F2D50A34B8956FD0A46C10A97" ma:contentTypeVersion="0" ma:contentTypeDescription="Create a new document." ma:contentTypeScope="" ma:versionID="2d22a1089f8aa3be74aa23dc2e82a28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88E22E-2A4B-4FB1-9848-BF16E7DBE74B}">
  <ds:schemaRefs>
    <ds:schemaRef ds:uri="http://purl.org/dc/terms/"/>
    <ds:schemaRef ds:uri="http://schemas.microsoft.com/office/2006/documentManagement/types"/>
    <ds:schemaRef ds:uri="http://www.w3.org/XML/1998/namespace"/>
    <ds:schemaRef ds:uri="http://schemas.microsoft.com/office/2006/metadata/properties"/>
    <ds:schemaRef ds:uri="http://purl.org/dc/dcmitype/"/>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BEA82F4F-F3EA-4E98-BEE2-3C70B6315C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E29B7386-0C5E-43DB-8BF1-052EEAD5F5D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83078</TotalTime>
  <Words>549</Words>
  <Application>Microsoft Office PowerPoint</Application>
  <PresentationFormat>Custom</PresentationFormat>
  <Paragraphs>141</Paragraphs>
  <Slides>16</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ＭＳ Ｐゴシック</vt:lpstr>
      <vt:lpstr>ＭＳ Ｐゴシック</vt:lpstr>
      <vt:lpstr>Arial</vt:lpstr>
      <vt:lpstr>Century Gothic</vt:lpstr>
      <vt:lpstr>Courier New</vt:lpstr>
      <vt:lpstr>Trebuchet MS</vt:lpstr>
      <vt:lpstr>Wingdings</vt:lpstr>
      <vt:lpstr>Title &amp; Bullet</vt:lpstr>
      <vt:lpstr>1_Title &amp; Bullet</vt:lpstr>
      <vt:lpstr>OpenACC Course</vt:lpstr>
      <vt:lpstr>PowerPoint Presentation</vt:lpstr>
      <vt:lpstr>Answered Questions and Recordings https://developer.nvidia.com/openacc-course</vt:lpstr>
      <vt:lpstr>Questions from the last class</vt:lpstr>
      <vt:lpstr>Can one achieve overlapping of two kernels?</vt:lpstr>
      <vt:lpstr>Can one achieve overlapping of two kernels?</vt:lpstr>
      <vt:lpstr>CUDA-aware MPI and GPUDirect</vt:lpstr>
      <vt:lpstr>CUDA-aware MPI and GPUDirect</vt:lpstr>
      <vt:lpstr>CUDA-aware MPI and GPUDirect</vt:lpstr>
      <vt:lpstr>CUDA-aware MPI and GPUDirect</vt:lpstr>
      <vt:lpstr>Regular MPI and GPU Buffers</vt:lpstr>
      <vt:lpstr>Regular MPI and GPU Buffers</vt:lpstr>
      <vt:lpstr>CUDA-aware MPI</vt:lpstr>
      <vt:lpstr>CUDA-aware MPI</vt:lpstr>
      <vt:lpstr>CUDA-aware MPI and GPUDirect</vt:lpstr>
      <vt:lpstr>Where to find help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Jennifer Hohn</dc:creator>
  <cp:lastModifiedBy>Jiri Kraus</cp:lastModifiedBy>
  <cp:revision>3375</cp:revision>
  <dcterms:created xsi:type="dcterms:W3CDTF">2008-01-24T03:11:41Z</dcterms:created>
  <dcterms:modified xsi:type="dcterms:W3CDTF">2015-11-13T15:27:45Z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0x010100F59E8B2F2D50A34B8956FD0A46C10A97</vt:lpwstr>
  </property>
</Properties>
</file>