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7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71" r:id="rId17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93712" autoAdjust="0"/>
  </p:normalViewPr>
  <p:slideViewPr>
    <p:cSldViewPr>
      <p:cViewPr varScale="1">
        <p:scale>
          <a:sx n="112" d="100"/>
          <a:sy n="112" d="100"/>
        </p:scale>
        <p:origin x="1572" y="108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B49EC-160B-4729-A631-96E16401EB1D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2276-D076-4F66-AC62-39BBD250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2276-D076-4F66-AC62-39BBD25049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2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1" y="3998627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-1" y="624040"/>
            <a:ext cx="6858001" cy="1488781"/>
            <a:chOff x="0" y="748845"/>
            <a:chExt cx="6356036" cy="1379811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3"/>
            <a:srcRect l="12327"/>
            <a:stretch/>
          </p:blipFill>
          <p:spPr>
            <a:xfrm>
              <a:off x="0" y="748845"/>
              <a:ext cx="3105001" cy="76038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80" y="937806"/>
              <a:ext cx="2073674" cy="38246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477"/>
            <a:stretch/>
          </p:blipFill>
          <p:spPr>
            <a:xfrm>
              <a:off x="1039432" y="1561775"/>
              <a:ext cx="5316604" cy="56688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 userDrawn="1"/>
          </p:nvGrpSpPr>
          <p:grpSpPr>
            <a:xfrm>
              <a:off x="1643784" y="1708498"/>
              <a:ext cx="1170069" cy="272357"/>
              <a:chOff x="4100403" y="1765746"/>
              <a:chExt cx="3118543" cy="725905"/>
            </a:xfrm>
          </p:grpSpPr>
          <p:pic>
            <p:nvPicPr>
              <p:cNvPr id="21" name="Picture 20"/>
              <p:cNvPicPr>
                <a:picLocks noChangeAspect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0403" y="1765746"/>
                <a:ext cx="561259" cy="725905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8124" y="1905033"/>
                <a:ext cx="2380822" cy="581350"/>
              </a:xfrm>
              <a:prstGeom prst="rect">
                <a:avLst/>
              </a:prstGeom>
            </p:spPr>
          </p:pic>
        </p:grpSp>
      </p:grpSp>
      <p:sp>
        <p:nvSpPr>
          <p:cNvPr id="14" name="Subtitle 11"/>
          <p:cNvSpPr txBox="1">
            <a:spLocks/>
          </p:cNvSpPr>
          <p:nvPr/>
        </p:nvSpPr>
        <p:spPr bwMode="auto">
          <a:xfrm>
            <a:off x="4125096" y="1053983"/>
            <a:ext cx="2423078" cy="22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600" b="0" baseline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1050" kern="0" dirty="0" smtClean="0"/>
              <a:t>Accelerated Computing</a:t>
            </a:r>
            <a:endParaRPr lang="en-US" sz="1050" kern="0" dirty="0"/>
          </a:p>
        </p:txBody>
      </p:sp>
      <p:sp>
        <p:nvSpPr>
          <p:cNvPr id="15" name="Title 10"/>
          <p:cNvSpPr txBox="1">
            <a:spLocks/>
          </p:cNvSpPr>
          <p:nvPr/>
        </p:nvSpPr>
        <p:spPr bwMode="auto">
          <a:xfrm>
            <a:off x="4110959" y="746143"/>
            <a:ext cx="2426875" cy="30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GPU Teaching Kit</a:t>
            </a:r>
          </a:p>
        </p:txBody>
      </p:sp>
    </p:spTree>
    <p:extLst>
      <p:ext uri="{BB962C8B-B14F-4D97-AF65-F5344CB8AC3E}">
        <p14:creationId xmlns:p14="http://schemas.microsoft.com/office/powerpoint/2010/main" val="239722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2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700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385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8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737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4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8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6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12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012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4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8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2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700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5353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2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39624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2001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888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35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1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2" y="1110344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" y="4989839"/>
            <a:ext cx="6859964" cy="158643"/>
            <a:chOff x="0" y="5987804"/>
            <a:chExt cx="8231957" cy="190372"/>
          </a:xfrm>
        </p:grpSpPr>
        <p:sp>
          <p:nvSpPr>
            <p:cNvPr id="36" name="Parallelogram 35"/>
            <p:cNvSpPr/>
            <p:nvPr userDrawn="1"/>
          </p:nvSpPr>
          <p:spPr>
            <a:xfrm>
              <a:off x="7178479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FA63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37" name="Parallelogram 36"/>
            <p:cNvSpPr/>
            <p:nvPr userDrawn="1"/>
          </p:nvSpPr>
          <p:spPr>
            <a:xfrm>
              <a:off x="6394206" y="6000375"/>
              <a:ext cx="819901" cy="171825"/>
            </a:xfrm>
            <a:prstGeom prst="parallelogram">
              <a:avLst>
                <a:gd name="adj" fmla="val 36300"/>
              </a:avLst>
            </a:prstGeom>
            <a:solidFill>
              <a:srgbClr val="76B9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619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 userDrawn="1"/>
          </p:nvPicPr>
          <p:blipFill rotWithShape="1">
            <a:blip r:embed="rId12"/>
            <a:srcRect t="-6317" r="97921" b="17099"/>
            <a:stretch/>
          </p:blipFill>
          <p:spPr>
            <a:xfrm>
              <a:off x="7947899" y="5987804"/>
              <a:ext cx="284058" cy="19037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 userDrawn="1"/>
          </p:nvPicPr>
          <p:blipFill rotWithShape="1">
            <a:blip r:embed="rId13"/>
            <a:srcRect l="52877" t="1978" r="-1" b="17095"/>
            <a:stretch/>
          </p:blipFill>
          <p:spPr>
            <a:xfrm>
              <a:off x="0" y="6002009"/>
              <a:ext cx="6433059" cy="17267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98935" y="5034091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149910" y="5028454"/>
            <a:ext cx="362782" cy="84445"/>
            <a:chOff x="4100403" y="1765746"/>
            <a:chExt cx="3118543" cy="725905"/>
          </a:xfrm>
        </p:grpSpPr>
        <p:pic>
          <p:nvPicPr>
            <p:cNvPr id="48" name="Picture 47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403" y="1765746"/>
              <a:ext cx="561259" cy="7259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124" y="1905033"/>
              <a:ext cx="2380822" cy="5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451487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82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93" indent="-236793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77" indent="-190492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92" indent="-169327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77" indent="-142863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72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200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927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54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81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3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reativecommons.org/licenses/by-nc/4.0/legalco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Tile </a:t>
            </a:r>
            <a:r>
              <a:rPr lang="en-US" dirty="0" smtClean="0"/>
              <a:t>Boundary Conditions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21520" y="3684695"/>
            <a:ext cx="5439300" cy="313932"/>
          </a:xfrm>
        </p:spPr>
        <p:txBody>
          <a:bodyPr/>
          <a:lstStyle/>
          <a:p>
            <a:r>
              <a:rPr lang="it-IT" sz="1600" dirty="0"/>
              <a:t>Module </a:t>
            </a:r>
            <a:r>
              <a:rPr lang="it-IT" sz="1600" dirty="0" smtClean="0"/>
              <a:t>8.3 </a:t>
            </a:r>
            <a:r>
              <a:rPr lang="it-IT" sz="1600" dirty="0" smtClean="0"/>
              <a:t>– </a:t>
            </a:r>
            <a:r>
              <a:rPr lang="it-IT" sz="1600" dirty="0"/>
              <a:t>Parallel Computation Patterns </a:t>
            </a:r>
            <a:r>
              <a:rPr lang="it-IT" sz="1600" dirty="0" smtClean="0"/>
              <a:t>(Stencil)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845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348">
        <p:fade/>
      </p:transition>
    </mc:Choice>
    <mc:Fallback xmlns="">
      <p:transition spd="med" advTm="113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en-US" sz="2000" dirty="0"/>
              <a:t>Taking Care of Boundaries (1 channel example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7" name="TextShape 2"/>
          <p:cNvSpPr txBox="1"/>
          <p:nvPr/>
        </p:nvSpPr>
        <p:spPr>
          <a:xfrm>
            <a:off x="152400" y="666720"/>
            <a:ext cx="5867280" cy="2628720"/>
          </a:xfrm>
          <a:prstGeom prst="rect">
            <a:avLst/>
          </a:prstGeom>
        </p:spPr>
        <p:txBody>
          <a:bodyPr/>
          <a:lstStyle/>
          <a:p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if((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row_i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 &gt;= 0) &amp;&amp; (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row_i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 &lt; height) &amp;&amp; 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  (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col_i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 &gt;= 0)  &amp;&amp; (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col_i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 &lt; width</a:t>
            </a:r>
            <a:r>
              <a:rPr lang="en-US" sz="1500" dirty="0" smtClean="0">
                <a:solidFill>
                  <a:schemeClr val="bg1"/>
                </a:solidFill>
                <a:latin typeface="Courier New"/>
              </a:rPr>
              <a:t>)) 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{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 Ns[ty][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tx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] = </a:t>
            </a:r>
            <a:r>
              <a:rPr lang="en-US" sz="1500" dirty="0" smtClean="0">
                <a:solidFill>
                  <a:schemeClr val="bg1"/>
                </a:solidFill>
                <a:latin typeface="Courier New"/>
              </a:rPr>
              <a:t>data[</a:t>
            </a:r>
            <a:r>
              <a:rPr lang="en-US" sz="1500" dirty="0" err="1" smtClean="0">
                <a:solidFill>
                  <a:schemeClr val="bg1"/>
                </a:solidFill>
                <a:latin typeface="Courier New"/>
              </a:rPr>
              <a:t>row_i</a:t>
            </a:r>
            <a:r>
              <a:rPr lang="en-US" sz="1500" dirty="0" smtClean="0">
                <a:solidFill>
                  <a:schemeClr val="bg1"/>
                </a:solidFill>
                <a:latin typeface="Courier New"/>
              </a:rPr>
              <a:t> * width 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+ 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col_i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];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} else{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 Ns[ty][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tx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] = 0.0f;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}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880" y="280035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of width here is OK since pitch is set to width for this MP.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76480" y="1733550"/>
            <a:ext cx="38100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3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286232"/>
          </a:xfrm>
        </p:spPr>
        <p:txBody>
          <a:bodyPr/>
          <a:lstStyle/>
          <a:p>
            <a:r>
              <a:rPr lang="en-US" sz="1400" dirty="0"/>
              <a:t>Some threads do not participate in calculating output</a:t>
            </a:r>
            <a:r>
              <a:rPr lang="en-US" sz="1400" dirty="0" smtClean="0"/>
              <a:t>. (</a:t>
            </a:r>
            <a:r>
              <a:rPr lang="en-US" sz="1400" dirty="0"/>
              <a:t>1 channel example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" name="TextShape 2"/>
          <p:cNvSpPr txBox="1"/>
          <p:nvPr/>
        </p:nvSpPr>
        <p:spPr>
          <a:xfrm>
            <a:off x="114480" y="742950"/>
            <a:ext cx="5371920" cy="2175750"/>
          </a:xfrm>
          <a:prstGeom prst="rect">
            <a:avLst/>
          </a:prstGeom>
        </p:spPr>
        <p:txBody>
          <a:bodyPr/>
          <a:lstStyle/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float output = 0.0f;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if(ty &lt; O_TILE_WIDTH &amp;&amp; 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tx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 &lt; O_TILE_WIDTH){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  for(i = 0; i &lt; MASK_WIDTH; i++) {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    for(j = 0; j &lt; MASK_WIDTH; j++) {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      output += M[i][j] * Ns[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i+ty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][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j+tx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];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  }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}</a:t>
            </a:r>
            <a:endParaRPr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4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41632"/>
          </a:xfrm>
        </p:spPr>
        <p:txBody>
          <a:bodyPr/>
          <a:lstStyle/>
          <a:p>
            <a:r>
              <a:rPr lang="en-US" sz="1800" dirty="0"/>
              <a:t>Some threads do not write output (1 channel example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4" name="TextShape 2"/>
          <p:cNvSpPr txBox="1"/>
          <p:nvPr/>
        </p:nvSpPr>
        <p:spPr>
          <a:xfrm>
            <a:off x="228600" y="1063080"/>
            <a:ext cx="5257440" cy="1050840"/>
          </a:xfrm>
          <a:prstGeom prst="rect">
            <a:avLst/>
          </a:prstGeom>
        </p:spPr>
        <p:txBody>
          <a:bodyPr/>
          <a:lstStyle/>
          <a:p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if(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row_o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 &lt; height &amp;&amp; 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col_o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 &lt; width)</a:t>
            </a:r>
            <a:endParaRPr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/>
              </a:rPr>
              <a:t>   data[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row_o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*width + </a:t>
            </a:r>
            <a:r>
              <a:rPr lang="en-US" sz="1500" dirty="0" err="1">
                <a:solidFill>
                  <a:schemeClr val="bg1"/>
                </a:solidFill>
                <a:latin typeface="Courier New"/>
              </a:rPr>
              <a:t>col_o</a:t>
            </a:r>
            <a:r>
              <a:rPr lang="en-US" sz="1500" dirty="0">
                <a:solidFill>
                  <a:schemeClr val="bg1"/>
                </a:solidFill>
                <a:latin typeface="Courier New"/>
              </a:rPr>
              <a:t>] = output;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827" y="2526757"/>
            <a:ext cx="622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need to write the kernel for a 3-channel (RGB) image.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more details in the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MP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Description.</a:t>
            </a:r>
          </a:p>
        </p:txBody>
      </p:sp>
    </p:spTree>
    <p:extLst>
      <p:ext uri="{BB962C8B-B14F-4D97-AF65-F5344CB8AC3E}">
        <p14:creationId xmlns:p14="http://schemas.microsoft.com/office/powerpoint/2010/main" val="270223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/>
          <p:cNvSpPr>
            <a:spLocks noGrp="1"/>
          </p:cNvSpPr>
          <p:nvPr>
            <p:ph type="subTitle" idx="1"/>
          </p:nvPr>
        </p:nvSpPr>
        <p:spPr>
          <a:xfrm>
            <a:off x="281748" y="3550392"/>
            <a:ext cx="6286693" cy="461537"/>
          </a:xfrm>
        </p:spPr>
        <p:txBody>
          <a:bodyPr/>
          <a:lstStyle/>
          <a:p>
            <a:r>
              <a:rPr lang="en-US" dirty="0" smtClean="0"/>
              <a:t>The GPU Teaching Kit is licensed by NVIDIA and the University </a:t>
            </a:r>
            <a:r>
              <a:rPr lang="en-US" dirty="0"/>
              <a:t>of Illinois under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92D050"/>
                </a:solidFill>
                <a:hlinkClick r:id="rId2"/>
              </a:rPr>
              <a:t>Creative </a:t>
            </a:r>
            <a:r>
              <a:rPr lang="en-US" dirty="0">
                <a:solidFill>
                  <a:srgbClr val="92D050"/>
                </a:solidFill>
                <a:hlinkClick r:id="rId2"/>
              </a:rPr>
              <a:t>Commons Attribution-</a:t>
            </a:r>
            <a:r>
              <a:rPr lang="en-US" dirty="0" err="1">
                <a:solidFill>
                  <a:srgbClr val="92D050"/>
                </a:solidFill>
                <a:hlinkClick r:id="rId2"/>
              </a:rPr>
              <a:t>NonCommercial</a:t>
            </a:r>
            <a:r>
              <a:rPr lang="en-US" dirty="0">
                <a:solidFill>
                  <a:srgbClr val="92D050"/>
                </a:solidFill>
                <a:hlinkClick r:id="rId2"/>
              </a:rPr>
              <a:t> 4.0 International License.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813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56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67">
        <p:fade/>
      </p:transition>
    </mc:Choice>
    <mc:Fallback xmlns="">
      <p:transition spd="med" advTm="616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To learn to write a 2D convolution kernel</a:t>
            </a:r>
          </a:p>
          <a:p>
            <a:pPr lvl="1"/>
            <a:r>
              <a:rPr lang="en-US" sz="1400" dirty="0" smtClean="0"/>
              <a:t>2D Image data types and API functions</a:t>
            </a:r>
          </a:p>
          <a:p>
            <a:pPr lvl="1"/>
            <a:r>
              <a:rPr lang="en-US" sz="1400" dirty="0" smtClean="0"/>
              <a:t>Using constant caching</a:t>
            </a:r>
          </a:p>
          <a:p>
            <a:pPr lvl="1"/>
            <a:r>
              <a:rPr lang="en-US" sz="1400" dirty="0" smtClean="0"/>
              <a:t>Input tiles vs. output tiles in 2D</a:t>
            </a:r>
          </a:p>
          <a:p>
            <a:pPr lvl="1"/>
            <a:r>
              <a:rPr lang="en-US" sz="1400" dirty="0" smtClean="0"/>
              <a:t>Thread to data index mapping</a:t>
            </a:r>
          </a:p>
          <a:p>
            <a:pPr lvl="1"/>
            <a:r>
              <a:rPr lang="en-US" sz="1400" dirty="0" smtClean="0"/>
              <a:t>Handling boundary conditions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168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Image Matrix with Automated Padding</a:t>
            </a:r>
            <a:endParaRPr lang="en-US" dirty="0"/>
          </a:p>
        </p:txBody>
      </p:sp>
      <p:sp>
        <p:nvSpPr>
          <p:cNvPr id="4" name="TextShape 2"/>
          <p:cNvSpPr txBox="1"/>
          <p:nvPr/>
        </p:nvSpPr>
        <p:spPr>
          <a:xfrm>
            <a:off x="76925" y="276178"/>
            <a:ext cx="4419360" cy="3481200"/>
          </a:xfrm>
          <a:prstGeom prst="rect">
            <a:avLst/>
          </a:prstGeo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/>
              </a:rPr>
              <a:t>It is sometimes desirable to pad each row of a 2D matrix to multiples of DRAM bursts </a:t>
            </a:r>
            <a:endParaRPr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/>
              </a:rPr>
              <a:t>So each row starts at the DRAM burst boundary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/>
              </a:rPr>
              <a:t>Effectively adding columns</a:t>
            </a:r>
            <a:endParaRPr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/>
              </a:rPr>
              <a:t>This is usually done automatically by matrix allocation function</a:t>
            </a:r>
            <a:endParaRPr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"/>
              </a:rPr>
              <a:t>Pitch can be different for different hardware</a:t>
            </a:r>
            <a:endParaRPr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/>
              </a:rPr>
              <a:t>Example: a 3X3 matrix padded into a 3X4 matrix</a:t>
            </a:r>
          </a:p>
          <a:p>
            <a:endParaRPr sz="1600"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TextShape 3"/>
          <p:cNvSpPr txBox="1"/>
          <p:nvPr/>
        </p:nvSpPr>
        <p:spPr>
          <a:xfrm>
            <a:off x="-114300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dirty="0"/>
          </a:p>
        </p:txBody>
      </p:sp>
      <p:sp>
        <p:nvSpPr>
          <p:cNvPr id="6" name="CustomShape 4"/>
          <p:cNvSpPr/>
          <p:nvPr/>
        </p:nvSpPr>
        <p:spPr>
          <a:xfrm>
            <a:off x="4401660" y="33354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</a:rPr>
              <a:t>0,1</a:t>
            </a:r>
            <a:endParaRPr sz="1400" baseline="-25000" dirty="0"/>
          </a:p>
        </p:txBody>
      </p:sp>
      <p:sp>
        <p:nvSpPr>
          <p:cNvPr id="7" name="CustomShape 5"/>
          <p:cNvSpPr/>
          <p:nvPr/>
        </p:nvSpPr>
        <p:spPr>
          <a:xfrm>
            <a:off x="3944460" y="33354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</a:rPr>
              <a:t>0,0</a:t>
            </a:r>
            <a:endParaRPr sz="1400" baseline="-25000" dirty="0"/>
          </a:p>
        </p:txBody>
      </p:sp>
      <p:sp>
        <p:nvSpPr>
          <p:cNvPr id="8" name="CustomShape 6"/>
          <p:cNvSpPr/>
          <p:nvPr/>
        </p:nvSpPr>
        <p:spPr>
          <a:xfrm>
            <a:off x="3944460" y="367815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</a:rPr>
              <a:t>1,0</a:t>
            </a:r>
            <a:endParaRPr sz="1400" baseline="-25000" dirty="0"/>
          </a:p>
        </p:txBody>
      </p:sp>
      <p:sp>
        <p:nvSpPr>
          <p:cNvPr id="9" name="CustomShape 7"/>
          <p:cNvSpPr/>
          <p:nvPr/>
        </p:nvSpPr>
        <p:spPr>
          <a:xfrm>
            <a:off x="3944460" y="40212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0" name="CustomShape 8"/>
          <p:cNvSpPr/>
          <p:nvPr/>
        </p:nvSpPr>
        <p:spPr>
          <a:xfrm>
            <a:off x="4401660" y="367815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1" name="CustomShape 9"/>
          <p:cNvSpPr/>
          <p:nvPr/>
        </p:nvSpPr>
        <p:spPr>
          <a:xfrm>
            <a:off x="4401660" y="40212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2" name="CustomShape 10"/>
          <p:cNvSpPr/>
          <p:nvPr/>
        </p:nvSpPr>
        <p:spPr>
          <a:xfrm>
            <a:off x="4858860" y="33354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</a:rPr>
              <a:t>0,2</a:t>
            </a:r>
            <a:endParaRPr sz="1400" baseline="-25000" dirty="0"/>
          </a:p>
        </p:txBody>
      </p:sp>
      <p:sp>
        <p:nvSpPr>
          <p:cNvPr id="13" name="CustomShape 11"/>
          <p:cNvSpPr/>
          <p:nvPr/>
        </p:nvSpPr>
        <p:spPr>
          <a:xfrm>
            <a:off x="4858860" y="367815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4" name="CustomShape 13"/>
          <p:cNvSpPr/>
          <p:nvPr/>
        </p:nvSpPr>
        <p:spPr>
          <a:xfrm>
            <a:off x="5316060" y="40212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5" name="CustomShape 14"/>
          <p:cNvSpPr/>
          <p:nvPr/>
        </p:nvSpPr>
        <p:spPr>
          <a:xfrm>
            <a:off x="5316060" y="33354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6" name="CustomShape 15"/>
          <p:cNvSpPr/>
          <p:nvPr/>
        </p:nvSpPr>
        <p:spPr>
          <a:xfrm>
            <a:off x="4858860" y="40212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7" name="CustomShape 16"/>
          <p:cNvSpPr/>
          <p:nvPr/>
        </p:nvSpPr>
        <p:spPr>
          <a:xfrm>
            <a:off x="4401660" y="367815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</a:rPr>
              <a:t>1,1</a:t>
            </a:r>
            <a:endParaRPr sz="1400" baseline="-25000" dirty="0"/>
          </a:p>
        </p:txBody>
      </p:sp>
      <p:sp>
        <p:nvSpPr>
          <p:cNvPr id="18" name="CustomShape 17"/>
          <p:cNvSpPr/>
          <p:nvPr/>
        </p:nvSpPr>
        <p:spPr>
          <a:xfrm>
            <a:off x="3944460" y="40212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</a:rPr>
              <a:t>2,0</a:t>
            </a:r>
            <a:endParaRPr sz="1400" baseline="-25000" dirty="0"/>
          </a:p>
        </p:txBody>
      </p:sp>
      <p:sp>
        <p:nvSpPr>
          <p:cNvPr id="19" name="CustomShape 18"/>
          <p:cNvSpPr/>
          <p:nvPr/>
        </p:nvSpPr>
        <p:spPr>
          <a:xfrm>
            <a:off x="4858860" y="40212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</a:rPr>
              <a:t>2,2</a:t>
            </a:r>
            <a:endParaRPr sz="1400" baseline="-25000" dirty="0"/>
          </a:p>
        </p:txBody>
      </p:sp>
      <p:sp>
        <p:nvSpPr>
          <p:cNvPr id="20" name="CustomShape 19"/>
          <p:cNvSpPr/>
          <p:nvPr/>
        </p:nvSpPr>
        <p:spPr>
          <a:xfrm>
            <a:off x="5316060" y="40212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21" name="CustomShape 20"/>
          <p:cNvSpPr/>
          <p:nvPr/>
        </p:nvSpPr>
        <p:spPr>
          <a:xfrm>
            <a:off x="4401660" y="402123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</a:rPr>
              <a:t>2,1</a:t>
            </a:r>
            <a:endParaRPr sz="1400" baseline="-25000" dirty="0"/>
          </a:p>
        </p:txBody>
      </p:sp>
      <p:sp>
        <p:nvSpPr>
          <p:cNvPr id="22" name="CustomShape 21"/>
          <p:cNvSpPr/>
          <p:nvPr/>
        </p:nvSpPr>
        <p:spPr>
          <a:xfrm>
            <a:off x="5316060" y="367815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23" name="CustomShape 22"/>
          <p:cNvSpPr/>
          <p:nvPr/>
        </p:nvSpPr>
        <p:spPr>
          <a:xfrm>
            <a:off x="4858860" y="3678150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</a:rPr>
              <a:t>1,2</a:t>
            </a:r>
            <a:endParaRPr sz="1400" baseline="-25000" dirty="0"/>
          </a:p>
        </p:txBody>
      </p:sp>
      <p:sp>
        <p:nvSpPr>
          <p:cNvPr id="24" name="CustomShape 23"/>
          <p:cNvSpPr/>
          <p:nvPr/>
        </p:nvSpPr>
        <p:spPr>
          <a:xfrm>
            <a:off x="3959220" y="3335430"/>
            <a:ext cx="1356480" cy="1028520"/>
          </a:xfrm>
          <a:prstGeom prst="rect">
            <a:avLst/>
          </a:prstGeom>
          <a:ln w="38160">
            <a:solidFill>
              <a:srgbClr val="000000"/>
            </a:solidFill>
            <a:miter/>
          </a:ln>
        </p:spPr>
      </p:sp>
      <p:sp>
        <p:nvSpPr>
          <p:cNvPr id="25" name="CustomShape 24"/>
          <p:cNvSpPr/>
          <p:nvPr/>
        </p:nvSpPr>
        <p:spPr>
          <a:xfrm>
            <a:off x="3124200" y="3592087"/>
            <a:ext cx="77040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height</a:t>
            </a:r>
            <a:endParaRPr dirty="0"/>
          </a:p>
        </p:txBody>
      </p:sp>
      <p:sp>
        <p:nvSpPr>
          <p:cNvPr id="26" name="CustomShape 25"/>
          <p:cNvSpPr/>
          <p:nvPr/>
        </p:nvSpPr>
        <p:spPr>
          <a:xfrm>
            <a:off x="4206540" y="2952750"/>
            <a:ext cx="71244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width</a:t>
            </a:r>
            <a:endParaRPr/>
          </a:p>
        </p:txBody>
      </p:sp>
      <p:sp>
        <p:nvSpPr>
          <p:cNvPr id="27" name="CustomShape 26"/>
          <p:cNvSpPr/>
          <p:nvPr/>
        </p:nvSpPr>
        <p:spPr>
          <a:xfrm>
            <a:off x="4597680" y="4475213"/>
            <a:ext cx="64260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pitch</a:t>
            </a:r>
            <a:endParaRPr dirty="0"/>
          </a:p>
        </p:txBody>
      </p:sp>
      <p:sp>
        <p:nvSpPr>
          <p:cNvPr id="28" name="CustomShape 27"/>
          <p:cNvSpPr/>
          <p:nvPr/>
        </p:nvSpPr>
        <p:spPr>
          <a:xfrm>
            <a:off x="5798429" y="3592087"/>
            <a:ext cx="1043280" cy="639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1600" dirty="0">
                <a:solidFill>
                  <a:srgbClr val="000000"/>
                </a:solidFill>
                <a:latin typeface="Calibri"/>
              </a:rPr>
              <a:t>Padded </a:t>
            </a:r>
            <a:endParaRPr sz="1600" dirty="0"/>
          </a:p>
          <a:p>
            <a:r>
              <a:rPr lang="en-US" sz="1600" dirty="0">
                <a:solidFill>
                  <a:srgbClr val="000000"/>
                </a:solidFill>
                <a:latin typeface="Calibri"/>
              </a:rPr>
              <a:t>elements</a:t>
            </a:r>
            <a:endParaRPr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15498" y="2788444"/>
            <a:ext cx="271022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/>
              </a:rPr>
              <a:t>Height is 3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alibri"/>
              </a:rPr>
              <a:t>Width is 3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alibri"/>
              </a:rPr>
              <a:t>Channels is 1 (See MP Description)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alibri"/>
              </a:rPr>
              <a:t>Pitch is 4</a:t>
            </a:r>
            <a:endParaRPr lang="en-US" sz="1400" dirty="0"/>
          </a:p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638294" y="4101459"/>
            <a:ext cx="239486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638294" y="3849510"/>
            <a:ext cx="239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638294" y="3506791"/>
            <a:ext cx="239486" cy="8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959220" y="4662141"/>
            <a:ext cx="213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78637" y="4665699"/>
            <a:ext cx="27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959220" y="3135090"/>
            <a:ext cx="213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028694" y="3135090"/>
            <a:ext cx="211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4"/>
          <p:cNvSpPr txBox="1">
            <a:spLocks/>
          </p:cNvSpPr>
          <p:nvPr/>
        </p:nvSpPr>
        <p:spPr>
          <a:xfrm>
            <a:off x="5257800" y="4720828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9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Row-Major Layout with Pitch</a:t>
            </a:r>
            <a:endParaRPr lang="en-US" dirty="0"/>
          </a:p>
        </p:txBody>
      </p:sp>
      <p:sp>
        <p:nvSpPr>
          <p:cNvPr id="4" name="CustomShape 1"/>
          <p:cNvSpPr/>
          <p:nvPr/>
        </p:nvSpPr>
        <p:spPr>
          <a:xfrm>
            <a:off x="4359120" y="3923652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000000"/>
                </a:solidFill>
                <a:latin typeface="Palatino"/>
              </a:rPr>
              <a:t>0,2</a:t>
            </a:r>
            <a:endParaRPr baseline="-25000" dirty="0"/>
          </a:p>
        </p:txBody>
      </p:sp>
      <p:sp>
        <p:nvSpPr>
          <p:cNvPr id="5" name="CustomShape 2"/>
          <p:cNvSpPr/>
          <p:nvPr/>
        </p:nvSpPr>
        <p:spPr>
          <a:xfrm>
            <a:off x="39019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6" name="CustomShape 3"/>
          <p:cNvSpPr/>
          <p:nvPr/>
        </p:nvSpPr>
        <p:spPr>
          <a:xfrm>
            <a:off x="3901920" y="4266732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1,1</a:t>
            </a:r>
            <a:endParaRPr baseline="-25000" dirty="0"/>
          </a:p>
        </p:txBody>
      </p:sp>
      <p:sp>
        <p:nvSpPr>
          <p:cNvPr id="7" name="CustomShape 4"/>
          <p:cNvSpPr/>
          <p:nvPr/>
        </p:nvSpPr>
        <p:spPr>
          <a:xfrm>
            <a:off x="3901920" y="3923652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000000"/>
                </a:solidFill>
                <a:latin typeface="Palatino"/>
              </a:rPr>
              <a:t>0,1</a:t>
            </a:r>
            <a:endParaRPr baseline="-25000" dirty="0"/>
          </a:p>
        </p:txBody>
      </p:sp>
      <p:sp>
        <p:nvSpPr>
          <p:cNvPr id="8" name="CustomShape 5"/>
          <p:cNvSpPr/>
          <p:nvPr/>
        </p:nvSpPr>
        <p:spPr>
          <a:xfrm>
            <a:off x="3444720" y="3923652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000000"/>
                </a:solidFill>
                <a:latin typeface="Palatino"/>
              </a:rPr>
              <a:t>0,0</a:t>
            </a:r>
            <a:endParaRPr baseline="-25000" dirty="0"/>
          </a:p>
        </p:txBody>
      </p:sp>
      <p:sp>
        <p:nvSpPr>
          <p:cNvPr id="9" name="CustomShape 6"/>
          <p:cNvSpPr/>
          <p:nvPr/>
        </p:nvSpPr>
        <p:spPr>
          <a:xfrm>
            <a:off x="3444720" y="4266732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1,0</a:t>
            </a:r>
            <a:endParaRPr baseline="-25000" dirty="0"/>
          </a:p>
        </p:txBody>
      </p:sp>
      <p:sp>
        <p:nvSpPr>
          <p:cNvPr id="10" name="CustomShape 7"/>
          <p:cNvSpPr/>
          <p:nvPr/>
        </p:nvSpPr>
        <p:spPr>
          <a:xfrm>
            <a:off x="34447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11" name="CustomShape 8"/>
          <p:cNvSpPr/>
          <p:nvPr/>
        </p:nvSpPr>
        <p:spPr>
          <a:xfrm>
            <a:off x="4816320" y="3923652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</p:sp>
      <p:sp>
        <p:nvSpPr>
          <p:cNvPr id="12" name="CustomShape 9"/>
          <p:cNvSpPr/>
          <p:nvPr/>
        </p:nvSpPr>
        <p:spPr>
          <a:xfrm>
            <a:off x="43591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13" name="CustomShape 10"/>
          <p:cNvSpPr/>
          <p:nvPr/>
        </p:nvSpPr>
        <p:spPr>
          <a:xfrm>
            <a:off x="4359120" y="4266732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1,2</a:t>
            </a:r>
            <a:endParaRPr baseline="-25000" dirty="0"/>
          </a:p>
        </p:txBody>
      </p:sp>
      <p:sp>
        <p:nvSpPr>
          <p:cNvPr id="14" name="CustomShape 11"/>
          <p:cNvSpPr/>
          <p:nvPr/>
        </p:nvSpPr>
        <p:spPr>
          <a:xfrm>
            <a:off x="48163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15" name="CustomShape 12"/>
          <p:cNvSpPr/>
          <p:nvPr/>
        </p:nvSpPr>
        <p:spPr>
          <a:xfrm>
            <a:off x="4816320" y="4266732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16" name="CustomShape 13"/>
          <p:cNvSpPr/>
          <p:nvPr/>
        </p:nvSpPr>
        <p:spPr>
          <a:xfrm>
            <a:off x="685680" y="2511118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7" name="CustomShape 14"/>
          <p:cNvSpPr/>
          <p:nvPr/>
        </p:nvSpPr>
        <p:spPr>
          <a:xfrm>
            <a:off x="1142880" y="2511118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8" name="CustomShape 15"/>
          <p:cNvSpPr/>
          <p:nvPr/>
        </p:nvSpPr>
        <p:spPr>
          <a:xfrm>
            <a:off x="1600080" y="2511118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19" name="CustomShape 16"/>
          <p:cNvSpPr/>
          <p:nvPr/>
        </p:nvSpPr>
        <p:spPr>
          <a:xfrm>
            <a:off x="2057280" y="2511118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20" name="CustomShape 17"/>
          <p:cNvSpPr/>
          <p:nvPr/>
        </p:nvSpPr>
        <p:spPr>
          <a:xfrm>
            <a:off x="2514480" y="251111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21" name="CustomShape 18"/>
          <p:cNvSpPr/>
          <p:nvPr/>
        </p:nvSpPr>
        <p:spPr>
          <a:xfrm>
            <a:off x="2971680" y="251111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22" name="CustomShape 19"/>
          <p:cNvSpPr/>
          <p:nvPr/>
        </p:nvSpPr>
        <p:spPr>
          <a:xfrm>
            <a:off x="3428880" y="251111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23" name="CustomShape 20"/>
          <p:cNvSpPr/>
          <p:nvPr/>
        </p:nvSpPr>
        <p:spPr>
          <a:xfrm>
            <a:off x="3886080" y="251111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24" name="CustomShape 21"/>
          <p:cNvSpPr/>
          <p:nvPr/>
        </p:nvSpPr>
        <p:spPr>
          <a:xfrm>
            <a:off x="4343280" y="251111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25" name="CustomShape 22"/>
          <p:cNvSpPr/>
          <p:nvPr/>
        </p:nvSpPr>
        <p:spPr>
          <a:xfrm>
            <a:off x="4800480" y="251111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26" name="CustomShape 23"/>
          <p:cNvSpPr/>
          <p:nvPr/>
        </p:nvSpPr>
        <p:spPr>
          <a:xfrm>
            <a:off x="5257680" y="251111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27" name="CustomShape 24"/>
          <p:cNvSpPr/>
          <p:nvPr/>
        </p:nvSpPr>
        <p:spPr>
          <a:xfrm>
            <a:off x="5714880" y="251111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28" name="CustomShape 25"/>
          <p:cNvSpPr/>
          <p:nvPr/>
        </p:nvSpPr>
        <p:spPr>
          <a:xfrm>
            <a:off x="1600080" y="2511118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000000"/>
                </a:solidFill>
                <a:latin typeface="Palatino"/>
              </a:rPr>
              <a:t>0,2</a:t>
            </a:r>
            <a:endParaRPr baseline="-25000" dirty="0"/>
          </a:p>
        </p:txBody>
      </p:sp>
      <p:sp>
        <p:nvSpPr>
          <p:cNvPr id="29" name="CustomShape 26"/>
          <p:cNvSpPr/>
          <p:nvPr/>
        </p:nvSpPr>
        <p:spPr>
          <a:xfrm>
            <a:off x="1142880" y="2511118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000000"/>
                </a:solidFill>
                <a:latin typeface="Palatino"/>
              </a:rPr>
              <a:t>0,1</a:t>
            </a:r>
            <a:endParaRPr baseline="-25000" dirty="0"/>
          </a:p>
        </p:txBody>
      </p:sp>
      <p:sp>
        <p:nvSpPr>
          <p:cNvPr id="30" name="CustomShape 27"/>
          <p:cNvSpPr/>
          <p:nvPr/>
        </p:nvSpPr>
        <p:spPr>
          <a:xfrm>
            <a:off x="685680" y="2511118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000000"/>
                </a:solidFill>
                <a:latin typeface="Palatino"/>
              </a:rPr>
              <a:t>0,0</a:t>
            </a:r>
            <a:endParaRPr baseline="-25000" dirty="0"/>
          </a:p>
        </p:txBody>
      </p:sp>
      <p:sp>
        <p:nvSpPr>
          <p:cNvPr id="31" name="CustomShape 28"/>
          <p:cNvSpPr/>
          <p:nvPr/>
        </p:nvSpPr>
        <p:spPr>
          <a:xfrm>
            <a:off x="2057280" y="2511118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</p:sp>
      <p:sp>
        <p:nvSpPr>
          <p:cNvPr id="32" name="CustomShape 29"/>
          <p:cNvSpPr/>
          <p:nvPr/>
        </p:nvSpPr>
        <p:spPr>
          <a:xfrm>
            <a:off x="2971680" y="251111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1,1</a:t>
            </a:r>
            <a:endParaRPr baseline="-25000" dirty="0"/>
          </a:p>
        </p:txBody>
      </p:sp>
      <p:sp>
        <p:nvSpPr>
          <p:cNvPr id="33" name="CustomShape 30"/>
          <p:cNvSpPr/>
          <p:nvPr/>
        </p:nvSpPr>
        <p:spPr>
          <a:xfrm>
            <a:off x="2514480" y="251111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1,0</a:t>
            </a:r>
            <a:endParaRPr baseline="-25000" dirty="0"/>
          </a:p>
        </p:txBody>
      </p:sp>
      <p:sp>
        <p:nvSpPr>
          <p:cNvPr id="34" name="CustomShape 31"/>
          <p:cNvSpPr/>
          <p:nvPr/>
        </p:nvSpPr>
        <p:spPr>
          <a:xfrm>
            <a:off x="3428880" y="251111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1,2</a:t>
            </a:r>
            <a:endParaRPr baseline="-25000" dirty="0"/>
          </a:p>
        </p:txBody>
      </p:sp>
      <p:sp>
        <p:nvSpPr>
          <p:cNvPr id="35" name="CustomShape 32"/>
          <p:cNvSpPr/>
          <p:nvPr/>
        </p:nvSpPr>
        <p:spPr>
          <a:xfrm>
            <a:off x="3886080" y="251111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36" name="CustomShape 33"/>
          <p:cNvSpPr/>
          <p:nvPr/>
        </p:nvSpPr>
        <p:spPr>
          <a:xfrm>
            <a:off x="4800480" y="251111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2,1</a:t>
            </a:r>
            <a:endParaRPr baseline="-25000" dirty="0"/>
          </a:p>
        </p:txBody>
      </p:sp>
      <p:sp>
        <p:nvSpPr>
          <p:cNvPr id="37" name="CustomShape 34"/>
          <p:cNvSpPr/>
          <p:nvPr/>
        </p:nvSpPr>
        <p:spPr>
          <a:xfrm>
            <a:off x="4343280" y="251111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2,0</a:t>
            </a:r>
            <a:endParaRPr baseline="-25000" dirty="0"/>
          </a:p>
        </p:txBody>
      </p:sp>
      <p:sp>
        <p:nvSpPr>
          <p:cNvPr id="38" name="CustomShape 35"/>
          <p:cNvSpPr/>
          <p:nvPr/>
        </p:nvSpPr>
        <p:spPr>
          <a:xfrm>
            <a:off x="5257680" y="251111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2,2</a:t>
            </a:r>
            <a:endParaRPr baseline="-25000" dirty="0"/>
          </a:p>
        </p:txBody>
      </p:sp>
      <p:sp>
        <p:nvSpPr>
          <p:cNvPr id="39" name="CustomShape 36"/>
          <p:cNvSpPr/>
          <p:nvPr/>
        </p:nvSpPr>
        <p:spPr>
          <a:xfrm>
            <a:off x="5714880" y="251111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40" name="CustomShape 37"/>
          <p:cNvSpPr/>
          <p:nvPr/>
        </p:nvSpPr>
        <p:spPr>
          <a:xfrm>
            <a:off x="34447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41" name="CustomShape 38"/>
          <p:cNvSpPr/>
          <p:nvPr/>
        </p:nvSpPr>
        <p:spPr>
          <a:xfrm>
            <a:off x="39019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42" name="CustomShape 39"/>
          <p:cNvSpPr/>
          <p:nvPr/>
        </p:nvSpPr>
        <p:spPr>
          <a:xfrm>
            <a:off x="43591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43" name="CustomShape 40"/>
          <p:cNvSpPr/>
          <p:nvPr/>
        </p:nvSpPr>
        <p:spPr>
          <a:xfrm>
            <a:off x="48163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44" name="CustomShape 41"/>
          <p:cNvSpPr/>
          <p:nvPr/>
        </p:nvSpPr>
        <p:spPr>
          <a:xfrm>
            <a:off x="39019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2,1</a:t>
            </a:r>
            <a:endParaRPr baseline="-25000" dirty="0"/>
          </a:p>
        </p:txBody>
      </p:sp>
      <p:sp>
        <p:nvSpPr>
          <p:cNvPr id="45" name="CustomShape 42"/>
          <p:cNvSpPr/>
          <p:nvPr/>
        </p:nvSpPr>
        <p:spPr>
          <a:xfrm>
            <a:off x="34447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2,0</a:t>
            </a:r>
            <a:endParaRPr baseline="-25000" dirty="0"/>
          </a:p>
        </p:txBody>
      </p:sp>
      <p:sp>
        <p:nvSpPr>
          <p:cNvPr id="46" name="CustomShape 43"/>
          <p:cNvSpPr/>
          <p:nvPr/>
        </p:nvSpPr>
        <p:spPr>
          <a:xfrm>
            <a:off x="43591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2,2</a:t>
            </a:r>
            <a:endParaRPr baseline="-25000" dirty="0"/>
          </a:p>
        </p:txBody>
      </p:sp>
      <p:sp>
        <p:nvSpPr>
          <p:cNvPr id="47" name="CustomShape 44"/>
          <p:cNvSpPr/>
          <p:nvPr/>
        </p:nvSpPr>
        <p:spPr>
          <a:xfrm>
            <a:off x="4816320" y="4609452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48" name="Line 45"/>
          <p:cNvSpPr/>
          <p:nvPr/>
        </p:nvSpPr>
        <p:spPr>
          <a:xfrm>
            <a:off x="685680" y="2225278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49" name="CustomShape 46"/>
          <p:cNvSpPr/>
          <p:nvPr/>
        </p:nvSpPr>
        <p:spPr>
          <a:xfrm>
            <a:off x="477240" y="1861678"/>
            <a:ext cx="829080" cy="4561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solidFill>
                  <a:srgbClr val="000000"/>
                </a:solidFill>
                <a:latin typeface="Palatino"/>
              </a:rPr>
              <a:t>M</a:t>
            </a:r>
            <a:endParaRPr dirty="0"/>
          </a:p>
        </p:txBody>
      </p:sp>
      <p:cxnSp>
        <p:nvCxnSpPr>
          <p:cNvPr id="50" name="Line 48"/>
          <p:cNvCxnSpPr/>
          <p:nvPr/>
        </p:nvCxnSpPr>
        <p:spPr>
          <a:xfrm>
            <a:off x="-1752600" y="396478"/>
            <a:ext cx="0" cy="0"/>
          </a:xfrm>
          <a:prstGeom prst="line">
            <a:avLst/>
          </a:prstGeom>
          <a:ln w="9360">
            <a:solidFill>
              <a:srgbClr val="4A7EBB"/>
            </a:solidFill>
            <a:round/>
            <a:tailEnd type="triangle" w="med" len="med"/>
          </a:ln>
        </p:spPr>
      </p:cxnSp>
      <p:sp>
        <p:nvSpPr>
          <p:cNvPr id="51" name="CustomShape 49"/>
          <p:cNvSpPr/>
          <p:nvPr/>
        </p:nvSpPr>
        <p:spPr>
          <a:xfrm>
            <a:off x="1918680" y="1026838"/>
            <a:ext cx="2811240" cy="395280"/>
          </a:xfrm>
          <a:prstGeom prst="rect">
            <a:avLst/>
          </a:prstGeom>
          <a:solidFill>
            <a:srgbClr val="FFFFFF"/>
          </a:solidFill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Row*</a:t>
            </a:r>
            <a:r>
              <a:rPr lang="en-US" sz="2000" b="1">
                <a:solidFill>
                  <a:srgbClr val="000000"/>
                </a:solidFill>
                <a:latin typeface="Calibri"/>
              </a:rPr>
              <a:t>Pitch</a:t>
            </a:r>
            <a:r>
              <a:rPr lang="en-US">
                <a:solidFill>
                  <a:srgbClr val="000000"/>
                </a:solidFill>
                <a:latin typeface="Calibri"/>
              </a:rPr>
              <a:t>+Col = 2*4+1 = 9 </a:t>
            </a:r>
            <a:endParaRPr/>
          </a:p>
        </p:txBody>
      </p:sp>
      <p:sp>
        <p:nvSpPr>
          <p:cNvPr id="52" name="CustomShape 50"/>
          <p:cNvSpPr/>
          <p:nvPr/>
        </p:nvSpPr>
        <p:spPr>
          <a:xfrm>
            <a:off x="701520" y="1405558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53" name="CustomShape 51"/>
          <p:cNvSpPr/>
          <p:nvPr/>
        </p:nvSpPr>
        <p:spPr>
          <a:xfrm>
            <a:off x="1158720" y="1405558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54" name="CustomShape 52"/>
          <p:cNvSpPr/>
          <p:nvPr/>
        </p:nvSpPr>
        <p:spPr>
          <a:xfrm>
            <a:off x="1615920" y="1405558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55" name="CustomShape 53"/>
          <p:cNvSpPr/>
          <p:nvPr/>
        </p:nvSpPr>
        <p:spPr>
          <a:xfrm>
            <a:off x="2073120" y="1405558"/>
            <a:ext cx="456840" cy="34272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sp>
      <p:sp>
        <p:nvSpPr>
          <p:cNvPr id="56" name="CustomShape 54"/>
          <p:cNvSpPr/>
          <p:nvPr/>
        </p:nvSpPr>
        <p:spPr>
          <a:xfrm>
            <a:off x="2530320" y="140555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57" name="CustomShape 55"/>
          <p:cNvSpPr/>
          <p:nvPr/>
        </p:nvSpPr>
        <p:spPr>
          <a:xfrm>
            <a:off x="2987520" y="140555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58" name="CustomShape 56"/>
          <p:cNvSpPr/>
          <p:nvPr/>
        </p:nvSpPr>
        <p:spPr>
          <a:xfrm>
            <a:off x="3444720" y="140555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59" name="CustomShape 57"/>
          <p:cNvSpPr/>
          <p:nvPr/>
        </p:nvSpPr>
        <p:spPr>
          <a:xfrm>
            <a:off x="3901920" y="140555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60" name="CustomShape 58"/>
          <p:cNvSpPr/>
          <p:nvPr/>
        </p:nvSpPr>
        <p:spPr>
          <a:xfrm>
            <a:off x="4359120" y="140555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61" name="CustomShape 59"/>
          <p:cNvSpPr/>
          <p:nvPr/>
        </p:nvSpPr>
        <p:spPr>
          <a:xfrm>
            <a:off x="4816320" y="140555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62" name="CustomShape 60"/>
          <p:cNvSpPr/>
          <p:nvPr/>
        </p:nvSpPr>
        <p:spPr>
          <a:xfrm>
            <a:off x="5273520" y="140555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63" name="CustomShape 61"/>
          <p:cNvSpPr/>
          <p:nvPr/>
        </p:nvSpPr>
        <p:spPr>
          <a:xfrm>
            <a:off x="5730720" y="140555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64" name="CustomShape 62"/>
          <p:cNvSpPr/>
          <p:nvPr/>
        </p:nvSpPr>
        <p:spPr>
          <a:xfrm>
            <a:off x="1615920" y="1405558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000000"/>
                </a:solidFill>
                <a:latin typeface="Palatino"/>
              </a:rPr>
              <a:t>2</a:t>
            </a:r>
            <a:endParaRPr baseline="-25000" dirty="0"/>
          </a:p>
        </p:txBody>
      </p:sp>
      <p:sp>
        <p:nvSpPr>
          <p:cNvPr id="65" name="CustomShape 63"/>
          <p:cNvSpPr/>
          <p:nvPr/>
        </p:nvSpPr>
        <p:spPr>
          <a:xfrm>
            <a:off x="1158720" y="1405558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000000"/>
                </a:solidFill>
                <a:latin typeface="Palatino"/>
              </a:rPr>
              <a:t>1</a:t>
            </a:r>
            <a:endParaRPr baseline="-25000" dirty="0"/>
          </a:p>
        </p:txBody>
      </p:sp>
      <p:sp>
        <p:nvSpPr>
          <p:cNvPr id="66" name="CustomShape 64"/>
          <p:cNvSpPr/>
          <p:nvPr/>
        </p:nvSpPr>
        <p:spPr>
          <a:xfrm>
            <a:off x="701520" y="1405558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000000"/>
                </a:solidFill>
                <a:latin typeface="Palatino"/>
              </a:rPr>
              <a:t>0</a:t>
            </a:r>
            <a:endParaRPr baseline="-25000" dirty="0"/>
          </a:p>
        </p:txBody>
      </p:sp>
      <p:sp>
        <p:nvSpPr>
          <p:cNvPr id="67" name="CustomShape 65"/>
          <p:cNvSpPr/>
          <p:nvPr/>
        </p:nvSpPr>
        <p:spPr>
          <a:xfrm>
            <a:off x="2073120" y="1405558"/>
            <a:ext cx="456840" cy="34272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"/>
              </a:rPr>
              <a:t>3</a:t>
            </a:r>
            <a:endParaRPr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CustomShape 66"/>
          <p:cNvSpPr/>
          <p:nvPr/>
        </p:nvSpPr>
        <p:spPr>
          <a:xfrm>
            <a:off x="2987520" y="140555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5</a:t>
            </a:r>
            <a:endParaRPr baseline="-25000" dirty="0"/>
          </a:p>
        </p:txBody>
      </p:sp>
      <p:sp>
        <p:nvSpPr>
          <p:cNvPr id="69" name="CustomShape 67"/>
          <p:cNvSpPr/>
          <p:nvPr/>
        </p:nvSpPr>
        <p:spPr>
          <a:xfrm>
            <a:off x="2530320" y="140555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4</a:t>
            </a:r>
            <a:endParaRPr baseline="-25000" dirty="0"/>
          </a:p>
        </p:txBody>
      </p:sp>
      <p:sp>
        <p:nvSpPr>
          <p:cNvPr id="70" name="CustomShape 68"/>
          <p:cNvSpPr/>
          <p:nvPr/>
        </p:nvSpPr>
        <p:spPr>
          <a:xfrm>
            <a:off x="3444720" y="140555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6</a:t>
            </a:r>
            <a:endParaRPr baseline="-25000" dirty="0"/>
          </a:p>
        </p:txBody>
      </p:sp>
      <p:sp>
        <p:nvSpPr>
          <p:cNvPr id="71" name="CustomShape 69"/>
          <p:cNvSpPr/>
          <p:nvPr/>
        </p:nvSpPr>
        <p:spPr>
          <a:xfrm>
            <a:off x="3901920" y="1405558"/>
            <a:ext cx="456840" cy="342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  <a:latin typeface="Palatino"/>
              </a:rPr>
              <a:t>7</a:t>
            </a:r>
            <a:endParaRPr baseline="-25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CustomShape 70"/>
          <p:cNvSpPr/>
          <p:nvPr/>
        </p:nvSpPr>
        <p:spPr>
          <a:xfrm>
            <a:off x="4816320" y="140555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9</a:t>
            </a:r>
            <a:endParaRPr baseline="-25000" dirty="0"/>
          </a:p>
        </p:txBody>
      </p:sp>
      <p:sp>
        <p:nvSpPr>
          <p:cNvPr id="73" name="CustomShape 71"/>
          <p:cNvSpPr/>
          <p:nvPr/>
        </p:nvSpPr>
        <p:spPr>
          <a:xfrm>
            <a:off x="4359120" y="140555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8</a:t>
            </a:r>
            <a:endParaRPr baseline="-25000" dirty="0"/>
          </a:p>
        </p:txBody>
      </p:sp>
      <p:sp>
        <p:nvSpPr>
          <p:cNvPr id="74" name="CustomShape 72"/>
          <p:cNvSpPr/>
          <p:nvPr/>
        </p:nvSpPr>
        <p:spPr>
          <a:xfrm>
            <a:off x="5273520" y="140555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rgbClr val="FFFFFF"/>
                </a:solidFill>
                <a:latin typeface="Palatino"/>
              </a:rPr>
              <a:t>10</a:t>
            </a:r>
            <a:endParaRPr baseline="-25000" dirty="0"/>
          </a:p>
        </p:txBody>
      </p:sp>
      <p:sp>
        <p:nvSpPr>
          <p:cNvPr id="75" name="CustomShape 73"/>
          <p:cNvSpPr/>
          <p:nvPr/>
        </p:nvSpPr>
        <p:spPr>
          <a:xfrm>
            <a:off x="5730720" y="1405558"/>
            <a:ext cx="456840" cy="3427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360">
            <a:solidFill>
              <a:srgbClr val="000000"/>
            </a:solidFill>
            <a:miter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Palatino"/>
              </a:rPr>
              <a:t>M</a:t>
            </a:r>
            <a:r>
              <a:rPr lang="en-US" sz="1600" baseline="-25000" dirty="0">
                <a:solidFill>
                  <a:schemeClr val="bg1">
                    <a:lumMod val="75000"/>
                  </a:schemeClr>
                </a:solidFill>
                <a:latin typeface="Palatino"/>
              </a:rPr>
              <a:t>11</a:t>
            </a:r>
            <a:endParaRPr baseline="-25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Line 75"/>
          <p:cNvSpPr/>
          <p:nvPr/>
        </p:nvSpPr>
        <p:spPr>
          <a:xfrm>
            <a:off x="709440" y="1087678"/>
            <a:ext cx="0" cy="2286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77" name="CustomShape 76"/>
          <p:cNvSpPr/>
          <p:nvPr/>
        </p:nvSpPr>
        <p:spPr>
          <a:xfrm>
            <a:off x="467880" y="719758"/>
            <a:ext cx="452160" cy="4561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>
                <a:solidFill>
                  <a:srgbClr val="000000"/>
                </a:solidFill>
                <a:latin typeface="Palatino"/>
              </a:rPr>
              <a:t>M</a:t>
            </a:r>
            <a:endParaRPr dirty="0"/>
          </a:p>
        </p:txBody>
      </p:sp>
      <p:sp>
        <p:nvSpPr>
          <p:cNvPr id="78" name="CustomShape 78"/>
          <p:cNvSpPr/>
          <p:nvPr/>
        </p:nvSpPr>
        <p:spPr>
          <a:xfrm>
            <a:off x="4789680" y="1205038"/>
            <a:ext cx="466200" cy="1848960"/>
          </a:xfrm>
          <a:prstGeom prst="rect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79" name="CustomShape 80"/>
          <p:cNvSpPr/>
          <p:nvPr/>
        </p:nvSpPr>
        <p:spPr>
          <a:xfrm>
            <a:off x="2072760" y="3193498"/>
            <a:ext cx="1082160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Padded elements</a:t>
            </a:r>
            <a:endParaRPr dirty="0"/>
          </a:p>
        </p:txBody>
      </p:sp>
      <p:cxnSp>
        <p:nvCxnSpPr>
          <p:cNvPr id="80" name="Line 81"/>
          <p:cNvCxnSpPr/>
          <p:nvPr/>
        </p:nvCxnSpPr>
        <p:spPr>
          <a:xfrm>
            <a:off x="-1752600" y="396478"/>
            <a:ext cx="0" cy="0"/>
          </a:xfrm>
          <a:prstGeom prst="line">
            <a:avLst/>
          </a:prstGeom>
          <a:ln w="57240">
            <a:solidFill>
              <a:srgbClr val="4A7EBB"/>
            </a:solidFill>
            <a:round/>
            <a:tailEnd type="triangle" w="med" len="med"/>
          </a:ln>
        </p:spPr>
      </p:cxnSp>
      <p:cxnSp>
        <p:nvCxnSpPr>
          <p:cNvPr id="81" name="Straight Arrow Connector 80"/>
          <p:cNvCxnSpPr/>
          <p:nvPr/>
        </p:nvCxnSpPr>
        <p:spPr>
          <a:xfrm flipV="1">
            <a:off x="2285700" y="2929222"/>
            <a:ext cx="0" cy="22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9" idx="0"/>
          </p:cNvCxnSpPr>
          <p:nvPr/>
        </p:nvCxnSpPr>
        <p:spPr>
          <a:xfrm flipV="1">
            <a:off x="2613840" y="2977408"/>
            <a:ext cx="1411086" cy="21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981826" y="2926198"/>
            <a:ext cx="3015654" cy="43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Down Arrow 83"/>
          <p:cNvSpPr/>
          <p:nvPr/>
        </p:nvSpPr>
        <p:spPr>
          <a:xfrm rot="10800000">
            <a:off x="4091455" y="3356488"/>
            <a:ext cx="293880" cy="29754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 rot="10800000">
            <a:off x="4096006" y="1927738"/>
            <a:ext cx="293880" cy="29754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8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Matrix Type in this Course</a:t>
            </a:r>
            <a:endParaRPr lang="en-US" dirty="0"/>
          </a:p>
        </p:txBody>
      </p:sp>
      <p:sp>
        <p:nvSpPr>
          <p:cNvPr id="4" name="TextShape 2"/>
          <p:cNvSpPr txBox="1"/>
          <p:nvPr/>
        </p:nvSpPr>
        <p:spPr>
          <a:xfrm>
            <a:off x="311468" y="728143"/>
            <a:ext cx="4571640" cy="3394080"/>
          </a:xfrm>
          <a:prstGeom prst="rect">
            <a:avLst/>
          </a:prstGeom>
        </p:spPr>
        <p:txBody>
          <a:bodyPr/>
          <a:lstStyle/>
          <a:p>
            <a:endParaRPr dirty="0"/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// Image Matrix Structure declaration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// </a:t>
            </a:r>
            <a:endParaRPr sz="1600" dirty="0"/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{</a:t>
            </a:r>
            <a:endParaRPr sz="1600" dirty="0"/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width;</a:t>
            </a:r>
            <a:endParaRPr sz="1600" dirty="0"/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height;</a:t>
            </a:r>
            <a:endParaRPr sz="1600" dirty="0"/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pitch;</a:t>
            </a:r>
            <a:endParaRPr sz="1600" dirty="0"/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channels;</a:t>
            </a:r>
            <a:endParaRPr sz="1600" dirty="0"/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float* data;</a:t>
            </a:r>
            <a:endParaRPr sz="1600" dirty="0"/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} *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wbImage_t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;</a:t>
            </a:r>
            <a:endParaRPr sz="1600" dirty="0"/>
          </a:p>
          <a:p>
            <a:endParaRPr dirty="0"/>
          </a:p>
          <a:p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311468" y="3409950"/>
            <a:ext cx="3696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This type will only be used in the host code of </a:t>
            </a: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bg1"/>
                </a:solidFill>
              </a:rPr>
              <a:t> MP.</a:t>
            </a:r>
          </a:p>
        </p:txBody>
      </p:sp>
    </p:spTree>
    <p:extLst>
      <p:ext uri="{BB962C8B-B14F-4D97-AF65-F5344CB8AC3E}">
        <p14:creationId xmlns:p14="http://schemas.microsoft.com/office/powerpoint/2010/main" val="169847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wbImage_t</a:t>
            </a:r>
            <a:r>
              <a:rPr lang="en-US" dirty="0"/>
              <a:t> API Function for Your Lab 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373022" y="895320"/>
            <a:ext cx="4739046" cy="3123720"/>
          </a:xfrm>
          <a:prstGeom prst="rect">
            <a:avLst/>
          </a:prstGeom>
        </p:spPr>
        <p:txBody>
          <a:bodyPr/>
          <a:lstStyle/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channels)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 File);</a:t>
            </a:r>
          </a:p>
          <a:p>
            <a:endParaRPr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wbImage_delete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wbImage_getWidth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wbImage_getHeight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wbImage_getChannels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wbImage_getPitch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wbImage_getData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wbImage_t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5" name="CustomShape 3"/>
          <p:cNvSpPr/>
          <p:nvPr/>
        </p:nvSpPr>
        <p:spPr>
          <a:xfrm>
            <a:off x="373021" y="3790950"/>
            <a:ext cx="5189579" cy="1142999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For simplicity, the pitch of all matrices are set to be 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width * channels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(no padding) for our labs.</a:t>
            </a:r>
          </a:p>
          <a:p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The use of all API functions has been done in the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provided host code. </a:t>
            </a:r>
            <a:endParaRPr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6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</p:spPr>
        <p:txBody>
          <a:bodyPr/>
          <a:lstStyle/>
          <a:p>
            <a:r>
              <a:rPr lang="en-US" dirty="0"/>
              <a:t>Setting Block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TextShape 2"/>
          <p:cNvSpPr txBox="1"/>
          <p:nvPr/>
        </p:nvSpPr>
        <p:spPr>
          <a:xfrm>
            <a:off x="311468" y="895350"/>
            <a:ext cx="5431412" cy="1942920"/>
          </a:xfrm>
          <a:prstGeom prst="rect">
            <a:avLst/>
          </a:prstGeom>
        </p:spPr>
        <p:txBody>
          <a:bodyPr/>
          <a:lstStyle/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#define O_TILE_WIDTH 12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#define BLOCK_WIDTH (O_TILE_WIDTH + 4)</a:t>
            </a:r>
            <a:endParaRPr sz="1400" dirty="0"/>
          </a:p>
          <a:p>
            <a:endParaRPr sz="1400" dirty="0"/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dim3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dimBlock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(BLOCK_WIDTH,BLOCK_WIDTH);</a:t>
            </a:r>
            <a:endParaRPr sz="1400" dirty="0"/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</a:rPr>
              <a:t>dim3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dimGrid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wbImage_getWidth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(N)-1)/O_TILE_WIDTH+1,   	(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</a:rPr>
              <a:t>wbImage_getHeight</a:t>
            </a:r>
            <a:r>
              <a:rPr lang="en-US" sz="1200" b="1" dirty="0">
                <a:solidFill>
                  <a:srgbClr val="000000"/>
                </a:solidFill>
                <a:latin typeface="Courier New"/>
              </a:rPr>
              <a:t>(N)-1)/O_TILE_WIDTH+1, 1)</a:t>
            </a:r>
            <a:endParaRPr sz="1400" dirty="0"/>
          </a:p>
          <a:p>
            <a:endParaRPr sz="1600" dirty="0"/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In general, BLOCK_WIDTH should be </a:t>
            </a:r>
            <a:endParaRPr sz="1600" dirty="0"/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	O_TILE_WIDTH + (MASK_WIDTH-1)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02165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en-US" sz="2000" dirty="0"/>
              <a:t>Using constant memory and caching for Mask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634" y="666751"/>
            <a:ext cx="521716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defTabSz="288704" fontAlgn="base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b="0" baseline="0" dirty="0" smtClean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25177" marR="0" lvl="1" indent="-190492" defTabSz="288704" fontAlgn="base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400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70692" marR="0" indent="-169327" defTabSz="288704" fontAlgn="base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b="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09177" indent="-142863" fontAlgn="base">
              <a:spcBef>
                <a:spcPct val="20000"/>
              </a:spcBef>
              <a:spcAft>
                <a:spcPct val="0"/>
              </a:spcAft>
              <a:buChar char="–"/>
              <a:defRPr sz="1250">
                <a:solidFill>
                  <a:schemeClr val="bg1"/>
                </a:solidFill>
              </a:defRPr>
            </a:lvl4pPr>
            <a:lvl5pPr marL="1323472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5pPr>
            <a:lvl6pPr marL="1609200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6pPr>
            <a:lvl7pPr marL="1894927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7pPr>
            <a:lvl8pPr marL="2180654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8pPr>
            <a:lvl9pPr marL="2466381" indent="-142863" fontAlgn="base">
              <a:spcBef>
                <a:spcPct val="20000"/>
              </a:spcBef>
              <a:spcAft>
                <a:spcPct val="0"/>
              </a:spcAft>
              <a:buChar char="»"/>
              <a:defRPr sz="12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Mask is used by all threads but not modified in the convolution kernel</a:t>
            </a:r>
          </a:p>
          <a:p>
            <a:pPr lvl="1"/>
            <a:r>
              <a:rPr lang="en-US" dirty="0"/>
              <a:t>All threads in a warp access the same locations at each point in time</a:t>
            </a:r>
          </a:p>
          <a:p>
            <a:r>
              <a:rPr lang="en-US" dirty="0"/>
              <a:t>CUDA devices provide constant memory whose contents are aggressively cached</a:t>
            </a:r>
          </a:p>
          <a:p>
            <a:pPr lvl="1"/>
            <a:r>
              <a:rPr lang="en-US" dirty="0"/>
              <a:t>Cached values are broadcast to all threads in a warp</a:t>
            </a:r>
          </a:p>
          <a:p>
            <a:pPr lvl="1"/>
            <a:r>
              <a:rPr lang="en-US" dirty="0"/>
              <a:t>Effectively magnifies memory bandwidth without consuming shared memory</a:t>
            </a:r>
          </a:p>
          <a:p>
            <a:r>
              <a:rPr lang="en-US" dirty="0"/>
              <a:t>Use of </a:t>
            </a:r>
            <a:r>
              <a:rPr lang="en-US" dirty="0" err="1"/>
              <a:t>const</a:t>
            </a:r>
            <a:r>
              <a:rPr lang="en-US" dirty="0"/>
              <a:t>  __restrict__ qualifiers for the mask parameter informs the compiler that it is eligible for constant caching, for example: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3937" y="4117628"/>
            <a:ext cx="5194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__global__ void convolution_2D_kernel(float *P,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float *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N, height, width, channels,     </a:t>
            </a:r>
          </a:p>
          <a:p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/>
              </a:rPr>
              <a:t>float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__restrict__ *M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369332"/>
          </a:xfrm>
        </p:spPr>
        <p:txBody>
          <a:bodyPr/>
          <a:lstStyle/>
          <a:p>
            <a:r>
              <a:rPr lang="en-US" sz="2000" dirty="0"/>
              <a:t>Shifting from output coordinates to input coordinate 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304800" y="743040"/>
            <a:ext cx="5162040" cy="242244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sz="1400">
                <a:solidFill>
                  <a:srgbClr val="000000"/>
                </a:solidFill>
                <a:latin typeface="Courier New"/>
              </a:rPr>
              <a:t>int tx = threadIdx.x;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int ty = threadIdx.y;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int row_o = blockIdx.y*O_TILE_WIDTH + ty;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int col_o = blockIdx.x*O_TILE_WIDTH + tx;</a:t>
            </a:r>
            <a:endParaRPr/>
          </a:p>
          <a:p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int row_i = row_o - 2;</a:t>
            </a:r>
            <a:endParaRPr/>
          </a:p>
          <a:p>
            <a:r>
              <a:rPr lang="en-US" sz="1400">
                <a:solidFill>
                  <a:srgbClr val="000000"/>
                </a:solidFill>
                <a:latin typeface="Courier New"/>
              </a:rPr>
              <a:t>int col_i = col_o - 2;</a:t>
            </a:r>
            <a:endParaRPr/>
          </a:p>
        </p:txBody>
      </p:sp>
      <p:sp>
        <p:nvSpPr>
          <p:cNvPr id="5" name="CustomShape 3"/>
          <p:cNvSpPr/>
          <p:nvPr/>
        </p:nvSpPr>
        <p:spPr>
          <a:xfrm>
            <a:off x="3207960" y="2647383"/>
            <a:ext cx="2800080" cy="2057040"/>
          </a:xfrm>
          <a:prstGeom prst="rect">
            <a:avLst/>
          </a:prstGeom>
          <a:solidFill>
            <a:srgbClr val="4F81BD"/>
          </a:solidFill>
          <a:ln w="25560">
            <a:solidFill>
              <a:schemeClr val="bg1"/>
            </a:solidFill>
            <a:round/>
          </a:ln>
        </p:spPr>
      </p:sp>
      <p:sp>
        <p:nvSpPr>
          <p:cNvPr id="6" name="CustomShape 4"/>
          <p:cNvSpPr/>
          <p:nvPr/>
        </p:nvSpPr>
        <p:spPr>
          <a:xfrm>
            <a:off x="3465360" y="2847543"/>
            <a:ext cx="2285640" cy="1657080"/>
          </a:xfrm>
          <a:prstGeom prst="rect">
            <a:avLst/>
          </a:prstGeom>
          <a:solidFill>
            <a:srgbClr val="FFFFFF"/>
          </a:solidFill>
          <a:ln w="25560">
            <a:solidFill>
              <a:schemeClr val="bg1"/>
            </a:solidFill>
            <a:round/>
          </a:ln>
        </p:spPr>
      </p:sp>
      <p:sp>
        <p:nvSpPr>
          <p:cNvPr id="7" name="CustomShape 5"/>
          <p:cNvSpPr/>
          <p:nvPr/>
        </p:nvSpPr>
        <p:spPr>
          <a:xfrm>
            <a:off x="5149130" y="1941506"/>
            <a:ext cx="1310040" cy="639000"/>
          </a:xfrm>
          <a:prstGeom prst="rect">
            <a:avLst/>
          </a:prstGeom>
          <a:ln>
            <a:noFill/>
          </a:ln>
        </p:spPr>
        <p:txBody>
          <a:bodyPr wrap="none" lIns="90000" tIns="45000" rIns="90000" bIns="45000"/>
          <a:lstStyle/>
          <a:p>
            <a:r>
              <a:rPr lang="en-US" dirty="0" err="1">
                <a:solidFill>
                  <a:srgbClr val="000000"/>
                </a:solidFill>
                <a:latin typeface="Calibri"/>
              </a:rPr>
              <a:t>row_o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for </a:t>
            </a:r>
            <a:endParaRPr dirty="0"/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Thread (0,0)</a:t>
            </a:r>
            <a:endParaRPr dirty="0"/>
          </a:p>
        </p:txBody>
      </p:sp>
      <p:sp>
        <p:nvSpPr>
          <p:cNvPr id="8" name="CustomShape 7"/>
          <p:cNvSpPr/>
          <p:nvPr/>
        </p:nvSpPr>
        <p:spPr>
          <a:xfrm>
            <a:off x="1600200" y="3184863"/>
            <a:ext cx="1310040" cy="639000"/>
          </a:xfrm>
          <a:prstGeom prst="rect">
            <a:avLst/>
          </a:prstGeom>
          <a:ln>
            <a:noFill/>
          </a:ln>
        </p:spPr>
        <p:txBody>
          <a:bodyPr wrap="none" lIns="90000" tIns="45000" rIns="90000" bIns="45000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/>
              </a:rPr>
              <a:t>row_i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for </a:t>
            </a:r>
            <a:endParaRPr dirty="0"/>
          </a:p>
          <a:p>
            <a:pPr algn="ctr"/>
            <a:r>
              <a:rPr lang="en-US" dirty="0">
                <a:solidFill>
                  <a:srgbClr val="000000"/>
                </a:solidFill>
                <a:latin typeface="Calibri"/>
              </a:rPr>
              <a:t>Thread (0,0)</a:t>
            </a:r>
            <a:endParaRPr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65360" y="2307703"/>
            <a:ext cx="1643624" cy="5398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44754" y="2647383"/>
            <a:ext cx="363206" cy="6835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2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-3-1-kernel-SPMD-parallelism" id="{C940C72C-5B46-42E2-A282-9394487CB5A2}" vid="{A6EEB0E5-884E-4905-91C4-C8C6195CCF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8.23</Order0>
    <Test_x0020_Field xmlns="1956f548-e1c6-4bad-9b00-9434a603b471">Slides</Test_x0020_Field>
    <Chapter xmlns="1956f548-e1c6-4bad-9b00-9434a603b471" xsi:nil="true"/>
    <Kit_x0020_Version xmlns="1956f548-e1c6-4bad-9b00-9434a603b471">Eval Kit</Kit_x0020_Version>
    <Quizzes xmlns="1956f548-e1c6-4bad-9b00-9434a603b471">N/A</Quizzes>
    <Labs xmlns="1956f548-e1c6-4bad-9b00-9434a603b471">N/A</Labs>
    <Lectures xmlns="1956f548-e1c6-4bad-9b00-9434a603b471">N/A</Lectures>
  </documentManagement>
</p:properties>
</file>

<file path=customXml/itemProps1.xml><?xml version="1.0" encoding="utf-8"?>
<ds:datastoreItem xmlns:ds="http://schemas.openxmlformats.org/officeDocument/2006/customXml" ds:itemID="{8BB2D1B1-0766-4B40-A170-DD794049C934}"/>
</file>

<file path=customXml/itemProps2.xml><?xml version="1.0" encoding="utf-8"?>
<ds:datastoreItem xmlns:ds="http://schemas.openxmlformats.org/officeDocument/2006/customXml" ds:itemID="{A3AEB722-1A6D-4B7B-BA43-49D83A423401}"/>
</file>

<file path=customXml/itemProps3.xml><?xml version="1.0" encoding="utf-8"?>
<ds:datastoreItem xmlns:ds="http://schemas.openxmlformats.org/officeDocument/2006/customXml" ds:itemID="{51EB343B-1772-475D-A402-915CE548DEF5}"/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1649</TotalTime>
  <Words>742</Words>
  <Application>Microsoft Office PowerPoint</Application>
  <PresentationFormat>Custom</PresentationFormat>
  <Paragraphs>157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MS PGothic</vt:lpstr>
      <vt:lpstr>AkzidenzGrotesk</vt:lpstr>
      <vt:lpstr>Akzidenz-Grotesk Extended BQ</vt:lpstr>
      <vt:lpstr>Arial</vt:lpstr>
      <vt:lpstr>Calibri</vt:lpstr>
      <vt:lpstr>Courier New</vt:lpstr>
      <vt:lpstr>Palatino</vt:lpstr>
      <vt:lpstr>Sentinel Medium</vt:lpstr>
      <vt:lpstr>Trebuchet MS</vt:lpstr>
      <vt:lpstr>2_Title &amp; Bullet </vt:lpstr>
      <vt:lpstr>Module 8.3 – Parallel Computation Patterns (Stencil)</vt:lpstr>
      <vt:lpstr>Objective</vt:lpstr>
      <vt:lpstr>2D Image Matrix with Automated Padding</vt:lpstr>
      <vt:lpstr>Row-Major Layout with Pitch</vt:lpstr>
      <vt:lpstr>Image Matrix Type in this Course</vt:lpstr>
      <vt:lpstr>wbImage_t API Function for Your Lab </vt:lpstr>
      <vt:lpstr>Setting Block Size</vt:lpstr>
      <vt:lpstr>Using constant memory and caching for Mask</vt:lpstr>
      <vt:lpstr>Shifting from output coordinates to input coordinate </vt:lpstr>
      <vt:lpstr>Taking Care of Boundaries (1 channel example)</vt:lpstr>
      <vt:lpstr>Some threads do not participate in calculating output. (1 channel example)</vt:lpstr>
      <vt:lpstr>Some threads do not write output (1 channel example)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08 - Parallel Computation Patterns (Stencil)</dc:title>
  <dc:creator>Calianno, Vincent Luke</dc:creator>
  <cp:lastModifiedBy>Andrew Schuh</cp:lastModifiedBy>
  <cp:revision>83</cp:revision>
  <dcterms:created xsi:type="dcterms:W3CDTF">2012-12-18T18:36:14Z</dcterms:created>
  <dcterms:modified xsi:type="dcterms:W3CDTF">2016-03-25T05:46:51Z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Complete">
    <vt:bool>false</vt:bool>
  </property>
  <property fmtid="{D5CDD505-2E9C-101B-9397-08002B2CF9AE}" pid="4" name="Review Edits Complete">
    <vt:bool>false</vt:bool>
  </property>
  <property fmtid="{D5CDD505-2E9C-101B-9397-08002B2CF9AE}" pid="5" name="Evaluation Kit Module">
    <vt:bool>false</vt:bool>
  </property>
  <property fmtid="{D5CDD505-2E9C-101B-9397-08002B2CF9AE}" pid="6" name="Ready for Review">
    <vt:bool>false</vt:bool>
  </property>
</Properties>
</file>