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8"/>
  </p:notesMasterIdLst>
  <p:sldIdLst>
    <p:sldId id="295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96" r:id="rId17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0"/>
  </p:normalViewPr>
  <p:slideViewPr>
    <p:cSldViewPr>
      <p:cViewPr varScale="1">
        <p:scale>
          <a:sx n="114" d="100"/>
          <a:sy n="114" d="100"/>
        </p:scale>
        <p:origin x="1530" y="9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B49EC-160B-4729-A631-96E16401EB1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2276-D076-4F66-AC62-39BBD25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1" y="3998627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40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  <p:sp>
        <p:nvSpPr>
          <p:cNvPr id="14" name="Subtitle 11"/>
          <p:cNvSpPr txBox="1">
            <a:spLocks/>
          </p:cNvSpPr>
          <p:nvPr/>
        </p:nvSpPr>
        <p:spPr bwMode="auto">
          <a:xfrm>
            <a:off x="4125096" y="1053983"/>
            <a:ext cx="2423078" cy="22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600" b="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1050" kern="0" dirty="0" smtClean="0"/>
              <a:t>Accelerated Computing</a:t>
            </a:r>
            <a:endParaRPr lang="en-US" sz="1050" kern="0" dirty="0"/>
          </a:p>
        </p:txBody>
      </p:sp>
      <p:sp>
        <p:nvSpPr>
          <p:cNvPr id="15" name="Title 10"/>
          <p:cNvSpPr txBox="1">
            <a:spLocks/>
          </p:cNvSpPr>
          <p:nvPr/>
        </p:nvSpPr>
        <p:spPr bwMode="auto">
          <a:xfrm>
            <a:off x="4110959" y="746143"/>
            <a:ext cx="2426875" cy="3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GPU Teaching Kit</a:t>
            </a:r>
          </a:p>
        </p:txBody>
      </p:sp>
    </p:spTree>
    <p:extLst>
      <p:ext uri="{BB962C8B-B14F-4D97-AF65-F5344CB8AC3E}">
        <p14:creationId xmlns:p14="http://schemas.microsoft.com/office/powerpoint/2010/main" val="403337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0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8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055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4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6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1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7429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3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406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29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2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1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2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9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 userDrawn="1"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 userDrawn="1"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 rotWithShape="1">
            <a:blip r:embed="rId12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13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5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10" y="5028454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5671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reativecommons.org/licenses/by-nc/4.0/legal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Analyzing </a:t>
            </a:r>
            <a:r>
              <a:rPr lang="en-US" dirty="0" smtClean="0"/>
              <a:t>Data </a:t>
            </a:r>
            <a:r>
              <a:rPr lang="en-US" dirty="0"/>
              <a:t>Reuse in Tiled Convolution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21520" y="3684695"/>
            <a:ext cx="5439300" cy="313932"/>
          </a:xfrm>
        </p:spPr>
        <p:txBody>
          <a:bodyPr/>
          <a:lstStyle/>
          <a:p>
            <a:r>
              <a:rPr lang="it-IT" sz="1600" dirty="0"/>
              <a:t>Module </a:t>
            </a:r>
            <a:r>
              <a:rPr lang="it-IT" sz="1600" dirty="0" smtClean="0"/>
              <a:t>8.4 </a:t>
            </a:r>
            <a:r>
              <a:rPr lang="it-IT" sz="1600" dirty="0" smtClean="0"/>
              <a:t>– </a:t>
            </a:r>
            <a:r>
              <a:rPr lang="it-IT" sz="1600" dirty="0"/>
              <a:t>Parallel Computation Patterns </a:t>
            </a:r>
            <a:r>
              <a:rPr lang="it-IT" sz="1600" dirty="0" smtClean="0"/>
              <a:t>(Stencil)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2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348">
        <p:fade/>
      </p:transition>
    </mc:Choice>
    <mc:Fallback xmlns="">
      <p:transition spd="med" advTm="113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Bandwidth Reduction for 1D</a:t>
            </a:r>
            <a:endParaRPr lang="en-US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 bwMode="auto">
          <a:xfrm>
            <a:off x="311468" y="81915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b="0" baseline="0" dirty="0" smtClean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  <a:latin typeface="+mn-lt"/>
              </a:defRPr>
            </a:lvl4pPr>
            <a:lvl5pPr marL="1323472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5pPr>
            <a:lvl6pPr marL="1609200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6pPr>
            <a:lvl7pPr marL="189492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7pPr>
            <a:lvl8pPr marL="2180654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8pPr>
            <a:lvl9pPr marL="2466381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smtClean="0"/>
              <a:t>The reduction ratio 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kern="0" dirty="0" smtClean="0"/>
              <a:t>	MASK_WIDTH * (O_TILE_WIDTH)/(O_TILE_WIDTH+MASK_WIDTH-1)</a:t>
            </a:r>
            <a:endParaRPr lang="en-US" sz="1400" kern="0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99607923"/>
              </p:ext>
            </p:extLst>
          </p:nvPr>
        </p:nvGraphicFramePr>
        <p:xfrm>
          <a:off x="1143000" y="1809750"/>
          <a:ext cx="4571999" cy="14398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7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O_TILE_WIDTH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256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0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MASK_WIDTH</a:t>
                      </a:r>
                      <a:r>
                        <a:rPr lang="en-US" sz="1400" baseline="0" dirty="0" smtClean="0"/>
                        <a:t>= 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4.9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8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MASK_WIDTH =</a:t>
                      </a:r>
                      <a:r>
                        <a:rPr lang="en-US" sz="1400" baseline="0" dirty="0" smtClean="0"/>
                        <a:t> 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7.2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8.7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09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2D Convolution Tiles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1468" y="766243"/>
            <a:ext cx="6165532" cy="3429000"/>
          </a:xfrm>
        </p:spPr>
        <p:txBody>
          <a:bodyPr>
            <a:normAutofit/>
          </a:bodyPr>
          <a:lstStyle/>
          <a:p>
            <a:r>
              <a:rPr lang="en-US" sz="1800" dirty="0"/>
              <a:t>(O_TILE_WIDTH+MASK_WIDTH-1)</a:t>
            </a:r>
            <a:r>
              <a:rPr lang="en-US" sz="1800" baseline="30000" dirty="0"/>
              <a:t>2</a:t>
            </a:r>
            <a:r>
              <a:rPr lang="en-US" sz="1800" dirty="0"/>
              <a:t> input elements need to be loaded into shared memory</a:t>
            </a:r>
          </a:p>
          <a:p>
            <a:r>
              <a:rPr lang="en-US" sz="1800" dirty="0"/>
              <a:t>The calculation of each output element needs to access MASK_WIDTH</a:t>
            </a:r>
            <a:r>
              <a:rPr lang="en-US" sz="1800" baseline="30000" dirty="0"/>
              <a:t>2 </a:t>
            </a:r>
            <a:r>
              <a:rPr lang="en-US" sz="1800" dirty="0"/>
              <a:t> input elements</a:t>
            </a:r>
          </a:p>
          <a:p>
            <a:r>
              <a:rPr lang="en-US" sz="1800" dirty="0"/>
              <a:t>O_TILE_WIDTH</a:t>
            </a:r>
            <a:r>
              <a:rPr lang="en-US" sz="1800" baseline="30000" dirty="0"/>
              <a:t>2</a:t>
            </a:r>
            <a:r>
              <a:rPr lang="en-US" sz="1800" dirty="0"/>
              <a:t> * MASK_WIDTH</a:t>
            </a:r>
            <a:r>
              <a:rPr lang="en-US" sz="1800" baseline="30000" dirty="0"/>
              <a:t>2</a:t>
            </a:r>
            <a:r>
              <a:rPr lang="en-US" sz="1800" dirty="0"/>
              <a:t> global memory accesses are converted into shared memory accesses</a:t>
            </a:r>
          </a:p>
          <a:p>
            <a:r>
              <a:rPr lang="en-US" sz="1800" dirty="0"/>
              <a:t>The reduction ratio is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 O_TILE_WIDTH</a:t>
            </a:r>
            <a:r>
              <a:rPr lang="en-US" sz="1400" baseline="30000" dirty="0"/>
              <a:t>2</a:t>
            </a:r>
            <a:r>
              <a:rPr lang="en-US" sz="1400" dirty="0"/>
              <a:t> * MASK_WIDTH</a:t>
            </a:r>
            <a:r>
              <a:rPr lang="en-US" sz="1400" baseline="30000" dirty="0"/>
              <a:t>2 </a:t>
            </a:r>
            <a:r>
              <a:rPr lang="en-US" sz="1400" dirty="0"/>
              <a:t>/</a:t>
            </a:r>
            <a:r>
              <a:rPr lang="en-US" sz="1400" baseline="30000" dirty="0"/>
              <a:t> </a:t>
            </a:r>
            <a:r>
              <a:rPr lang="en-US" sz="1400" dirty="0"/>
              <a:t>(O_TILE_WIDTH+MASK_WIDTH-1)</a:t>
            </a:r>
            <a:r>
              <a:rPr lang="en-US" sz="1400" baseline="30000" dirty="0"/>
              <a:t>2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76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Reduction for 2D</a:t>
            </a:r>
            <a:endParaRPr lang="en-US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 bwMode="auto">
          <a:xfrm>
            <a:off x="311468" y="728143"/>
            <a:ext cx="6019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b="0" baseline="0" dirty="0" smtClean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  <a:latin typeface="+mn-lt"/>
              </a:defRPr>
            </a:lvl4pPr>
            <a:lvl5pPr marL="1323472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5pPr>
            <a:lvl6pPr marL="1609200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6pPr>
            <a:lvl7pPr marL="189492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7pPr>
            <a:lvl8pPr marL="2180654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8pPr>
            <a:lvl9pPr marL="2466381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smtClean="0"/>
              <a:t>The reduction ratio is:</a:t>
            </a:r>
            <a:endParaRPr lang="en-US" sz="1600" kern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kern="0" smtClean="0"/>
              <a:t>O_TILE_WIDTH</a:t>
            </a:r>
            <a:r>
              <a:rPr lang="en-US" sz="1600" kern="0" baseline="30000" smtClean="0"/>
              <a:t>2</a:t>
            </a:r>
            <a:r>
              <a:rPr lang="en-US" sz="1600" kern="0" smtClean="0"/>
              <a:t> * MASK_WIDTH</a:t>
            </a:r>
            <a:r>
              <a:rPr lang="en-US" sz="1600" kern="0" baseline="30000" smtClean="0"/>
              <a:t>2 </a:t>
            </a:r>
            <a:r>
              <a:rPr lang="en-US" sz="1600" kern="0" smtClean="0"/>
              <a:t>/</a:t>
            </a:r>
            <a:r>
              <a:rPr lang="en-US" sz="1600" kern="0" baseline="30000" smtClean="0"/>
              <a:t> </a:t>
            </a:r>
            <a:r>
              <a:rPr lang="en-US" sz="1600" kern="0" smtClean="0"/>
              <a:t>(O_TILE_WIDTH+MASK_WIDTH-1)</a:t>
            </a:r>
            <a:r>
              <a:rPr lang="en-US" sz="1600" kern="0" baseline="30000" smtClean="0"/>
              <a:t>2</a:t>
            </a:r>
            <a:endParaRPr lang="en-US" sz="1600" kern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15467851"/>
              </p:ext>
            </p:extLst>
          </p:nvPr>
        </p:nvGraphicFramePr>
        <p:xfrm>
          <a:off x="838200" y="2061210"/>
          <a:ext cx="5153025" cy="1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O_TILE_WIDTH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MASK_WIDTH</a:t>
                      </a:r>
                      <a:r>
                        <a:rPr lang="en-US" sz="1400" baseline="0" dirty="0" smtClean="0"/>
                        <a:t> = 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11.1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22.1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MASK_WIDTH =</a:t>
                      </a:r>
                      <a:r>
                        <a:rPr lang="en-US" sz="1400" baseline="0" dirty="0" smtClean="0"/>
                        <a:t> 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20.3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51.8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3486150"/>
            <a:ext cx="4111689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 size has significant effect on of the memory bandwidth reduction ratio.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often argues for larger shared memory size.  </a:t>
            </a:r>
          </a:p>
        </p:txBody>
      </p:sp>
    </p:spTree>
    <p:extLst>
      <p:ext uri="{BB962C8B-B14F-4D97-AF65-F5344CB8AC3E}">
        <p14:creationId xmlns:p14="http://schemas.microsoft.com/office/powerpoint/2010/main" val="347498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/>
          <p:cNvSpPr>
            <a:spLocks noGrp="1"/>
          </p:cNvSpPr>
          <p:nvPr>
            <p:ph type="subTitle" idx="1"/>
          </p:nvPr>
        </p:nvSpPr>
        <p:spPr>
          <a:xfrm>
            <a:off x="281748" y="3550392"/>
            <a:ext cx="6286693" cy="461537"/>
          </a:xfrm>
        </p:spPr>
        <p:txBody>
          <a:bodyPr/>
          <a:lstStyle/>
          <a:p>
            <a:r>
              <a:rPr lang="en-US" dirty="0" smtClean="0"/>
              <a:t>The GPU Teaching Kit is licensed by NVIDIA and the University </a:t>
            </a:r>
            <a:r>
              <a:rPr lang="en-US" dirty="0"/>
              <a:t>of Illinois under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92D050"/>
                </a:solidFill>
                <a:hlinkClick r:id="rId2"/>
              </a:rPr>
              <a:t>Creative 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Commons Attribution-</a:t>
            </a:r>
            <a:r>
              <a:rPr lang="en-US" dirty="0" err="1">
                <a:solidFill>
                  <a:srgbClr val="92D050"/>
                </a:solidFill>
                <a:hlinkClick r:id="rId2"/>
              </a:rPr>
              <a:t>NonCommercial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 4.0 International License.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813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6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67">
        <p:fade/>
      </p:transition>
    </mc:Choice>
    <mc:Fallback xmlns="">
      <p:transition spd="med" advTm="61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learn to analyze the </a:t>
            </a:r>
            <a:r>
              <a:rPr lang="en-US" sz="2000" dirty="0" smtClean="0"/>
              <a:t>cost and benefit </a:t>
            </a:r>
            <a:r>
              <a:rPr lang="en-US" sz="2000" dirty="0"/>
              <a:t>of tiled parallel convolution </a:t>
            </a:r>
            <a:r>
              <a:rPr lang="en-US" sz="2000" dirty="0" smtClean="0"/>
              <a:t>algorithms</a:t>
            </a:r>
          </a:p>
          <a:p>
            <a:pPr lvl="1"/>
            <a:r>
              <a:rPr lang="en-US" sz="1600" dirty="0" smtClean="0"/>
              <a:t>More </a:t>
            </a:r>
            <a:r>
              <a:rPr lang="en-US" sz="1600" dirty="0"/>
              <a:t>complex reuse pattern than matrix </a:t>
            </a:r>
            <a:r>
              <a:rPr lang="en-US" sz="1600" dirty="0" smtClean="0"/>
              <a:t>multiplication</a:t>
            </a:r>
          </a:p>
          <a:p>
            <a:pPr lvl="1"/>
            <a:r>
              <a:rPr lang="en-US" sz="1600" dirty="0" smtClean="0"/>
              <a:t>Less </a:t>
            </a:r>
            <a:r>
              <a:rPr lang="en-US" sz="1600" dirty="0"/>
              <a:t>uniform access patterns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81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8-element Convolution Tile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4" t="15097" r="4806" b="38318"/>
          <a:stretch/>
        </p:blipFill>
        <p:spPr>
          <a:xfrm>
            <a:off x="342900" y="819150"/>
            <a:ext cx="6172200" cy="2057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1" y="3257550"/>
            <a:ext cx="6172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Mask_Width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=5, we load 8+5-1=12 elements</a:t>
            </a:r>
            <a:b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 memory loads)</a:t>
            </a:r>
          </a:p>
        </p:txBody>
      </p:sp>
    </p:spTree>
    <p:extLst>
      <p:ext uri="{BB962C8B-B14F-4D97-AF65-F5344CB8AC3E}">
        <p14:creationId xmlns:p14="http://schemas.microsoft.com/office/powerpoint/2010/main" val="240608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output P element uses 5 N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8" t="17409" r="4509" b="38515"/>
          <a:stretch/>
        </p:blipFill>
        <p:spPr>
          <a:xfrm>
            <a:off x="457202" y="819151"/>
            <a:ext cx="6089332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38800" y="3867150"/>
            <a:ext cx="10668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2985522"/>
            <a:ext cx="5181600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P[8] uses N[6], N[7], N[8], N[9], N[10]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P[9] uses N[7], N[8], N[9], N[10], N[11]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P[10] use N[8], N[9], N[10], N[11], N[12]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P[14] uses N[12], N[13], N[14], N[15], N[16]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P[15] uses N[13], N[14], N[15], N[16], N[17]</a:t>
            </a:r>
          </a:p>
        </p:txBody>
      </p:sp>
    </p:spTree>
    <p:extLst>
      <p:ext uri="{BB962C8B-B14F-4D97-AF65-F5344CB8AC3E}">
        <p14:creationId xmlns:p14="http://schemas.microsoft.com/office/powerpoint/2010/main" val="26723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way to calculate tiling benefit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1468" y="819150"/>
            <a:ext cx="6165532" cy="292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2000" b="0" baseline="0" dirty="0" smtClean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5177" marR="0" lvl="1" indent="-190492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marR="0" indent="-169327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fontAlgn="base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</a:defRPr>
            </a:lvl4pPr>
            <a:lvl5pPr marL="1323472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5pPr>
            <a:lvl6pPr marL="1609200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6pPr>
            <a:lvl7pPr marL="1894927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7pPr>
            <a:lvl8pPr marL="2180654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8pPr>
            <a:lvl9pPr marL="2466381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(8+5-1)=12 elements loaded</a:t>
            </a:r>
          </a:p>
          <a:p>
            <a:r>
              <a:rPr lang="en-US" dirty="0" smtClean="0"/>
              <a:t>8*5 global memory accesses replaced by shared memory accesses</a:t>
            </a:r>
          </a:p>
          <a:p>
            <a:r>
              <a:rPr lang="en-US" dirty="0" smtClean="0"/>
              <a:t>This gives a bandwidth reduction of 40/12=3.3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General, for 1D TILED CONVOLUTION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2899" y="819150"/>
            <a:ext cx="6203633" cy="353971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O_TILE_WIDTH+MASK_WIDTH -1</a:t>
            </a:r>
            <a:r>
              <a:rPr lang="en-US" sz="1800" dirty="0">
                <a:solidFill>
                  <a:schemeClr val="bg1"/>
                </a:solidFill>
              </a:rPr>
              <a:t> elements loaded for each input </a:t>
            </a:r>
            <a:r>
              <a:rPr lang="en-US" sz="1800" dirty="0" smtClean="0">
                <a:solidFill>
                  <a:schemeClr val="bg1"/>
                </a:solidFill>
              </a:rPr>
              <a:t>tile</a:t>
            </a:r>
            <a:endParaRPr lang="en-US" sz="1467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O_TILE_WIDTH*MASK_WIDTH</a:t>
            </a:r>
            <a:r>
              <a:rPr lang="en-US" sz="1800" dirty="0">
                <a:solidFill>
                  <a:schemeClr val="bg1"/>
                </a:solidFill>
              </a:rPr>
              <a:t> global memory accesses replaced by shared memory accesses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This gives a reduction factor of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(O_TILE_WIDTH*MASK_WIDTH)/(O_TILE_WIDTH+MASK_WIDTH-1)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899" y="3486150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ignores ghost elements in edge tiles.</a:t>
            </a:r>
          </a:p>
        </p:txBody>
      </p:sp>
    </p:spTree>
    <p:extLst>
      <p:ext uri="{BB962C8B-B14F-4D97-AF65-F5344CB8AC3E}">
        <p14:creationId xmlns:p14="http://schemas.microsoft.com/office/powerpoint/2010/main" val="24888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Look at Reuse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2" t="16883" r="4237" b="39157"/>
          <a:stretch/>
        </p:blipFill>
        <p:spPr>
          <a:xfrm>
            <a:off x="311468" y="865884"/>
            <a:ext cx="6248400" cy="19344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72200" y="3867150"/>
            <a:ext cx="60960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1468" y="2890349"/>
            <a:ext cx="623506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N[6] is used by P[8] (1X)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N[7] is used by P[8], P[9] (2X)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N[8] is used by P[8], P[9], P[10] (3X)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N[9] is used by P[8], P[9], P[10], P[11] (4X)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N10 is used by P[8], P[9], P[10], P[11], P[12] (5X)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(5X)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N[14] is used by P[12], P[13], P[14], P[15] (4X)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N[15] is used by P[13], P[14], P[15] (3X)</a:t>
            </a:r>
          </a:p>
        </p:txBody>
      </p:sp>
    </p:spTree>
    <p:extLst>
      <p:ext uri="{BB962C8B-B14F-4D97-AF65-F5344CB8AC3E}">
        <p14:creationId xmlns:p14="http://schemas.microsoft.com/office/powerpoint/2010/main" val="1523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Look at Reuse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2" t="24814" r="7418" b="11481"/>
          <a:stretch/>
        </p:blipFill>
        <p:spPr>
          <a:xfrm>
            <a:off x="381000" y="819150"/>
            <a:ext cx="4114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5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General, for 1D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1468" y="819150"/>
            <a:ext cx="6235065" cy="3539712"/>
          </a:xfrm>
        </p:spPr>
        <p:txBody>
          <a:bodyPr>
            <a:normAutofit/>
          </a:bodyPr>
          <a:lstStyle/>
          <a:p>
            <a:r>
              <a:rPr lang="en-US" sz="1800" dirty="0"/>
              <a:t>The total number of global memory accesses to the input tile can be calculated as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400" dirty="0"/>
              <a:t>1 + 2+…+ MASK_WIDTH-1 + MASK_WIDTH*(O_TILE_WIDTH-MASK_WIDTH+1) + MASK_WIDTH-1 + …+ 2 + 1</a:t>
            </a:r>
          </a:p>
          <a:p>
            <a:pPr marL="0" indent="0">
              <a:buNone/>
            </a:pPr>
            <a:r>
              <a:rPr lang="en-US" sz="1800" dirty="0"/>
              <a:t>   = </a:t>
            </a:r>
            <a:r>
              <a:rPr lang="en-US" sz="1400" dirty="0"/>
              <a:t>MASK_WIDTH * (MASK_WIDTH-1) + MASK_WIDTH *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            (</a:t>
            </a:r>
            <a:r>
              <a:rPr lang="en-US" sz="1400" dirty="0"/>
              <a:t>O_TILE_WIDTH-MASK_WIDTH+1)</a:t>
            </a:r>
          </a:p>
          <a:p>
            <a:pPr marL="0" indent="0">
              <a:buNone/>
            </a:pPr>
            <a:r>
              <a:rPr lang="en-US" sz="1400" dirty="0"/>
              <a:t>    =  MASK_WIDTH * O_TILE_WIDTH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/>
              <a:t>For a total of O_TILE_WIDTH + MASK_WIDTH -1 input tile elements</a:t>
            </a:r>
          </a:p>
        </p:txBody>
      </p:sp>
    </p:spTree>
    <p:extLst>
      <p:ext uri="{BB962C8B-B14F-4D97-AF65-F5344CB8AC3E}">
        <p14:creationId xmlns:p14="http://schemas.microsoft.com/office/powerpoint/2010/main" val="398788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-3-1-kernel-SPMD-parallelism" id="{C940C72C-5B46-42E2-A282-9394487CB5A2}" vid="{A6EEB0E5-884E-4905-91C4-C8C6195CCF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8.24</Order0>
    <Test_x0020_Field xmlns="1956f548-e1c6-4bad-9b00-9434a603b471">Slides</Test_x0020_Field>
    <Chapter xmlns="1956f548-e1c6-4bad-9b00-9434a603b471" xsi:nil="true"/>
    <Kit_x0020_Version xmlns="1956f548-e1c6-4bad-9b00-9434a603b471">Eval Kit</Kit_x0020_Version>
    <Quizzes xmlns="1956f548-e1c6-4bad-9b00-9434a603b471">N/A</Quizzes>
    <Labs xmlns="1956f548-e1c6-4bad-9b00-9434a603b471">N/A</Labs>
    <Lectures xmlns="1956f548-e1c6-4bad-9b00-9434a603b471">N/A</Lectures>
  </documentManagement>
</p:properties>
</file>

<file path=customXml/itemProps1.xml><?xml version="1.0" encoding="utf-8"?>
<ds:datastoreItem xmlns:ds="http://schemas.openxmlformats.org/officeDocument/2006/customXml" ds:itemID="{E34458C4-AC49-4D01-9017-4579366BC6D4}"/>
</file>

<file path=customXml/itemProps2.xml><?xml version="1.0" encoding="utf-8"?>
<ds:datastoreItem xmlns:ds="http://schemas.openxmlformats.org/officeDocument/2006/customXml" ds:itemID="{C0A885D9-FF8F-493E-BB0B-E65C9C9CC27D}"/>
</file>

<file path=customXml/itemProps3.xml><?xml version="1.0" encoding="utf-8"?>
<ds:datastoreItem xmlns:ds="http://schemas.openxmlformats.org/officeDocument/2006/customXml" ds:itemID="{51C50E84-3270-4BA1-BB66-3EEB6219E679}"/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2811</TotalTime>
  <Words>521</Words>
  <Application>Microsoft Office PowerPoint</Application>
  <PresentationFormat>Custom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MS PGothic</vt:lpstr>
      <vt:lpstr>AkzidenzGrotesk</vt:lpstr>
      <vt:lpstr>Akzidenz-Grotesk Extended BQ</vt:lpstr>
      <vt:lpstr>Arial</vt:lpstr>
      <vt:lpstr>Calibri</vt:lpstr>
      <vt:lpstr>Courier New</vt:lpstr>
      <vt:lpstr>Sentinel Medium</vt:lpstr>
      <vt:lpstr>Trebuchet MS</vt:lpstr>
      <vt:lpstr>2_Title &amp; Bullet </vt:lpstr>
      <vt:lpstr>Module 8.4 – Parallel Computation Patterns (Stencil)</vt:lpstr>
      <vt:lpstr>Objective</vt:lpstr>
      <vt:lpstr>An 8-element Convolution Tile</vt:lpstr>
      <vt:lpstr>Each output P element uses 5 N elements</vt:lpstr>
      <vt:lpstr>A simple way to calculate tiling benefit</vt:lpstr>
      <vt:lpstr>In General, for 1D TILED CONVOLUTION</vt:lpstr>
      <vt:lpstr>Another Way to Look at Reuse</vt:lpstr>
      <vt:lpstr>Another Way to Look at Reuse</vt:lpstr>
      <vt:lpstr>In General, for 1D</vt:lpstr>
      <vt:lpstr>Examples of Bandwidth Reduction for 1D</vt:lpstr>
      <vt:lpstr>For 2D Convolution Tiles</vt:lpstr>
      <vt:lpstr>Bandwidth Reduction for 2D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08 - Parallel Computation Patterns (Stencil)</dc:title>
  <dc:creator>Calianno, Vincent Luke</dc:creator>
  <cp:lastModifiedBy>Andrew Schuh</cp:lastModifiedBy>
  <cp:revision>76</cp:revision>
  <dcterms:created xsi:type="dcterms:W3CDTF">2012-12-18T18:36:14Z</dcterms:created>
  <dcterms:modified xsi:type="dcterms:W3CDTF">2016-03-25T05:47:25Z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Complete">
    <vt:bool>false</vt:bool>
  </property>
  <property fmtid="{D5CDD505-2E9C-101B-9397-08002B2CF9AE}" pid="4" name="Review Edits Complete">
    <vt:bool>false</vt:bool>
  </property>
  <property fmtid="{D5CDD505-2E9C-101B-9397-08002B2CF9AE}" pid="5" name="Evaluation Kit Module">
    <vt:bool>false</vt:bool>
  </property>
  <property fmtid="{D5CDD505-2E9C-101B-9397-08002B2CF9AE}" pid="6" name="Ready for Review">
    <vt:bool>false</vt:bool>
  </property>
</Properties>
</file>