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2" r:id="rId2"/>
    <p:sldId id="411" r:id="rId3"/>
    <p:sldId id="413" r:id="rId4"/>
    <p:sldId id="414" r:id="rId5"/>
    <p:sldId id="416" r:id="rId6"/>
    <p:sldId id="415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E0006"/>
    <a:srgbClr val="EC8F93"/>
    <a:srgbClr val="EB8190"/>
    <a:srgbClr val="B915A7"/>
    <a:srgbClr val="26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7" autoAdjust="0"/>
    <p:restoredTop sz="89626" autoAdjust="0"/>
  </p:normalViewPr>
  <p:slideViewPr>
    <p:cSldViewPr snapToGrid="0" snapToObjects="1">
      <p:cViewPr varScale="1">
        <p:scale>
          <a:sx n="60" d="100"/>
          <a:sy n="60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3C317-B664-3D46-AC44-40F13A186C80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1193D-CEFB-C24E-8A8D-47C612845A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0641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D010-0512-5743-818B-7293800F3EC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E381-22EC-4F44-8E96-9435DCB742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512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FB46A7-B40E-46D8-BEAE-C79DD98D043B}" type="slidenum">
              <a:rPr lang="ca-ES" altLang="es-ES" sz="1300"/>
              <a:pPr>
                <a:spcBef>
                  <a:spcPct val="0"/>
                </a:spcBef>
              </a:pPr>
              <a:t>1</a:t>
            </a:fld>
            <a:endParaRPr lang="ca-ES" altLang="es-ES" sz="1300"/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59338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9877-80CD-8C45-9BA0-99D509488E8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49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9877-80CD-8C45-9BA0-99D509488E8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1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9877-80CD-8C45-9BA0-99D509488E8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94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9877-80CD-8C45-9BA0-99D509488E8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94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9877-80CD-8C45-9BA0-99D509488E8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4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B96D-4DD8-B641-B295-2F57D24612DD}" type="datetime1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2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E1B8-D9D1-454C-BE28-C68902BEF97F}" type="datetime1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68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F79-6459-E144-A734-3877814F136A}" type="datetime1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63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2F-D623-A641-AD2D-FD5AA3183A54}" type="datetime1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38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3E5D-9A2C-234D-A3D4-EB81B99714C7}" type="datetime1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55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C02-8792-B042-AF28-C79C148A56D9}" type="datetime1">
              <a:rPr lang="es-ES" smtClean="0"/>
              <a:t>10/05/2023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95E0-956B-6948-BEE4-D52971C80F98}" type="datetime1">
              <a:rPr lang="es-ES" smtClean="0"/>
              <a:t>10/05/2023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9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71C0-6DC1-7042-9D13-243FC486F77F}" type="datetime1">
              <a:rPr lang="es-ES" smtClean="0"/>
              <a:t>10/05/2023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22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55AD-6D84-9443-BEF3-3AEA5FBEAE83}" type="datetime1">
              <a:rPr lang="es-ES" smtClean="0"/>
              <a:t>10/05/2023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1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E21-0CB7-A04B-83E2-F0D5D3F2BE44}" type="datetime1">
              <a:rPr lang="es-ES" smtClean="0"/>
              <a:t>10/05/2023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54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0264-F2A7-1B47-87CC-4F1C49EFA5CA}" type="datetime1">
              <a:rPr lang="es-ES" smtClean="0"/>
              <a:t>10/05/2023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0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FDB7-1F6F-0642-B579-042C93914767}" type="datetime1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B8D1-37C0-7748-9F54-CC7FDDEAA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18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79388" y="1951877"/>
            <a:ext cx="8783637" cy="19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75024" rIns="90000" bIns="46800">
            <a:spAutoFit/>
          </a:bodyPr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spcBef>
                <a:spcPts val="1500"/>
              </a:spcBef>
            </a:pPr>
            <a:r>
              <a:rPr lang="en-US" altLang="es-E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STRUCTURES FROM SCRATCH</a:t>
            </a:r>
            <a:r>
              <a:rPr lang="en-US" altLang="es-E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alt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500"/>
              </a:spcBef>
            </a:pPr>
            <a:r>
              <a:rPr lang="en-US" alt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</a:t>
            </a:r>
            <a:r>
              <a:rPr lang="en-US" altLang="es-E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CNT+Water</a:t>
            </a:r>
            <a:r>
              <a:rPr lang="en-US" alt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</a:t>
            </a:r>
            <a:r>
              <a:rPr lang="en-US" alt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s-E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psf</a:t>
            </a:r>
            <a:r>
              <a:rPr lang="en-US" alt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VMD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s-E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918118" y="5558715"/>
            <a:ext cx="3204578" cy="34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5760" tIns="61992" rIns="95760" bIns="47880">
            <a:spAutoFit/>
          </a:bodyPr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1600" b="1" dirty="0" smtClean="0">
                <a:solidFill>
                  <a:srgbClr val="000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jfaraudo@icmab.es</a:t>
            </a:r>
            <a:endParaRPr lang="es-ES" altLang="es-ES" sz="1600" b="1" dirty="0">
              <a:solidFill>
                <a:srgbClr val="00008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4492458" y="4955786"/>
            <a:ext cx="3486735" cy="59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5760" tIns="76104" rIns="95760" bIns="47880">
            <a:spAutoFit/>
          </a:bodyPr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s-ES" altLang="es-ES" dirty="0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Jordi Faraudo                         </a:t>
            </a: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0" y="1776832"/>
            <a:ext cx="9144000" cy="1588"/>
          </a:xfrm>
          <a:prstGeom prst="line">
            <a:avLst/>
          </a:prstGeom>
          <a:noFill/>
          <a:ln w="720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0" y="3830974"/>
            <a:ext cx="9144000" cy="1587"/>
          </a:xfrm>
          <a:prstGeom prst="line">
            <a:avLst/>
          </a:prstGeom>
          <a:noFill/>
          <a:ln w="720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0" name="Imagen 9" descr="OCHOA_CSIC-COLOR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8" y="4768077"/>
            <a:ext cx="3097346" cy="15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60394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Artboard 1.pdf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695"/>
            <a:ext cx="9143999" cy="720449"/>
          </a:xfrm>
          <a:prstGeom prst="rect">
            <a:avLst/>
          </a:prstGeom>
        </p:spPr>
      </p:pic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206374" y="105945"/>
            <a:ext cx="8937625" cy="720449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bg1"/>
                </a:solidFill>
                <a:latin typeface="Times Bold"/>
                <a:cs typeface="Times Bold"/>
              </a:rPr>
              <a:t>Step 1</a:t>
            </a:r>
            <a:endParaRPr lang="en-GB" sz="3200" dirty="0">
              <a:solidFill>
                <a:schemeClr val="bg1"/>
              </a:solidFill>
              <a:latin typeface="Times Bold"/>
              <a:cs typeface="Times Bold"/>
            </a:endParaRPr>
          </a:p>
        </p:txBody>
      </p:sp>
      <p:sp>
        <p:nvSpPr>
          <p:cNvPr id="27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726902" y="6420518"/>
            <a:ext cx="328863" cy="365125"/>
          </a:xfrm>
        </p:spPr>
        <p:txBody>
          <a:bodyPr/>
          <a:lstStyle/>
          <a:p>
            <a:fld id="{E41DB8D1-37C0-7748-9F54-CC7FDDEAAAF2}" type="slidenum">
              <a:rPr lang="es-ES" sz="1800" smtClean="0">
                <a:solidFill>
                  <a:schemeClr val="tx1"/>
                </a:solidFill>
              </a:rPr>
              <a:t>2</a:t>
            </a:fld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06374" y="986974"/>
            <a:ext cx="8520528" cy="49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71460" rIns="90000" bIns="450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 (6,6) Nanotube of 1.4 nm length using VMD Nanotube builder. </a:t>
            </a:r>
          </a:p>
          <a:p>
            <a:pPr algn="just" eaLnBrk="1" hangingPunct="1">
              <a:spcBef>
                <a:spcPct val="0"/>
              </a:spcBef>
            </a:pPr>
            <a:r>
              <a:rPr lang="en-GB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GB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console, determine min and max coordinates,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coordinates of the nanotube and save the data in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pdb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psf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files </a:t>
            </a:r>
          </a:p>
          <a:p>
            <a:pPr algn="just">
              <a:spcBef>
                <a:spcPct val="0"/>
              </a:spcBef>
            </a:pPr>
            <a:endParaRPr lang="en-GB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(when saving data always check your folder with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console and move to the desired folder with the cd command) </a:t>
            </a:r>
          </a:p>
          <a:p>
            <a:pPr algn="just" eaLnBrk="1" hangingPunct="1">
              <a:spcBef>
                <a:spcPct val="0"/>
              </a:spcBef>
            </a:pPr>
            <a:endParaRPr lang="en-GB" alt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GB" altLang="es-E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GB" alt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GB" altLang="es-E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799" y="3193722"/>
            <a:ext cx="4340549" cy="34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Artboard 1.pdf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695"/>
            <a:ext cx="9143999" cy="720449"/>
          </a:xfrm>
          <a:prstGeom prst="rect">
            <a:avLst/>
          </a:prstGeom>
        </p:spPr>
      </p:pic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206374" y="105945"/>
            <a:ext cx="8937625" cy="720449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bg1"/>
                </a:solidFill>
                <a:latin typeface="Times Bold"/>
                <a:cs typeface="Times Bold"/>
              </a:rPr>
              <a:t>Step 2</a:t>
            </a:r>
            <a:endParaRPr lang="en-GB" sz="3200" dirty="0">
              <a:solidFill>
                <a:schemeClr val="bg1"/>
              </a:solidFill>
              <a:latin typeface="Times Bold"/>
              <a:cs typeface="Times Bold"/>
            </a:endParaRPr>
          </a:p>
        </p:txBody>
      </p:sp>
      <p:sp>
        <p:nvSpPr>
          <p:cNvPr id="27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390022" y="6420518"/>
            <a:ext cx="665744" cy="365125"/>
          </a:xfrm>
        </p:spPr>
        <p:txBody>
          <a:bodyPr/>
          <a:lstStyle/>
          <a:p>
            <a:fld id="{E41DB8D1-37C0-7748-9F54-CC7FDDEAAAF2}" type="slidenum">
              <a:rPr lang="es-ES" sz="1800" smtClean="0">
                <a:solidFill>
                  <a:schemeClr val="tx1"/>
                </a:solidFill>
              </a:rPr>
              <a:t>3</a:t>
            </a:fld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06374" y="874680"/>
            <a:ext cx="8520528" cy="49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71460" rIns="90000" bIns="450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 1.5 x 1.5 nm length armchair graphene sheet using VMD Nanotube builder.     </a:t>
            </a:r>
          </a:p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GB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console, determine min and max coordinates, </a:t>
            </a:r>
            <a:r>
              <a:rPr lang="en-GB" alt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alt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the coordinates of the sheet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save the data in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pdb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psf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pPr algn="just">
              <a:spcBef>
                <a:spcPct val="0"/>
              </a:spcBef>
            </a:pPr>
            <a:endParaRPr lang="en-GB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15.964 Å</a:t>
            </a:r>
          </a:p>
          <a:p>
            <a:pPr algn="just">
              <a:spcBef>
                <a:spcPct val="0"/>
              </a:spcBef>
            </a:pPr>
            <a:endParaRPr lang="en-GB" alt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endParaRPr lang="en-GB" altLang="es-E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GB" alt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GB" altLang="es-E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15.598 Å</a:t>
            </a:r>
            <a:endParaRPr lang="en-GB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GB" altLang="es-E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934" y="2711115"/>
            <a:ext cx="4536645" cy="4122654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2486526" y="2711115"/>
            <a:ext cx="0" cy="3208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2638926" y="2711115"/>
            <a:ext cx="37618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902265" y="6299126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PERIODIC CELL:  a= 17.194, b=17.018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8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641" y="2196554"/>
            <a:ext cx="4655238" cy="4315047"/>
          </a:xfrm>
          <a:prstGeom prst="rect">
            <a:avLst/>
          </a:prstGeom>
        </p:spPr>
      </p:pic>
      <p:pic>
        <p:nvPicPr>
          <p:cNvPr id="24" name="Imagen 23" descr="Artboard 1.pdf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695"/>
            <a:ext cx="9143999" cy="720449"/>
          </a:xfrm>
          <a:prstGeom prst="rect">
            <a:avLst/>
          </a:prstGeom>
        </p:spPr>
      </p:pic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206374" y="105945"/>
            <a:ext cx="8937625" cy="720449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bg1"/>
                </a:solidFill>
                <a:latin typeface="Times Bold"/>
                <a:cs typeface="Times Bold"/>
              </a:rPr>
              <a:t>Step 3</a:t>
            </a:r>
            <a:endParaRPr lang="en-GB" sz="3200" dirty="0">
              <a:solidFill>
                <a:schemeClr val="bg1"/>
              </a:solidFill>
              <a:latin typeface="Times Bold"/>
              <a:cs typeface="Times Bold"/>
            </a:endParaRPr>
          </a:p>
        </p:txBody>
      </p:sp>
      <p:sp>
        <p:nvSpPr>
          <p:cNvPr id="27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390022" y="6420518"/>
            <a:ext cx="665744" cy="365125"/>
          </a:xfrm>
        </p:spPr>
        <p:txBody>
          <a:bodyPr/>
          <a:lstStyle/>
          <a:p>
            <a:fld id="{E41DB8D1-37C0-7748-9F54-CC7FDDEAAAF2}" type="slidenum">
              <a:rPr lang="es-ES" sz="1800" smtClean="0">
                <a:solidFill>
                  <a:schemeClr val="tx1"/>
                </a:solidFill>
              </a:rPr>
              <a:t>4</a:t>
            </a:fld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98996" y="889894"/>
            <a:ext cx="8520528" cy="49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71460" rIns="90000" bIns="450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GB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console, make a hole in the sheet of the size of the CNT (remove atoms within x*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*y&lt;36) and save the data in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pdb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psf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pPr algn="just">
              <a:spcBef>
                <a:spcPct val="0"/>
              </a:spcBef>
            </a:pPr>
            <a:endParaRPr lang="en-GB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15.964 Å</a:t>
            </a:r>
          </a:p>
          <a:p>
            <a:pPr algn="just">
              <a:spcBef>
                <a:spcPct val="0"/>
              </a:spcBef>
            </a:pPr>
            <a:endParaRPr lang="en-GB" alt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endParaRPr lang="en-GB" altLang="es-E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GB" alt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GB" altLang="es-E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15.598 Å</a:t>
            </a:r>
            <a:endParaRPr lang="en-GB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GB" altLang="es-E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2486526" y="2245897"/>
            <a:ext cx="0" cy="3208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2638926" y="2245897"/>
            <a:ext cx="37618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3682935" y="6051186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PERIODIC CELL:  a= 17.194, b=17.018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Artboard 1.pdf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695"/>
            <a:ext cx="9143999" cy="720449"/>
          </a:xfrm>
          <a:prstGeom prst="rect">
            <a:avLst/>
          </a:prstGeom>
        </p:spPr>
      </p:pic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206374" y="105945"/>
            <a:ext cx="8937625" cy="720449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bg1"/>
                </a:solidFill>
                <a:latin typeface="Times Bold"/>
                <a:cs typeface="Times Bold"/>
              </a:rPr>
              <a:t>Step 4</a:t>
            </a:r>
            <a:endParaRPr lang="en-GB" sz="3200" dirty="0">
              <a:solidFill>
                <a:schemeClr val="bg1"/>
              </a:solidFill>
              <a:latin typeface="Times Bold"/>
              <a:cs typeface="Times Bold"/>
            </a:endParaRPr>
          </a:p>
        </p:txBody>
      </p:sp>
      <p:sp>
        <p:nvSpPr>
          <p:cNvPr id="27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390022" y="6420518"/>
            <a:ext cx="665744" cy="365125"/>
          </a:xfrm>
        </p:spPr>
        <p:txBody>
          <a:bodyPr/>
          <a:lstStyle/>
          <a:p>
            <a:fld id="{E41DB8D1-37C0-7748-9F54-CC7FDDEAAAF2}" type="slidenum">
              <a:rPr lang="es-ES" sz="1800" smtClean="0">
                <a:solidFill>
                  <a:schemeClr val="tx1"/>
                </a:solidFill>
              </a:rPr>
              <a:t>5</a:t>
            </a:fld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11736" y="874680"/>
            <a:ext cx="8520528" cy="49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71460" rIns="90000" bIns="450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GB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console, move the sheet to the position corresponding to one end of the CNT and save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pdb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psf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files. Repeat again saving another sheet which fits to the other end of the tube.</a:t>
            </a:r>
          </a:p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Merge all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pdb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psf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files of the tube and the two ends in a single file using the VMD option Modelling – Merge structures</a:t>
            </a:r>
          </a:p>
          <a:p>
            <a:pPr algn="just">
              <a:spcBef>
                <a:spcPct val="0"/>
              </a:spcBef>
            </a:pPr>
            <a:endParaRPr lang="en-GB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</a:t>
            </a:r>
            <a:r>
              <a:rPr lang="en-GB" alt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4" y="2629424"/>
            <a:ext cx="3620349" cy="350014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723" y="2420875"/>
            <a:ext cx="3736026" cy="388515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051901" y="6372026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PERIODIC CELL:  a= 17.194, b=17.018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0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Artboard 1.pdf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695"/>
            <a:ext cx="9143999" cy="720449"/>
          </a:xfrm>
          <a:prstGeom prst="rect">
            <a:avLst/>
          </a:prstGeom>
        </p:spPr>
      </p:pic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206374" y="105945"/>
            <a:ext cx="8937625" cy="720449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bg1"/>
                </a:solidFill>
                <a:latin typeface="Times Bold"/>
                <a:cs typeface="Times Bold"/>
              </a:rPr>
              <a:t>Step 5</a:t>
            </a:r>
            <a:endParaRPr lang="en-GB" sz="3200" dirty="0">
              <a:solidFill>
                <a:schemeClr val="bg1"/>
              </a:solidFill>
              <a:latin typeface="Times Bold"/>
              <a:cs typeface="Times Bold"/>
            </a:endParaRPr>
          </a:p>
        </p:txBody>
      </p:sp>
      <p:sp>
        <p:nvSpPr>
          <p:cNvPr id="27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390022" y="6420518"/>
            <a:ext cx="665744" cy="365125"/>
          </a:xfrm>
        </p:spPr>
        <p:txBody>
          <a:bodyPr/>
          <a:lstStyle/>
          <a:p>
            <a:fld id="{E41DB8D1-37C0-7748-9F54-CC7FDDEAAAF2}" type="slidenum">
              <a:rPr lang="es-ES" sz="1800" smtClean="0">
                <a:solidFill>
                  <a:schemeClr val="tx1"/>
                </a:solidFill>
              </a:rPr>
              <a:t>6</a:t>
            </a:fld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11736" y="874680"/>
            <a:ext cx="8520528" cy="49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71460" rIns="90000" bIns="450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VMD – Modelling – Add Solvation Box add water from –a/2 to a/2, -b/2 to b/2 and -40 to +40 </a:t>
            </a:r>
          </a:p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Obtain a system like the one in the image. To this end, in the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console remove undesired water and save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pdb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psf</a:t>
            </a: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files. </a:t>
            </a:r>
          </a:p>
          <a:p>
            <a:pPr algn="just">
              <a:spcBef>
                <a:spcPct val="0"/>
              </a:spcBef>
            </a:pPr>
            <a:endParaRPr lang="en-GB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GB" alt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</a:t>
            </a:r>
            <a:r>
              <a:rPr lang="en-GB" alt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11736" y="628518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PERIODIC CELL:  a= 17.194, b=17.018, c=80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1" y="2333762"/>
            <a:ext cx="7980952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24434</TotalTime>
  <Words>343</Words>
  <Application>Microsoft Office PowerPoint</Application>
  <PresentationFormat>Presentación en pantalla (4:3)</PresentationFormat>
  <Paragraphs>61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Times Bold</vt:lpstr>
      <vt:lpstr>Times New Roman</vt:lpstr>
      <vt:lpstr>Tema de Office</vt:lpstr>
      <vt:lpstr>Presentación de PowerPoint</vt:lpstr>
      <vt:lpstr>Step 1</vt:lpstr>
      <vt:lpstr>Step 2</vt:lpstr>
      <vt:lpstr>Step 3</vt:lpstr>
      <vt:lpstr>Step 4</vt:lpstr>
      <vt:lpstr>Step 5</vt:lpstr>
    </vt:vector>
  </TitlesOfParts>
  <Company>ICMAB-CSIC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Sílvia Illa Tuset</dc:creator>
  <cp:lastModifiedBy>Jordi Faraudo Gener</cp:lastModifiedBy>
  <cp:revision>450</cp:revision>
  <cp:lastPrinted>2019-02-18T23:03:40Z</cp:lastPrinted>
  <dcterms:created xsi:type="dcterms:W3CDTF">2019-02-07T08:36:44Z</dcterms:created>
  <dcterms:modified xsi:type="dcterms:W3CDTF">2023-05-10T13:48:43Z</dcterms:modified>
</cp:coreProperties>
</file>