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>
      <p:cViewPr>
        <p:scale>
          <a:sx n="100" d="100"/>
          <a:sy n="100" d="100"/>
        </p:scale>
        <p:origin x="10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557C-C4F3-53CB-CE61-0CF35F39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736D-16EC-D9BC-CBF6-491B311D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506F-8F50-52D9-5CD3-E20C00DD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9003-2D23-A5AD-C09E-432F064C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7B64-7CBA-3F57-5EC1-5689914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CFC0-D198-3217-FDC4-99BA60FD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5805-562D-71C8-F18B-6DFC12F3E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6FD1-DBEC-965A-6E07-39EF568A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5612-FA2F-C3E9-139F-4369A53B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87CB-6CF0-F5F6-8DC1-C4425920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04A66-575D-A142-2FC3-FC36844A5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886E-861D-44DD-ECE2-DF80BC60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08C9-3B01-5CB9-6C30-B27F52B7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6081-B8AB-5A2D-974D-F2A24C53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201E-A6B5-DA02-1759-F2EA2ACC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AA6A-D076-0432-C291-A3C3159B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B3F6-653C-E10E-4509-7A485FC5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6301-A317-6D0F-96CD-49A93EF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ECC2-607D-B0EE-74BB-E1EE11FD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E5E5-1466-DC70-59FB-D8DA969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5720-DE51-7266-1B6E-89E74701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1240-0B31-335A-849A-72172057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9C91-1A85-7C74-95B8-F4D96238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FB07-8B8E-E350-9622-864AF5A4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1FDF-CD3D-BE87-88E0-53577B2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DA89-1E42-B4F4-C71C-777B68AD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6EAA-1C8A-499E-25E0-0920B34F9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97E5-8335-16D7-9BD3-BF12FE08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5260-27DB-53DB-7CB3-AA09F2E6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5B00B-3FDA-8ABB-5250-D6F82B4F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AD2EF-A202-F3F4-C58B-7B8D0215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4891-45FF-9506-F0C0-4C5CFBE7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CE43-7DF5-7DD7-EC1B-A7EB8FD6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26D4-EA00-E2A1-34BE-75753006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8360C-5A9D-A537-54F7-C635B4540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36DF-7617-A001-0AEC-BDAAB87FC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A7D28-EF9C-82DD-089C-A4ABBDF0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446EF-0F64-EACB-4640-B69763A0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739E6-ED8C-35B0-DC3F-5C8688F5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82F0-A672-5238-4CD7-01FB938C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60CD-DC14-E5B8-B0D9-FAE295A6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75F6-3DE4-EDD3-CAB9-8171265B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8810-6F02-C0D4-E852-A9E23E0A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7CF3E-1FCB-E2A1-2DFD-E269F15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5AF28-B293-679A-C704-7C84AADF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8B317-7B9B-1265-6BBA-7E230A54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7193-D487-BFF9-DA0D-5CCC4828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8B3C-71D4-8017-1BB8-F1B5EE02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0F080-EA52-F07A-CB53-F6159898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C0B2A-17F1-9349-8E04-5969D0A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8853-45B6-066B-C117-81AACFC8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30C1-5C88-B65A-9AAB-781AD272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9D63-4BA1-94C1-0618-4C04A520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7583D-D4E7-8FDC-384F-ADFA75A26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7D6B3-5F0A-4A7F-D266-6981EC6E2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14B6-B501-999E-CAFD-71DCC841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2440D-B813-71B0-9D4B-542ABD23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C082-6898-2FFF-16D7-8BE6FE0D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0E21D-6219-E4FF-F749-5E6083E8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BD32-E6DE-F7C5-F4BA-8346F90B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D8A5-5816-5BB5-3D41-B65EF98C5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5112-E348-6E43-BD51-2AA3244EA859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A816-6455-FFD6-6CA6-6CC8AE3F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A316-C2DD-9D66-3C28-5ACE8D842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B25E-1E48-A441-B92E-D464E081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438D507-6B50-A941-9DC2-E3267F325944}"/>
              </a:ext>
            </a:extLst>
          </p:cNvPr>
          <p:cNvSpPr/>
          <p:nvPr/>
        </p:nvSpPr>
        <p:spPr>
          <a:xfrm>
            <a:off x="1917497" y="4737172"/>
            <a:ext cx="2596412" cy="152484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" name="Graphic 13">
            <a:extLst>
              <a:ext uri="{FF2B5EF4-FFF2-40B4-BE49-F238E27FC236}">
                <a16:creationId xmlns:a16="http://schemas.microsoft.com/office/drawing/2014/main" id="{BBB26E4E-0F9C-69ED-78DB-0D7624C4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522301" y="3208140"/>
            <a:ext cx="395048" cy="39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D717E2B2-3302-8A3C-CE13-BE69C9F5F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862" y="3642659"/>
            <a:ext cx="22018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Batch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F7A4CDA7-51F0-9979-C60B-B5D617DB4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078" y="2384429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F2C94C-3034-A51E-65A9-60AC5F27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40" y="1922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24">
            <a:extLst>
              <a:ext uri="{FF2B5EF4-FFF2-40B4-BE49-F238E27FC236}">
                <a16:creationId xmlns:a16="http://schemas.microsoft.com/office/drawing/2014/main" id="{BD28E90F-043E-B9C5-9806-D78898A8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90" y="1922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6">
            <a:extLst>
              <a:ext uri="{FF2B5EF4-FFF2-40B4-BE49-F238E27FC236}">
                <a16:creationId xmlns:a16="http://schemas.microsoft.com/office/drawing/2014/main" id="{795AAFED-B17E-48B3-6B1D-1514FFFC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59" y="2384429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B5BD3B4A-2E6C-5EE1-8CD5-6125568E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65" y="238442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B8586E4D-BBA0-CE3F-5241-AF85C1EE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91" y="1922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5">
            <a:extLst>
              <a:ext uri="{FF2B5EF4-FFF2-40B4-BE49-F238E27FC236}">
                <a16:creationId xmlns:a16="http://schemas.microsoft.com/office/drawing/2014/main" id="{F2B753BF-2F31-F630-F5E9-7EEBD56C8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686" y="2384429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497BA7B2-C9BA-3A9D-5DA1-A94AA92D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15" y="1922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20E2458E-A606-E3C8-02A6-7C2547D1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184" y="2384429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2C59FF2-E83D-7391-3E14-06D44ED26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13" y="1922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C80518CB-2864-6DB4-C96D-0A150A9F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9" y="5378562"/>
            <a:ext cx="395048" cy="39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4">
            <a:extLst>
              <a:ext uri="{FF2B5EF4-FFF2-40B4-BE49-F238E27FC236}">
                <a16:creationId xmlns:a16="http://schemas.microsoft.com/office/drawing/2014/main" id="{A4446543-C779-7E3C-F2D1-C161B515C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646" y="5800715"/>
            <a:ext cx="22907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29D60720-6F7C-B05A-983F-FA395F3E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339" y="5800715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27" name="Graphic 14">
            <a:extLst>
              <a:ext uri="{FF2B5EF4-FFF2-40B4-BE49-F238E27FC236}">
                <a16:creationId xmlns:a16="http://schemas.microsoft.com/office/drawing/2014/main" id="{9C0CA85C-00D2-E10A-006A-A4169627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52" y="5347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5297B63B-5CCB-4B2C-F0DD-7CB1CB1BBBCE}"/>
              </a:ext>
            </a:extLst>
          </p:cNvPr>
          <p:cNvSpPr/>
          <p:nvPr/>
        </p:nvSpPr>
        <p:spPr>
          <a:xfrm rot="16200000" flipH="1" flipV="1">
            <a:off x="4056454" y="272715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E5C87-C14F-0346-0DC9-5BE8036A3CFF}"/>
              </a:ext>
            </a:extLst>
          </p:cNvPr>
          <p:cNvCxnSpPr>
            <a:cxnSpLocks/>
          </p:cNvCxnSpPr>
          <p:nvPr/>
        </p:nvCxnSpPr>
        <p:spPr>
          <a:xfrm>
            <a:off x="5154944" y="2172949"/>
            <a:ext cx="5625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2D6561-18D4-1F82-9FB9-88AC4C22BFB2}"/>
              </a:ext>
            </a:extLst>
          </p:cNvPr>
          <p:cNvCxnSpPr>
            <a:cxnSpLocks/>
          </p:cNvCxnSpPr>
          <p:nvPr/>
        </p:nvCxnSpPr>
        <p:spPr>
          <a:xfrm flipV="1">
            <a:off x="3704065" y="4014439"/>
            <a:ext cx="0" cy="12472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BBF6AC-ADE7-4ADF-55E7-922952386CC8}"/>
              </a:ext>
            </a:extLst>
          </p:cNvPr>
          <p:cNvCxnSpPr>
            <a:cxnSpLocks/>
          </p:cNvCxnSpPr>
          <p:nvPr/>
        </p:nvCxnSpPr>
        <p:spPr>
          <a:xfrm>
            <a:off x="6423106" y="2172949"/>
            <a:ext cx="5241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B6851D-85C6-4372-70E1-C18DE3B6FD9B}"/>
              </a:ext>
            </a:extLst>
          </p:cNvPr>
          <p:cNvCxnSpPr>
            <a:cxnSpLocks/>
          </p:cNvCxnSpPr>
          <p:nvPr/>
        </p:nvCxnSpPr>
        <p:spPr>
          <a:xfrm>
            <a:off x="7690003" y="2172949"/>
            <a:ext cx="61590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F7928E-6155-9E0C-0B27-5B89FCDAF082}"/>
              </a:ext>
            </a:extLst>
          </p:cNvPr>
          <p:cNvCxnSpPr>
            <a:cxnSpLocks/>
          </p:cNvCxnSpPr>
          <p:nvPr/>
        </p:nvCxnSpPr>
        <p:spPr>
          <a:xfrm>
            <a:off x="4060113" y="5587151"/>
            <a:ext cx="12318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A366279-7062-773D-DEC8-F61CCDF3FAF1}"/>
              </a:ext>
            </a:extLst>
          </p:cNvPr>
          <p:cNvSpPr/>
          <p:nvPr/>
        </p:nvSpPr>
        <p:spPr bwMode="auto">
          <a:xfrm>
            <a:off x="1926990" y="4159407"/>
            <a:ext cx="2596414" cy="210260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FC571BE6-4BBC-766D-9FC9-32A9C8153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26985" y="4157990"/>
            <a:ext cx="3810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6CDC4947-3D56-36A9-8148-BDA1B83AF3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6985" y="4737344"/>
            <a:ext cx="381000" cy="38100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741B3048-A8B6-8871-0086-ACF8B737A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303" y="580071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41A60A-0BC1-5233-9A01-18A42EFD9DD1}"/>
              </a:ext>
            </a:extLst>
          </p:cNvPr>
          <p:cNvCxnSpPr>
            <a:cxnSpLocks/>
          </p:cNvCxnSpPr>
          <p:nvPr/>
        </p:nvCxnSpPr>
        <p:spPr>
          <a:xfrm flipH="1">
            <a:off x="984178" y="5583435"/>
            <a:ext cx="23808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9F17E4D-A9AD-5126-8DAF-469544DBE6BB}"/>
              </a:ext>
            </a:extLst>
          </p:cNvPr>
          <p:cNvSpPr/>
          <p:nvPr/>
        </p:nvSpPr>
        <p:spPr>
          <a:xfrm>
            <a:off x="1690647" y="5345501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B9382BE7-E080-B7A6-1F65-D1E7DCC0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08" y="5347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7">
            <a:extLst>
              <a:ext uri="{FF2B5EF4-FFF2-40B4-BE49-F238E27FC236}">
                <a16:creationId xmlns:a16="http://schemas.microsoft.com/office/drawing/2014/main" id="{402DB16D-095A-A6DC-0CD3-2C4F4332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91" y="3208140"/>
            <a:ext cx="395048" cy="39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7D5F3AC4-65B6-EEC8-1ECC-22D4AAEBC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178" y="3640743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32D1D1-40B4-B2EC-1BDB-F2A17EBCDF08}"/>
              </a:ext>
            </a:extLst>
          </p:cNvPr>
          <p:cNvSpPr/>
          <p:nvPr/>
        </p:nvSpPr>
        <p:spPr>
          <a:xfrm>
            <a:off x="6790338" y="1150957"/>
            <a:ext cx="2632732" cy="174356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558BC02-ADBD-B295-93DE-91EC6F2851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790337" y="1150957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BDB2EB3-E466-9199-0896-0AA136555777}"/>
              </a:ext>
            </a:extLst>
          </p:cNvPr>
          <p:cNvSpPr/>
          <p:nvPr/>
        </p:nvSpPr>
        <p:spPr>
          <a:xfrm>
            <a:off x="1925351" y="1150959"/>
            <a:ext cx="3302914" cy="165479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err="1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DF59882-5140-6A1F-6008-D2314970D2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925350" y="1152366"/>
            <a:ext cx="381000" cy="3810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7EAE73-D5FA-0263-3B5E-5AB743EE4FDC}"/>
              </a:ext>
            </a:extLst>
          </p:cNvPr>
          <p:cNvCxnSpPr>
            <a:cxnSpLocks/>
          </p:cNvCxnSpPr>
          <p:nvPr/>
        </p:nvCxnSpPr>
        <p:spPr>
          <a:xfrm flipH="1">
            <a:off x="2481267" y="3426915"/>
            <a:ext cx="9152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7B18F454-94B4-C4F1-4684-8C7FBF75E856}"/>
              </a:ext>
            </a:extLst>
          </p:cNvPr>
          <p:cNvSpPr/>
          <p:nvPr/>
        </p:nvSpPr>
        <p:spPr>
          <a:xfrm rot="5400000" flipH="1">
            <a:off x="2905651" y="2245672"/>
            <a:ext cx="840884" cy="73402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B899F01-7150-C341-BFC6-EE9F01130401}"/>
              </a:ext>
            </a:extLst>
          </p:cNvPr>
          <p:cNvSpPr>
            <a:spLocks noChangeAspect="1"/>
          </p:cNvSpPr>
          <p:nvPr/>
        </p:nvSpPr>
        <p:spPr bwMode="auto">
          <a:xfrm>
            <a:off x="3418787" y="183269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490B53-AAD7-6753-4D66-8FC81E3B95DC}"/>
              </a:ext>
            </a:extLst>
          </p:cNvPr>
          <p:cNvSpPr>
            <a:spLocks noChangeAspect="1"/>
          </p:cNvSpPr>
          <p:nvPr/>
        </p:nvSpPr>
        <p:spPr bwMode="auto">
          <a:xfrm>
            <a:off x="2902113" y="307790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791E55-05A5-A7BC-4704-F54E8EDC1074}"/>
              </a:ext>
            </a:extLst>
          </p:cNvPr>
          <p:cNvSpPr>
            <a:spLocks noChangeAspect="1"/>
          </p:cNvSpPr>
          <p:nvPr/>
        </p:nvSpPr>
        <p:spPr bwMode="auto">
          <a:xfrm>
            <a:off x="3835095" y="432312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AD449E8-B05D-C12B-58E7-D6C93CA45FD7}"/>
              </a:ext>
            </a:extLst>
          </p:cNvPr>
          <p:cNvSpPr>
            <a:spLocks noChangeAspect="1"/>
          </p:cNvSpPr>
          <p:nvPr/>
        </p:nvSpPr>
        <p:spPr bwMode="auto">
          <a:xfrm>
            <a:off x="2638194" y="520035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2BBC82D-2BA5-6895-B726-F568900C9458}"/>
              </a:ext>
            </a:extLst>
          </p:cNvPr>
          <p:cNvSpPr>
            <a:spLocks noChangeAspect="1"/>
          </p:cNvSpPr>
          <p:nvPr/>
        </p:nvSpPr>
        <p:spPr bwMode="auto">
          <a:xfrm>
            <a:off x="4619391" y="520035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662559-8E79-7D28-EDC0-0AD6466A6324}"/>
              </a:ext>
            </a:extLst>
          </p:cNvPr>
          <p:cNvSpPr>
            <a:spLocks noChangeAspect="1"/>
          </p:cNvSpPr>
          <p:nvPr/>
        </p:nvSpPr>
        <p:spPr bwMode="auto">
          <a:xfrm>
            <a:off x="4849851" y="307790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791702-56A3-32FC-9ED7-CB4619FAF6BE}"/>
              </a:ext>
            </a:extLst>
          </p:cNvPr>
          <p:cNvSpPr>
            <a:spLocks noChangeAspect="1"/>
          </p:cNvSpPr>
          <p:nvPr/>
        </p:nvSpPr>
        <p:spPr bwMode="auto">
          <a:xfrm>
            <a:off x="5269878" y="183269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53EFE3F-FBF0-EE09-928D-FD430E0700E0}"/>
              </a:ext>
            </a:extLst>
          </p:cNvPr>
          <p:cNvSpPr>
            <a:spLocks noChangeAspect="1"/>
          </p:cNvSpPr>
          <p:nvPr/>
        </p:nvSpPr>
        <p:spPr bwMode="auto">
          <a:xfrm>
            <a:off x="6570854" y="183269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B05DDA0-8A5A-48DC-7C4C-2CE97C5ADA3F}"/>
              </a:ext>
            </a:extLst>
          </p:cNvPr>
          <p:cNvSpPr>
            <a:spLocks noChangeAspect="1"/>
          </p:cNvSpPr>
          <p:nvPr/>
        </p:nvSpPr>
        <p:spPr bwMode="auto">
          <a:xfrm>
            <a:off x="7860679" y="183269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1447A5-1450-641D-BA9F-84AB3C85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5" y="5347486"/>
            <a:ext cx="425536" cy="3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12">
            <a:extLst>
              <a:ext uri="{FF2B5EF4-FFF2-40B4-BE49-F238E27FC236}">
                <a16:creationId xmlns:a16="http://schemas.microsoft.com/office/drawing/2014/main" id="{FF8B1528-57F4-86AA-1289-8157AD79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255" y="580071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Google Drive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4EDF9C-3542-0E6A-767E-1C4D7FCE34C9}"/>
              </a:ext>
            </a:extLst>
          </p:cNvPr>
          <p:cNvSpPr/>
          <p:nvPr/>
        </p:nvSpPr>
        <p:spPr>
          <a:xfrm>
            <a:off x="1239978" y="690661"/>
            <a:ext cx="8602522" cy="5989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9C32E420-D2FE-31CE-89EC-6665F1BFF4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239978" y="689073"/>
            <a:ext cx="381000" cy="3810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DDA5AA6-BA82-2342-2CE3-87AC0658AC46}"/>
              </a:ext>
            </a:extLst>
          </p:cNvPr>
          <p:cNvSpPr txBox="1"/>
          <p:nvPr/>
        </p:nvSpPr>
        <p:spPr>
          <a:xfrm>
            <a:off x="5763185" y="3267490"/>
            <a:ext cx="384248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Schedule triggers AWS Batch job</a:t>
            </a:r>
          </a:p>
          <a:p>
            <a:pPr marL="228600" indent="-228600">
              <a:buAutoNum type="arabicPeriod"/>
            </a:pPr>
            <a:r>
              <a:rPr lang="en-US" sz="1100" dirty="0"/>
              <a:t>AWS Batch pulls Google secrets from AWS Secrets Manager</a:t>
            </a:r>
          </a:p>
          <a:p>
            <a:pPr marL="228600" indent="-228600">
              <a:buAutoNum type="arabicPeriod"/>
            </a:pPr>
            <a:r>
              <a:rPr lang="en-US" sz="1100" dirty="0"/>
              <a:t>AWS Batch starts a task in Amazon ECS which executes </a:t>
            </a:r>
            <a:r>
              <a:rPr lang="en-US" sz="1000" dirty="0">
                <a:effectLst/>
                <a:latin typeface="Courier" pitchFamily="2" charset="0"/>
                <a:cs typeface="Courier New" panose="02070309020205020404" pitchFamily="49" charset="0"/>
              </a:rPr>
              <a:t>back-up-drive-folder</a:t>
            </a:r>
            <a:endParaRPr lang="en-US" sz="1100" dirty="0">
              <a:latin typeface="Courier" pitchFamily="2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US" sz="1000" dirty="0">
                <a:effectLst/>
                <a:latin typeface="Courier" pitchFamily="2" charset="0"/>
              </a:rPr>
              <a:t>back-up-drive-folder </a:t>
            </a:r>
            <a:r>
              <a:rPr lang="en-US" sz="1100" dirty="0">
                <a:effectLst/>
              </a:rPr>
              <a:t>reads files from Google Drive…</a:t>
            </a:r>
          </a:p>
          <a:p>
            <a:pPr marL="228600" indent="-228600">
              <a:buAutoNum type="arabicPeriod"/>
            </a:pPr>
            <a:r>
              <a:rPr lang="en-US" sz="1100" dirty="0"/>
              <a:t>… and copies them into an S3 bucket</a:t>
            </a:r>
          </a:p>
          <a:p>
            <a:pPr marL="228600" indent="-228600">
              <a:buAutoNum type="arabicPeriod"/>
            </a:pPr>
            <a:r>
              <a:rPr lang="en-US" sz="1100" dirty="0"/>
              <a:t>The </a:t>
            </a:r>
            <a:r>
              <a:rPr lang="en-US" sz="1100"/>
              <a:t>completed Batch </a:t>
            </a:r>
            <a:r>
              <a:rPr lang="en-US" sz="1100" dirty="0"/>
              <a:t>job triggers an event in </a:t>
            </a:r>
            <a:r>
              <a:rPr lang="en-US" sz="1100" dirty="0" err="1"/>
              <a:t>EventBridge</a:t>
            </a: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/>
              <a:t>The event triggers a Lambda function which</a:t>
            </a:r>
          </a:p>
          <a:p>
            <a:pPr marL="228600" indent="-228600">
              <a:buAutoNum type="arabicPeriod"/>
            </a:pPr>
            <a:r>
              <a:rPr lang="en-US" sz="1100" dirty="0"/>
              <a:t>… sends a nicely formatted notification to an SNS topic…</a:t>
            </a:r>
          </a:p>
          <a:p>
            <a:pPr marL="228600" indent="-228600">
              <a:buAutoNum type="arabicPeriod"/>
            </a:pPr>
            <a:r>
              <a:rPr lang="en-US" sz="1100" dirty="0"/>
              <a:t>… which publishes the backup status as email</a:t>
            </a:r>
          </a:p>
        </p:txBody>
      </p:sp>
    </p:spTree>
    <p:extLst>
      <p:ext uri="{BB962C8B-B14F-4D97-AF65-F5344CB8AC3E}">
        <p14:creationId xmlns:p14="http://schemas.microsoft.com/office/powerpoint/2010/main" val="4030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113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Goetz</dc:creator>
  <cp:lastModifiedBy>Peter Goetz</cp:lastModifiedBy>
  <cp:revision>8</cp:revision>
  <dcterms:created xsi:type="dcterms:W3CDTF">2023-01-09T21:27:35Z</dcterms:created>
  <dcterms:modified xsi:type="dcterms:W3CDTF">2023-01-10T12:41:16Z</dcterms:modified>
</cp:coreProperties>
</file>