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2"/>
  </p:sldMasterIdLst>
  <p:sldIdLst>
    <p:sldId id="256" r:id="rId3"/>
    <p:sldId id="257" r:id="rId4"/>
    <p:sldId id="284" r:id="rId5"/>
    <p:sldId id="296" r:id="rId6"/>
    <p:sldId id="259" r:id="rId7"/>
    <p:sldId id="260" r:id="rId8"/>
    <p:sldId id="261" r:id="rId9"/>
    <p:sldId id="262" r:id="rId10"/>
    <p:sldId id="263" r:id="rId11"/>
    <p:sldId id="264" r:id="rId12"/>
    <p:sldId id="290" r:id="rId13"/>
    <p:sldId id="291" r:id="rId14"/>
    <p:sldId id="292" r:id="rId15"/>
    <p:sldId id="289" r:id="rId16"/>
    <p:sldId id="280" r:id="rId17"/>
    <p:sldId id="293" r:id="rId18"/>
    <p:sldId id="297" r:id="rId19"/>
    <p:sldId id="294" r:id="rId20"/>
    <p:sldId id="278" r:id="rId21"/>
    <p:sldId id="295" r:id="rId22"/>
    <p:sldId id="281" r:id="rId23"/>
    <p:sldId id="266" r:id="rId24"/>
    <p:sldId id="267" r:id="rId25"/>
    <p:sldId id="268" r:id="rId26"/>
    <p:sldId id="269" r:id="rId27"/>
    <p:sldId id="270" r:id="rId28"/>
    <p:sldId id="271" r:id="rId29"/>
    <p:sldId id="285" r:id="rId30"/>
    <p:sldId id="273" r:id="rId31"/>
    <p:sldId id="275" r:id="rId32"/>
    <p:sldId id="276" r:id="rId33"/>
    <p:sldId id="277"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2050"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 name="Rectangle 3"/>
          <p:cNvSpPr>
            <a:spLocks noGrp="1" noChangeArrowheads="1"/>
          </p:cNvSpPr>
          <p:nvPr>
            <p:ph type="ctrTitle" sz="quarter"/>
          </p:nvPr>
        </p:nvSpPr>
        <p:spPr>
          <a:xfrm>
            <a:off x="1828800" y="1524000"/>
            <a:ext cx="7162800" cy="1905000"/>
          </a:xfrm>
        </p:spPr>
        <p:txBody>
          <a:bodyPr/>
          <a:lstStyle>
            <a:lvl1pPr>
              <a:defRPr/>
            </a:lvl1pPr>
          </a:lstStyle>
          <a:p>
            <a:pPr lvl="0"/>
            <a:r>
              <a:rPr lang="es-ES" noProof="0" smtClean="0"/>
              <a:t>Haga clic para modificar el estilo de título del patrón</a:t>
            </a:r>
            <a:endParaRPr lang="en-US" noProof="0" smtClean="0"/>
          </a:p>
        </p:txBody>
      </p:sp>
      <p:sp>
        <p:nvSpPr>
          <p:cNvPr id="2052" name="Rectangle 4"/>
          <p:cNvSpPr>
            <a:spLocks noGrp="1" noChangeArrowheads="1"/>
          </p:cNvSpPr>
          <p:nvPr>
            <p:ph type="subTitle" sz="quarter" idx="1"/>
          </p:nvPr>
        </p:nvSpPr>
        <p:spPr>
          <a:xfrm>
            <a:off x="2209800" y="3886200"/>
            <a:ext cx="6400800" cy="1752600"/>
          </a:xfrm>
        </p:spPr>
        <p:txBody>
          <a:bodyPr/>
          <a:lstStyle>
            <a:lvl1pPr marL="0" indent="0" algn="ctr">
              <a:buFontTx/>
              <a:buNone/>
              <a:defRPr/>
            </a:lvl1pPr>
          </a:lstStyle>
          <a:p>
            <a:pPr lvl="0"/>
            <a:r>
              <a:rPr lang="es-ES" noProof="0" smtClean="0"/>
              <a:t>Haga clic para modificar el estilo de subtítulo del patrón</a:t>
            </a:r>
            <a:endParaRPr lang="en-US" noProof="0" smtClean="0"/>
          </a:p>
        </p:txBody>
      </p:sp>
      <p:sp>
        <p:nvSpPr>
          <p:cNvPr id="2053" name="Rectangle 5"/>
          <p:cNvSpPr>
            <a:spLocks noGrp="1" noChangeArrowheads="1"/>
          </p:cNvSpPr>
          <p:nvPr>
            <p:ph type="dt" sz="quarter" idx="2"/>
          </p:nvPr>
        </p:nvSpPr>
        <p:spPr>
          <a:xfrm>
            <a:off x="1828800" y="6248400"/>
            <a:ext cx="1905000" cy="457200"/>
          </a:xfrm>
        </p:spPr>
        <p:txBody>
          <a:bodyPr/>
          <a:lstStyle>
            <a:lvl1pPr>
              <a:defRPr/>
            </a:lvl1pPr>
          </a:lstStyle>
          <a:p>
            <a:endParaRPr lang="en-US"/>
          </a:p>
        </p:txBody>
      </p:sp>
      <p:sp>
        <p:nvSpPr>
          <p:cNvPr id="2054" name="Rectangle 6"/>
          <p:cNvSpPr>
            <a:spLocks noGrp="1" noChangeArrowheads="1"/>
          </p:cNvSpPr>
          <p:nvPr>
            <p:ph type="ftr" sz="quarter" idx="3"/>
          </p:nvPr>
        </p:nvSpPr>
        <p:spPr>
          <a:xfrm>
            <a:off x="3962400" y="6248400"/>
            <a:ext cx="2895600" cy="457200"/>
          </a:xfrm>
        </p:spPr>
        <p:txBody>
          <a:bodyPr/>
          <a:lstStyle>
            <a:lvl1pPr>
              <a:defRPr/>
            </a:lvl1pPr>
          </a:lstStyle>
          <a:p>
            <a:endParaRPr lang="en-US"/>
          </a:p>
        </p:txBody>
      </p:sp>
      <p:sp>
        <p:nvSpPr>
          <p:cNvPr id="2055" name="Rectangle 7"/>
          <p:cNvSpPr>
            <a:spLocks noGrp="1" noChangeArrowheads="1"/>
          </p:cNvSpPr>
          <p:nvPr>
            <p:ph type="sldNum" sz="quarter" idx="4"/>
          </p:nvPr>
        </p:nvSpPr>
        <p:spPr>
          <a:xfrm>
            <a:off x="7086600" y="6248400"/>
            <a:ext cx="1905000" cy="457200"/>
          </a:xfrm>
        </p:spPr>
        <p:txBody>
          <a:bodyPr/>
          <a:lstStyle>
            <a:lvl1pPr>
              <a:defRPr/>
            </a:lvl1pPr>
          </a:lstStyle>
          <a:p>
            <a:fld id="{0794D1D7-2548-46AD-8D8E-B02A6F7377E0}"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79874AB-190D-407C-80A1-C81F9318C203}" type="slidenum">
              <a:rPr lang="en-US"/>
              <a:pPr/>
              <a:t>‹Nº›</a:t>
            </a:fld>
            <a:endParaRPr lang="en-US"/>
          </a:p>
        </p:txBody>
      </p:sp>
    </p:spTree>
    <p:extLst>
      <p:ext uri="{BB962C8B-B14F-4D97-AF65-F5344CB8AC3E}">
        <p14:creationId xmlns:p14="http://schemas.microsoft.com/office/powerpoint/2010/main" val="283274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609600"/>
            <a:ext cx="1943100" cy="5410200"/>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66800" y="609600"/>
            <a:ext cx="5676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64414A-EF29-484B-BCC1-B68BBDCA4714}" type="slidenum">
              <a:rPr lang="en-US"/>
              <a:pPr/>
              <a:t>‹Nº›</a:t>
            </a:fld>
            <a:endParaRPr lang="en-US"/>
          </a:p>
        </p:txBody>
      </p:sp>
    </p:spTree>
    <p:extLst>
      <p:ext uri="{BB962C8B-B14F-4D97-AF65-F5344CB8AC3E}">
        <p14:creationId xmlns:p14="http://schemas.microsoft.com/office/powerpoint/2010/main" val="293842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F15D72-2931-475E-A02F-9847B9D8482E}" type="slidenum">
              <a:rPr lang="en-US"/>
              <a:pPr/>
              <a:t>‹Nº›</a:t>
            </a:fld>
            <a:endParaRPr lang="en-US"/>
          </a:p>
        </p:txBody>
      </p:sp>
    </p:spTree>
    <p:extLst>
      <p:ext uri="{BB962C8B-B14F-4D97-AF65-F5344CB8AC3E}">
        <p14:creationId xmlns:p14="http://schemas.microsoft.com/office/powerpoint/2010/main" val="102329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E4B208-6B70-4353-894B-5D7DB4C9C818}" type="slidenum">
              <a:rPr lang="en-US"/>
              <a:pPr/>
              <a:t>‹Nº›</a:t>
            </a:fld>
            <a:endParaRPr lang="en-US"/>
          </a:p>
        </p:txBody>
      </p:sp>
    </p:spTree>
    <p:extLst>
      <p:ext uri="{BB962C8B-B14F-4D97-AF65-F5344CB8AC3E}">
        <p14:creationId xmlns:p14="http://schemas.microsoft.com/office/powerpoint/2010/main" val="665567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0668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5029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AF9360-BCBB-4F4C-BBA6-2DAEE148DF60}" type="slidenum">
              <a:rPr lang="en-US"/>
              <a:pPr/>
              <a:t>‹Nº›</a:t>
            </a:fld>
            <a:endParaRPr lang="en-US"/>
          </a:p>
        </p:txBody>
      </p:sp>
    </p:spTree>
    <p:extLst>
      <p:ext uri="{BB962C8B-B14F-4D97-AF65-F5344CB8AC3E}">
        <p14:creationId xmlns:p14="http://schemas.microsoft.com/office/powerpoint/2010/main" val="305160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A1A84F5-E111-4B84-A72C-891E5D613FD3}" type="slidenum">
              <a:rPr lang="en-US"/>
              <a:pPr/>
              <a:t>‹Nº›</a:t>
            </a:fld>
            <a:endParaRPr lang="en-US"/>
          </a:p>
        </p:txBody>
      </p:sp>
    </p:spTree>
    <p:extLst>
      <p:ext uri="{BB962C8B-B14F-4D97-AF65-F5344CB8AC3E}">
        <p14:creationId xmlns:p14="http://schemas.microsoft.com/office/powerpoint/2010/main" val="261713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3965E4A-534A-4061-AA53-39B3EBF225F3}" type="slidenum">
              <a:rPr lang="en-US"/>
              <a:pPr/>
              <a:t>‹Nº›</a:t>
            </a:fld>
            <a:endParaRPr lang="en-US"/>
          </a:p>
        </p:txBody>
      </p:sp>
    </p:spTree>
    <p:extLst>
      <p:ext uri="{BB962C8B-B14F-4D97-AF65-F5344CB8AC3E}">
        <p14:creationId xmlns:p14="http://schemas.microsoft.com/office/powerpoint/2010/main" val="276918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1A2CDDF-0AD9-4E25-A7D4-E485509C4A6C}" type="slidenum">
              <a:rPr lang="en-US"/>
              <a:pPr/>
              <a:t>‹Nº›</a:t>
            </a:fld>
            <a:endParaRPr lang="en-US"/>
          </a:p>
        </p:txBody>
      </p:sp>
    </p:spTree>
    <p:extLst>
      <p:ext uri="{BB962C8B-B14F-4D97-AF65-F5344CB8AC3E}">
        <p14:creationId xmlns:p14="http://schemas.microsoft.com/office/powerpoint/2010/main" val="54083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24922B-94B8-401E-826E-03CFE1B86993}" type="slidenum">
              <a:rPr lang="en-US"/>
              <a:pPr/>
              <a:t>‹Nº›</a:t>
            </a:fld>
            <a:endParaRPr lang="en-US"/>
          </a:p>
        </p:txBody>
      </p:sp>
    </p:spTree>
    <p:extLst>
      <p:ext uri="{BB962C8B-B14F-4D97-AF65-F5344CB8AC3E}">
        <p14:creationId xmlns:p14="http://schemas.microsoft.com/office/powerpoint/2010/main" val="243422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D199FB0-63AA-4782-AD9A-B39A67F49AB7}" type="slidenum">
              <a:rPr lang="en-US"/>
              <a:pPr/>
              <a:t>‹Nº›</a:t>
            </a:fld>
            <a:endParaRPr lang="en-US"/>
          </a:p>
        </p:txBody>
      </p:sp>
    </p:spTree>
    <p:extLst>
      <p:ext uri="{BB962C8B-B14F-4D97-AF65-F5344CB8AC3E}">
        <p14:creationId xmlns:p14="http://schemas.microsoft.com/office/powerpoint/2010/main" val="209228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8915400" cy="6858000"/>
            <a:chOff x="0" y="0"/>
            <a:chExt cx="5616" cy="4320"/>
          </a:xfrm>
        </p:grpSpPr>
        <p:pic>
          <p:nvPicPr>
            <p:cNvPr id="1026" name="Picture 2"/>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ltGray">
            <a:xfrm>
              <a:off x="0" y="0"/>
              <a:ext cx="1136"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3"/>
            <p:cNvSpPr>
              <a:spLocks noChangeArrowheads="1"/>
            </p:cNvSpPr>
            <p:nvPr/>
          </p:nvSpPr>
          <p:spPr bwMode="white">
            <a:xfrm>
              <a:off x="576" y="1152"/>
              <a:ext cx="5040" cy="27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9" name="Rectangle 5"/>
          <p:cNvSpPr>
            <a:spLocks noGrp="1" noChangeArrowheads="1"/>
          </p:cNvSpPr>
          <p:nvPr>
            <p:ph type="title"/>
          </p:nvPr>
        </p:nvSpPr>
        <p:spPr bwMode="auto">
          <a:xfrm>
            <a:off x="1066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s-ES" smtClean="0"/>
              <a:t>Haga clic para modificar el estilo de título del patrón</a:t>
            </a:r>
            <a:endParaRPr lang="en-US" dirty="0" smtClean="0"/>
          </a:p>
        </p:txBody>
      </p:sp>
      <p:sp>
        <p:nvSpPr>
          <p:cNvPr id="1030" name="Rectangle 6"/>
          <p:cNvSpPr>
            <a:spLocks noGrp="1" noChangeArrowheads="1"/>
          </p:cNvSpPr>
          <p:nvPr>
            <p:ph type="body" idx="1"/>
          </p:nvPr>
        </p:nvSpPr>
        <p:spPr bwMode="auto">
          <a:xfrm>
            <a:off x="10668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031" name="Rectangle 7"/>
          <p:cNvSpPr>
            <a:spLocks noGrp="1" noChangeArrowheads="1"/>
          </p:cNvSpPr>
          <p:nvPr>
            <p:ph type="dt" sz="half" idx="2"/>
          </p:nvPr>
        </p:nvSpPr>
        <p:spPr bwMode="auto">
          <a:xfrm>
            <a:off x="1066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atin typeface="+mn-lt"/>
              </a:defRPr>
            </a:lvl1pPr>
          </a:lstStyle>
          <a:p>
            <a:endParaRPr lang="en-US" dirty="0"/>
          </a:p>
        </p:txBody>
      </p:sp>
      <p:sp>
        <p:nvSpPr>
          <p:cNvPr id="1032" name="Rectangle 8"/>
          <p:cNvSpPr>
            <a:spLocks noGrp="1" noChangeArrowheads="1"/>
          </p:cNvSpPr>
          <p:nvPr>
            <p:ph type="ftr" sz="quarter" idx="3"/>
          </p:nvPr>
        </p:nvSpPr>
        <p:spPr bwMode="auto">
          <a:xfrm>
            <a:off x="3505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atin typeface="+mn-lt"/>
              </a:defRPr>
            </a:lvl1pPr>
          </a:lstStyle>
          <a:p>
            <a:endParaRPr lang="en-US" dirty="0"/>
          </a:p>
        </p:txBody>
      </p:sp>
      <p:sp>
        <p:nvSpPr>
          <p:cNvPr id="1033" name="Rectangle 9"/>
          <p:cNvSpPr>
            <a:spLocks noGrp="1" noChangeArrowheads="1"/>
          </p:cNvSpPr>
          <p:nvPr>
            <p:ph type="sldNum" sz="quarter" idx="4"/>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atin typeface="+mn-lt"/>
              </a:defRPr>
            </a:lvl1pPr>
          </a:lstStyle>
          <a:p>
            <a:fld id="{43274CDE-25DE-4D87-B9CD-EAC38C409DF4}" type="slidenum">
              <a:rPr lang="en-US" smtClean="0"/>
              <a:pPr/>
              <a:t>‹Nº›</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accent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jjlopezg@unal.edu.co"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1494752" y="1256981"/>
            <a:ext cx="7596335" cy="1905000"/>
          </a:xfrm>
        </p:spPr>
        <p:txBody>
          <a:bodyPr/>
          <a:lstStyle/>
          <a:p>
            <a:r>
              <a:rPr lang="es-ES" sz="3900" dirty="0" smtClean="0"/>
              <a:t>Nuevos enfoques en la caracterización de los riesgos</a:t>
            </a:r>
            <a:br>
              <a:rPr lang="es-ES" sz="3900" dirty="0" smtClean="0"/>
            </a:br>
            <a:r>
              <a:rPr lang="es-ES" sz="3900" dirty="0" smtClean="0"/>
              <a:t>asociados al uso de medicamentos</a:t>
            </a:r>
            <a:endParaRPr lang="en-US" sz="3900" dirty="0"/>
          </a:p>
        </p:txBody>
      </p:sp>
      <p:sp>
        <p:nvSpPr>
          <p:cNvPr id="3" name="Subtitle 2"/>
          <p:cNvSpPr>
            <a:spLocks noGrp="1"/>
          </p:cNvSpPr>
          <p:nvPr>
            <p:ph type="subTitle" sz="quarter" idx="1"/>
          </p:nvPr>
        </p:nvSpPr>
        <p:spPr>
          <a:xfrm>
            <a:off x="2123728" y="3501008"/>
            <a:ext cx="6400800" cy="1424136"/>
          </a:xfrm>
        </p:spPr>
        <p:txBody>
          <a:bodyPr/>
          <a:lstStyle/>
          <a:p>
            <a:pPr fontAlgn="auto">
              <a:spcAft>
                <a:spcPts val="0"/>
              </a:spcAft>
              <a:defRPr/>
            </a:pPr>
            <a:r>
              <a:rPr lang="es-ES" sz="2400" b="1" dirty="0">
                <a:solidFill>
                  <a:schemeClr val="tx2"/>
                </a:solidFill>
              </a:rPr>
              <a:t>José Julián López G. QF </a:t>
            </a:r>
            <a:r>
              <a:rPr lang="es-ES" sz="2400" b="1" dirty="0" err="1">
                <a:solidFill>
                  <a:schemeClr val="tx2"/>
                </a:solidFill>
              </a:rPr>
              <a:t>MSc</a:t>
            </a:r>
            <a:endParaRPr lang="es-ES" sz="2400" b="1" dirty="0">
              <a:solidFill>
                <a:schemeClr val="tx2"/>
              </a:solidFill>
            </a:endParaRPr>
          </a:p>
          <a:p>
            <a:pPr fontAlgn="auto">
              <a:spcAft>
                <a:spcPts val="0"/>
              </a:spcAft>
              <a:defRPr/>
            </a:pPr>
            <a:r>
              <a:rPr lang="es-ES" sz="2400" dirty="0"/>
              <a:t>Profesor Asociado UN</a:t>
            </a:r>
          </a:p>
          <a:p>
            <a:pPr fontAlgn="auto">
              <a:spcAft>
                <a:spcPts val="0"/>
              </a:spcAft>
              <a:defRPr/>
            </a:pPr>
            <a:r>
              <a:rPr lang="es-ES" sz="2400" dirty="0">
                <a:hlinkClick r:id="rId2"/>
              </a:rPr>
              <a:t>jjlopezg@unal.edu.co</a:t>
            </a:r>
            <a:endParaRPr lang="es-ES" sz="2400" dirty="0"/>
          </a:p>
          <a:p>
            <a:endParaRPr lang="en-US" sz="2400" dirty="0"/>
          </a:p>
        </p:txBody>
      </p:sp>
      <p:sp>
        <p:nvSpPr>
          <p:cNvPr id="4" name="Rectangle 13"/>
          <p:cNvSpPr>
            <a:spLocks noChangeArrowheads="1"/>
          </p:cNvSpPr>
          <p:nvPr/>
        </p:nvSpPr>
        <p:spPr bwMode="auto">
          <a:xfrm>
            <a:off x="2143125" y="5106425"/>
            <a:ext cx="6715125" cy="1669688"/>
          </a:xfrm>
          <a:prstGeom prst="rect">
            <a:avLst/>
          </a:prstGeom>
          <a:noFill/>
          <a:ln w="9525">
            <a:noFill/>
            <a:miter lim="800000"/>
            <a:headEnd/>
            <a:tailEnd/>
          </a:ln>
        </p:spPr>
        <p:txBody>
          <a:bodyPr anchor="ctr">
            <a:spAutoFit/>
          </a:bodyPr>
          <a:lstStyle/>
          <a:p>
            <a:pPr algn="r">
              <a:tabLst>
                <a:tab pos="2806700" algn="ctr"/>
                <a:tab pos="4457700" algn="r"/>
                <a:tab pos="5611813" algn="r"/>
              </a:tabLst>
              <a:defRPr/>
            </a:pPr>
            <a:r>
              <a:rPr lang="es-CO" sz="2400" dirty="0">
                <a:solidFill>
                  <a:schemeClr val="accent3">
                    <a:lumMod val="50000"/>
                  </a:schemeClr>
                </a:solidFill>
              </a:rPr>
              <a:t/>
            </a:r>
            <a:br>
              <a:rPr lang="es-CO" sz="2400" dirty="0">
                <a:solidFill>
                  <a:schemeClr val="accent3">
                    <a:lumMod val="50000"/>
                  </a:schemeClr>
                </a:solidFill>
              </a:rPr>
            </a:br>
            <a:endParaRPr lang="es-CO" sz="2400" dirty="0">
              <a:solidFill>
                <a:schemeClr val="accent3">
                  <a:lumMod val="50000"/>
                </a:schemeClr>
              </a:solidFill>
            </a:endParaRPr>
          </a:p>
          <a:p>
            <a:pPr algn="r">
              <a:tabLst>
                <a:tab pos="2806700" algn="ctr"/>
                <a:tab pos="4457700" algn="r"/>
                <a:tab pos="5611813" algn="r"/>
              </a:tabLst>
              <a:defRPr/>
            </a:pPr>
            <a:r>
              <a:rPr lang="es-CO" sz="1100" b="1" dirty="0">
                <a:solidFill>
                  <a:schemeClr val="accent6">
                    <a:lumMod val="50000"/>
                  </a:schemeClr>
                </a:solidFill>
                <a:latin typeface="Humanst521 BT"/>
                <a:cs typeface="Times New Roman" pitchFamily="18" charset="0"/>
              </a:rPr>
              <a:t>Carrera 30 No. 45 03, FACULTAD DE CIENCIAS, Edificio 450 piso 1 Oficina 106 </a:t>
            </a:r>
            <a:endParaRPr lang="es-CO" sz="1200" b="1" dirty="0">
              <a:solidFill>
                <a:schemeClr val="accent6">
                  <a:lumMod val="50000"/>
                </a:schemeClr>
              </a:solidFill>
            </a:endParaRPr>
          </a:p>
          <a:p>
            <a:pPr algn="r">
              <a:tabLst>
                <a:tab pos="2806700" algn="ctr"/>
                <a:tab pos="4457700" algn="r"/>
                <a:tab pos="5611813" algn="r"/>
              </a:tabLst>
              <a:defRPr/>
            </a:pPr>
            <a:r>
              <a:rPr lang="es-CO" sz="1100" b="1" dirty="0">
                <a:solidFill>
                  <a:schemeClr val="accent6">
                    <a:lumMod val="50000"/>
                  </a:schemeClr>
                </a:solidFill>
                <a:latin typeface="Humanst521 BT"/>
                <a:cs typeface="Times New Roman" pitchFamily="18" charset="0"/>
              </a:rPr>
              <a:t>Conmutador: (57) (1) 3165000  extensi</a:t>
            </a:r>
            <a:r>
              <a:rPr lang="es-CO" sz="1100" b="1" dirty="0">
                <a:solidFill>
                  <a:schemeClr val="accent6">
                    <a:lumMod val="50000"/>
                  </a:schemeClr>
                </a:solidFill>
                <a:cs typeface="Times New Roman" pitchFamily="18" charset="0"/>
              </a:rPr>
              <a:t>ó</a:t>
            </a:r>
            <a:r>
              <a:rPr lang="es-CO" sz="1100" b="1" dirty="0">
                <a:solidFill>
                  <a:schemeClr val="accent6">
                    <a:lumMod val="50000"/>
                  </a:schemeClr>
                </a:solidFill>
                <a:latin typeface="Humanst521 BT"/>
                <a:cs typeface="Times New Roman" pitchFamily="18" charset="0"/>
              </a:rPr>
              <a:t>n 14623 </a:t>
            </a:r>
            <a:endParaRPr lang="es-CO" sz="1200" b="1" dirty="0">
              <a:solidFill>
                <a:schemeClr val="accent6">
                  <a:lumMod val="50000"/>
                </a:schemeClr>
              </a:solidFill>
            </a:endParaRPr>
          </a:p>
          <a:p>
            <a:pPr algn="r">
              <a:tabLst>
                <a:tab pos="2806700" algn="ctr"/>
                <a:tab pos="4457700" algn="r"/>
                <a:tab pos="5611813" algn="r"/>
              </a:tabLst>
              <a:defRPr/>
            </a:pPr>
            <a:r>
              <a:rPr lang="es-CO" sz="1100" b="1" dirty="0">
                <a:solidFill>
                  <a:schemeClr val="accent6">
                    <a:lumMod val="50000"/>
                  </a:schemeClr>
                </a:solidFill>
                <a:latin typeface="Humanst521 BT"/>
                <a:cs typeface="Times New Roman" pitchFamily="18" charset="0"/>
              </a:rPr>
              <a:t>Fax: (57) (1) 3165060</a:t>
            </a:r>
            <a:endParaRPr lang="es-CO" sz="1200" b="1" dirty="0">
              <a:solidFill>
                <a:schemeClr val="accent6">
                  <a:lumMod val="50000"/>
                </a:schemeClr>
              </a:solidFill>
            </a:endParaRPr>
          </a:p>
          <a:p>
            <a:pPr algn="r">
              <a:tabLst>
                <a:tab pos="2806700" algn="ctr"/>
                <a:tab pos="4457700" algn="r"/>
                <a:tab pos="5611813" algn="r"/>
              </a:tabLst>
              <a:defRPr/>
            </a:pPr>
            <a:r>
              <a:rPr lang="es-CO" sz="1100" b="1" dirty="0">
                <a:solidFill>
                  <a:schemeClr val="accent6">
                    <a:lumMod val="50000"/>
                  </a:schemeClr>
                </a:solidFill>
                <a:latin typeface="Humanst521 BT"/>
                <a:cs typeface="Times New Roman" pitchFamily="18" charset="0"/>
              </a:rPr>
              <a:t>Correo electr</a:t>
            </a:r>
            <a:r>
              <a:rPr lang="es-CO" sz="1100" b="1" dirty="0">
                <a:solidFill>
                  <a:schemeClr val="accent6">
                    <a:lumMod val="50000"/>
                  </a:schemeClr>
                </a:solidFill>
                <a:cs typeface="Times New Roman" pitchFamily="18" charset="0"/>
              </a:rPr>
              <a:t>ó</a:t>
            </a:r>
            <a:r>
              <a:rPr lang="es-CO" sz="1100" b="1" dirty="0">
                <a:solidFill>
                  <a:schemeClr val="accent6">
                    <a:lumMod val="50000"/>
                  </a:schemeClr>
                </a:solidFill>
                <a:latin typeface="Humanst521 BT"/>
                <a:cs typeface="Times New Roman" pitchFamily="18" charset="0"/>
              </a:rPr>
              <a:t>nico: cimun@unal.edu.co</a:t>
            </a:r>
            <a:endParaRPr lang="es-CO" sz="1200" b="1" dirty="0">
              <a:solidFill>
                <a:schemeClr val="accent6">
                  <a:lumMod val="50000"/>
                </a:schemeClr>
              </a:solidFill>
            </a:endParaRPr>
          </a:p>
          <a:p>
            <a:pPr algn="r">
              <a:tabLst>
                <a:tab pos="2806700" algn="ctr"/>
                <a:tab pos="4457700" algn="r"/>
                <a:tab pos="5611813" algn="r"/>
              </a:tabLst>
              <a:defRPr/>
            </a:pPr>
            <a:r>
              <a:rPr lang="es-CO" sz="1100" b="1" dirty="0">
                <a:solidFill>
                  <a:schemeClr val="accent6">
                    <a:lumMod val="50000"/>
                  </a:schemeClr>
                </a:solidFill>
                <a:latin typeface="Humanst521 BT"/>
                <a:cs typeface="Times New Roman" pitchFamily="18" charset="0"/>
              </a:rPr>
              <a:t>Bogot</a:t>
            </a:r>
            <a:r>
              <a:rPr lang="es-CO" sz="1100" b="1" dirty="0">
                <a:solidFill>
                  <a:schemeClr val="accent6">
                    <a:lumMod val="50000"/>
                  </a:schemeClr>
                </a:solidFill>
                <a:cs typeface="Times New Roman" pitchFamily="18" charset="0"/>
              </a:rPr>
              <a:t>á</a:t>
            </a:r>
            <a:r>
              <a:rPr lang="es-CO" sz="1100" b="1" dirty="0">
                <a:solidFill>
                  <a:schemeClr val="accent6">
                    <a:lumMod val="50000"/>
                  </a:schemeClr>
                </a:solidFill>
                <a:latin typeface="Humanst521 BT"/>
                <a:cs typeface="Times New Roman" pitchFamily="18" charset="0"/>
              </a:rPr>
              <a:t>, Colombia, Sur Am</a:t>
            </a:r>
            <a:r>
              <a:rPr lang="es-CO" sz="1100" b="1" dirty="0">
                <a:solidFill>
                  <a:schemeClr val="accent6">
                    <a:lumMod val="50000"/>
                  </a:schemeClr>
                </a:solidFill>
                <a:cs typeface="Times New Roman" pitchFamily="18" charset="0"/>
              </a:rPr>
              <a:t>é</a:t>
            </a:r>
            <a:r>
              <a:rPr lang="es-CO" sz="1100" b="1" dirty="0">
                <a:solidFill>
                  <a:schemeClr val="accent6">
                    <a:lumMod val="50000"/>
                  </a:schemeClr>
                </a:solidFill>
                <a:latin typeface="Humanst521 BT"/>
                <a:cs typeface="Times New Roman" pitchFamily="18" charset="0"/>
              </a:rPr>
              <a:t>rica</a:t>
            </a:r>
            <a:endParaRPr lang="es-CO" sz="3200" b="1" dirty="0">
              <a:solidFill>
                <a:schemeClr val="accent6">
                  <a:lumMod val="50000"/>
                </a:schemeClr>
              </a:solidFill>
            </a:endParaRPr>
          </a:p>
        </p:txBody>
      </p:sp>
      <p:pic>
        <p:nvPicPr>
          <p:cNvPr id="5" name="9 Imagen" descr="logocimun"/>
          <p:cNvPicPr/>
          <p:nvPr/>
        </p:nvPicPr>
        <p:blipFill>
          <a:blip r:embed="rId3"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4" descr="Lateral%20oficios"/>
          <p:cNvPicPr>
            <a:picLocks noChangeAspect="1" noChangeArrowheads="1"/>
          </p:cNvPicPr>
          <p:nvPr/>
        </p:nvPicPr>
        <p:blipFill>
          <a:blip r:embed="rId4"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85827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435210" y="590048"/>
            <a:ext cx="6717754" cy="1326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75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b="1" kern="0" dirty="0" smtClean="0">
                <a:solidFill>
                  <a:srgbClr val="FFC000"/>
                </a:solidFill>
                <a:effectLst>
                  <a:outerShdw blurRad="38100" dist="38100" dir="2700000" algn="tl">
                    <a:srgbClr val="000000">
                      <a:alpha val="43137"/>
                    </a:srgbClr>
                  </a:outerShdw>
                </a:effectLst>
              </a:rPr>
              <a:t>¿CUÁLES SON </a:t>
            </a:r>
          </a:p>
          <a:p>
            <a:pPr fontAlgn="auto">
              <a:spcAft>
                <a:spcPts val="0"/>
              </a:spcAft>
              <a:defRPr/>
            </a:pPr>
            <a:r>
              <a:rPr lang="es-CO" b="1" kern="0" dirty="0" smtClean="0">
                <a:solidFill>
                  <a:srgbClr val="FFC000"/>
                </a:solidFill>
                <a:effectLst>
                  <a:outerShdw blurRad="38100" dist="38100" dir="2700000" algn="tl">
                    <a:srgbClr val="000000">
                      <a:alpha val="43137"/>
                    </a:srgbClr>
                  </a:outerShdw>
                </a:effectLst>
              </a:rPr>
              <a:t>LOS RIESGOS ASOCIADOS AL </a:t>
            </a:r>
          </a:p>
          <a:p>
            <a:pPr fontAlgn="auto">
              <a:spcAft>
                <a:spcPts val="0"/>
              </a:spcAft>
              <a:defRPr/>
            </a:pPr>
            <a:r>
              <a:rPr lang="es-CO" b="1" kern="0" dirty="0" smtClean="0">
                <a:solidFill>
                  <a:srgbClr val="FFC000"/>
                </a:solidFill>
                <a:effectLst>
                  <a:outerShdw blurRad="38100" dist="38100" dir="2700000" algn="tl">
                    <a:srgbClr val="000000">
                      <a:alpha val="43137"/>
                    </a:srgbClr>
                  </a:outerShdw>
                </a:effectLst>
              </a:rPr>
              <a:t>USO DE MEDICAMENTOS</a:t>
            </a:r>
            <a:r>
              <a:rPr lang="es-CO" b="1" kern="0" dirty="0" smtClean="0">
                <a:solidFill>
                  <a:srgbClr val="FFC000"/>
                </a:solidFill>
                <a:effectLst>
                  <a:outerShdw blurRad="38100" dist="38100" dir="2700000" algn="tl">
                    <a:srgbClr val="000000">
                      <a:alpha val="43137"/>
                    </a:srgbClr>
                  </a:outerShdw>
                </a:effectLst>
              </a:rPr>
              <a:t>?</a:t>
            </a:r>
            <a:endParaRPr lang="es-ES" b="1" kern="0" dirty="0" smtClean="0">
              <a:solidFill>
                <a:srgbClr val="FFC000"/>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907704" y="2787089"/>
            <a:ext cx="6984776"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r>
              <a:rPr lang="es-CO" sz="2800" b="1" kern="0" dirty="0" smtClean="0">
                <a:solidFill>
                  <a:schemeClr val="bg1">
                    <a:lumMod val="10000"/>
                  </a:schemeClr>
                </a:solidFill>
                <a:latin typeface="Century Schoolbook" panose="02040604050505020304" pitchFamily="18" charset="0"/>
              </a:rPr>
              <a:t>RAM</a:t>
            </a:r>
            <a:r>
              <a:rPr lang="es-CO" sz="2800" kern="0" dirty="0" smtClean="0">
                <a:solidFill>
                  <a:schemeClr val="bg1">
                    <a:lumMod val="10000"/>
                  </a:schemeClr>
                </a:solidFill>
                <a:latin typeface="Century Schoolbook" panose="02040604050505020304" pitchFamily="18" charset="0"/>
              </a:rPr>
              <a:t>: Lesión o reacción no buscada que ocurre a dosis usadas de un medicamento en los humanos para profilaxis, diagnóstico o tratamiento de una enfermedad o modificación de funciones fisiológicas.  </a:t>
            </a:r>
            <a:r>
              <a:rPr lang="es-CO" sz="2000" i="1" kern="0" dirty="0" smtClean="0">
                <a:solidFill>
                  <a:schemeClr val="bg1">
                    <a:lumMod val="10000"/>
                  </a:schemeClr>
                </a:solidFill>
                <a:latin typeface="Century Schoolbook" panose="02040604050505020304" pitchFamily="18" charset="0"/>
              </a:rPr>
              <a:t>Publicaciones OMS 1984</a:t>
            </a:r>
            <a:endParaRPr lang="es-CO" sz="2400" i="1" kern="0" dirty="0" smtClean="0">
              <a:solidFill>
                <a:schemeClr val="bg1">
                  <a:lumMod val="10000"/>
                </a:schemeClr>
              </a:solidFill>
              <a:latin typeface="Century Schoolbook" panose="02040604050505020304" pitchFamily="18" charset="0"/>
            </a:endParaRPr>
          </a:p>
          <a:p>
            <a:pPr algn="just">
              <a:buFont typeface="Wingdings 2" panose="05020102010507070707" pitchFamily="18" charset="2"/>
              <a:buNone/>
            </a:pPr>
            <a:endParaRPr lang="es-ES_tradnl" sz="2400" kern="0" dirty="0" smtClean="0">
              <a:solidFill>
                <a:schemeClr val="bg1">
                  <a:lumMod val="10000"/>
                </a:schemeClr>
              </a:solidFill>
              <a:latin typeface="Century Schoolbook" panose="02040604050505020304" pitchFamily="18" charset="0"/>
            </a:endParaRPr>
          </a:p>
          <a:p>
            <a:pPr algn="just"/>
            <a:endParaRPr lang="es-CO" sz="2400" kern="0" dirty="0" smtClean="0">
              <a:solidFill>
                <a:schemeClr val="bg1">
                  <a:lumMod val="10000"/>
                </a:schemeClr>
              </a:solidFill>
              <a:latin typeface="Century Schoolbook" panose="02040604050505020304" pitchFamily="18" charset="0"/>
            </a:endParaRPr>
          </a:p>
          <a:p>
            <a:pPr algn="just"/>
            <a:endParaRPr lang="es-ES" sz="2400" kern="0" dirty="0" smtClean="0">
              <a:solidFill>
                <a:schemeClr val="bg1">
                  <a:lumMod val="10000"/>
                </a:schemeClr>
              </a:solidFill>
              <a:latin typeface="Century Schoolbook" panose="02040604050505020304" pitchFamily="18" charset="0"/>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6470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435210" y="476673"/>
            <a:ext cx="6717754" cy="122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1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b="1" kern="0" dirty="0" smtClean="0">
                <a:solidFill>
                  <a:srgbClr val="FFC000"/>
                </a:solidFill>
                <a:effectLst>
                  <a:outerShdw blurRad="38100" dist="38100" dir="2700000" algn="tl">
                    <a:srgbClr val="000000">
                      <a:alpha val="43137"/>
                    </a:srgbClr>
                  </a:outerShdw>
                </a:effectLst>
              </a:rPr>
              <a:t>CUÁNTAS CLASES </a:t>
            </a:r>
          </a:p>
          <a:p>
            <a:pPr fontAlgn="auto">
              <a:spcAft>
                <a:spcPts val="0"/>
              </a:spcAft>
              <a:defRPr/>
            </a:pPr>
            <a:r>
              <a:rPr lang="es-CO" b="1" kern="0" dirty="0" smtClean="0">
                <a:solidFill>
                  <a:srgbClr val="FFC000"/>
                </a:solidFill>
                <a:effectLst>
                  <a:outerShdw blurRad="38100" dist="38100" dir="2700000" algn="tl">
                    <a:srgbClr val="000000">
                      <a:alpha val="43137"/>
                    </a:srgbClr>
                  </a:outerShdw>
                </a:effectLst>
              </a:rPr>
              <a:t>DE RAM</a:t>
            </a:r>
            <a:endParaRPr lang="es-ES" b="1" kern="0" dirty="0" smtClean="0">
              <a:solidFill>
                <a:srgbClr val="FFC000"/>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907704" y="2024787"/>
            <a:ext cx="6984776" cy="4500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buFont typeface="Wingdings 2" panose="05020102010507070707" pitchFamily="18" charset="2"/>
              <a:buNone/>
            </a:pPr>
            <a:r>
              <a:rPr lang="es-ES_tradnl" sz="2400" u="sng" kern="0" dirty="0" smtClean="0">
                <a:solidFill>
                  <a:schemeClr val="bg1">
                    <a:lumMod val="10000"/>
                  </a:schemeClr>
                </a:solidFill>
                <a:latin typeface="Century Schoolbook" panose="02040604050505020304" pitchFamily="18" charset="0"/>
              </a:rPr>
              <a:t>Mecanismo </a:t>
            </a:r>
            <a:r>
              <a:rPr lang="es-ES_tradnl" sz="2400" u="sng" kern="0" dirty="0" smtClean="0">
                <a:solidFill>
                  <a:schemeClr val="bg1">
                    <a:lumMod val="10000"/>
                  </a:schemeClr>
                </a:solidFill>
                <a:latin typeface="Century Schoolbook" panose="02040604050505020304" pitchFamily="18" charset="0"/>
              </a:rPr>
              <a:t>de acción</a:t>
            </a:r>
            <a:r>
              <a:rPr lang="es-ES_tradnl" sz="2400" kern="0" dirty="0" smtClean="0">
                <a:solidFill>
                  <a:schemeClr val="bg1">
                    <a:lumMod val="10000"/>
                  </a:schemeClr>
                </a:solidFill>
                <a:latin typeface="Century Schoolbook" panose="02040604050505020304" pitchFamily="18" charset="0"/>
              </a:rPr>
              <a:t>: A, B, C, D, E, F</a:t>
            </a:r>
          </a:p>
          <a:p>
            <a:pPr algn="just">
              <a:buFont typeface="Wingdings 2" panose="05020102010507070707" pitchFamily="18" charset="2"/>
              <a:buNone/>
            </a:pPr>
            <a:r>
              <a:rPr lang="es-ES_tradnl" sz="2400" u="sng" kern="0" dirty="0" smtClean="0">
                <a:solidFill>
                  <a:schemeClr val="bg1">
                    <a:lumMod val="10000"/>
                  </a:schemeClr>
                </a:solidFill>
                <a:latin typeface="Century Schoolbook" panose="02040604050505020304" pitchFamily="18" charset="0"/>
              </a:rPr>
              <a:t>Consecuencias sanitarias</a:t>
            </a:r>
            <a:r>
              <a:rPr lang="es-ES_tradnl" sz="2400" kern="0" dirty="0" smtClean="0">
                <a:solidFill>
                  <a:schemeClr val="bg1">
                    <a:lumMod val="10000"/>
                  </a:schemeClr>
                </a:solidFill>
                <a:latin typeface="Century Schoolbook" panose="02040604050505020304" pitchFamily="18" charset="0"/>
              </a:rPr>
              <a:t>: Leve, moderada, severa</a:t>
            </a:r>
          </a:p>
          <a:p>
            <a:pPr algn="just"/>
            <a:r>
              <a:rPr lang="es-CO" sz="2400" u="sng" kern="0" dirty="0" smtClean="0">
                <a:solidFill>
                  <a:schemeClr val="bg1">
                    <a:lumMod val="10000"/>
                  </a:schemeClr>
                </a:solidFill>
                <a:latin typeface="Century Schoolbook" panose="02040604050505020304" pitchFamily="18" charset="0"/>
              </a:rPr>
              <a:t>Causalidad</a:t>
            </a:r>
            <a:r>
              <a:rPr lang="es-CO" sz="2400" kern="0" dirty="0" smtClean="0">
                <a:solidFill>
                  <a:schemeClr val="bg1">
                    <a:lumMod val="10000"/>
                  </a:schemeClr>
                </a:solidFill>
                <a:latin typeface="Century Schoolbook" panose="02040604050505020304" pitchFamily="18" charset="0"/>
              </a:rPr>
              <a:t>: Definida, probable, posible, condicional</a:t>
            </a:r>
          </a:p>
          <a:p>
            <a:pPr algn="just"/>
            <a:r>
              <a:rPr lang="es-CO" sz="2400" u="sng" kern="0" dirty="0" smtClean="0">
                <a:solidFill>
                  <a:schemeClr val="bg1">
                    <a:lumMod val="10000"/>
                  </a:schemeClr>
                </a:solidFill>
                <a:latin typeface="Century Schoolbook" panose="02040604050505020304" pitchFamily="18" charset="0"/>
              </a:rPr>
              <a:t>Sociales</a:t>
            </a:r>
            <a:r>
              <a:rPr lang="es-CO" sz="2400" kern="0" dirty="0" smtClean="0">
                <a:solidFill>
                  <a:schemeClr val="bg1">
                    <a:lumMod val="10000"/>
                  </a:schemeClr>
                </a:solidFill>
                <a:latin typeface="Century Schoolbook" panose="02040604050505020304" pitchFamily="18" charset="0"/>
              </a:rPr>
              <a:t>: Políticas, económicas, culturales</a:t>
            </a:r>
          </a:p>
          <a:p>
            <a:pPr algn="just"/>
            <a:r>
              <a:rPr lang="es-CO" sz="2400" kern="0" dirty="0" err="1" smtClean="0">
                <a:solidFill>
                  <a:schemeClr val="bg1">
                    <a:lumMod val="10000"/>
                  </a:schemeClr>
                </a:solidFill>
                <a:latin typeface="Century Schoolbook" panose="02040604050505020304" pitchFamily="18" charset="0"/>
              </a:rPr>
              <a:t>Sofosfuvir</a:t>
            </a:r>
            <a:r>
              <a:rPr lang="es-CO" sz="2400" kern="0" dirty="0" smtClean="0">
                <a:solidFill>
                  <a:schemeClr val="bg1">
                    <a:lumMod val="10000"/>
                  </a:schemeClr>
                </a:solidFill>
                <a:latin typeface="Century Schoolbook" panose="02040604050505020304" pitchFamily="18" charset="0"/>
              </a:rPr>
              <a:t>, antiretrovirales, </a:t>
            </a:r>
            <a:r>
              <a:rPr lang="es-CO" sz="2400" kern="0" dirty="0" err="1" smtClean="0">
                <a:solidFill>
                  <a:schemeClr val="bg1">
                    <a:lumMod val="10000"/>
                  </a:schemeClr>
                </a:solidFill>
                <a:latin typeface="Century Schoolbook" panose="02040604050505020304" pitchFamily="18" charset="0"/>
              </a:rPr>
              <a:t>Imatinib</a:t>
            </a:r>
            <a:r>
              <a:rPr lang="es-CO" sz="2400" kern="0" dirty="0" smtClean="0">
                <a:solidFill>
                  <a:schemeClr val="bg1">
                    <a:lumMod val="10000"/>
                  </a:schemeClr>
                </a:solidFill>
                <a:latin typeface="Century Schoolbook" panose="02040604050505020304" pitchFamily="18" charset="0"/>
              </a:rPr>
              <a:t>, biotecnológicos</a:t>
            </a:r>
          </a:p>
          <a:p>
            <a:pPr algn="just"/>
            <a:r>
              <a:rPr lang="es-CO" sz="2400" kern="0" dirty="0" err="1" smtClean="0">
                <a:solidFill>
                  <a:schemeClr val="bg1">
                    <a:lumMod val="10000"/>
                  </a:schemeClr>
                </a:solidFill>
                <a:latin typeface="Century Schoolbook" panose="02040604050505020304" pitchFamily="18" charset="0"/>
              </a:rPr>
              <a:t>Moxifloxacino</a:t>
            </a:r>
            <a:r>
              <a:rPr lang="es-CO" sz="2400" kern="0" dirty="0" smtClean="0">
                <a:solidFill>
                  <a:schemeClr val="bg1">
                    <a:lumMod val="10000"/>
                  </a:schemeClr>
                </a:solidFill>
                <a:latin typeface="Century Schoolbook" panose="02040604050505020304" pitchFamily="18" charset="0"/>
              </a:rPr>
              <a:t>, </a:t>
            </a:r>
            <a:r>
              <a:rPr lang="es-CO" sz="2400" kern="0" dirty="0" err="1" smtClean="0">
                <a:solidFill>
                  <a:schemeClr val="bg1">
                    <a:lumMod val="10000"/>
                  </a:schemeClr>
                </a:solidFill>
                <a:latin typeface="Century Schoolbook" panose="02040604050505020304" pitchFamily="18" charset="0"/>
              </a:rPr>
              <a:t>dabigatran</a:t>
            </a:r>
            <a:r>
              <a:rPr lang="es-CO" sz="2400" kern="0" dirty="0" smtClean="0">
                <a:solidFill>
                  <a:schemeClr val="bg1">
                    <a:lumMod val="10000"/>
                  </a:schemeClr>
                </a:solidFill>
                <a:latin typeface="Century Schoolbook" panose="02040604050505020304" pitchFamily="18" charset="0"/>
              </a:rPr>
              <a:t>, </a:t>
            </a:r>
            <a:r>
              <a:rPr lang="es-CO" sz="2400" kern="0" dirty="0" err="1" smtClean="0">
                <a:solidFill>
                  <a:schemeClr val="bg1">
                    <a:lumMod val="10000"/>
                  </a:schemeClr>
                </a:solidFill>
                <a:latin typeface="Century Schoolbook" panose="02040604050505020304" pitchFamily="18" charset="0"/>
              </a:rPr>
              <a:t>sitagliptina</a:t>
            </a:r>
            <a:endParaRPr lang="es-CO" sz="2400" kern="0" dirty="0" smtClean="0">
              <a:solidFill>
                <a:schemeClr val="bg1">
                  <a:lumMod val="10000"/>
                </a:schemeClr>
              </a:solidFill>
              <a:latin typeface="Century Schoolbook" panose="02040604050505020304" pitchFamily="18" charset="0"/>
            </a:endParaRPr>
          </a:p>
          <a:p>
            <a:pPr algn="just"/>
            <a:r>
              <a:rPr lang="es-CO" sz="2400" kern="0" dirty="0" smtClean="0">
                <a:solidFill>
                  <a:schemeClr val="bg1">
                    <a:lumMod val="10000"/>
                  </a:schemeClr>
                </a:solidFill>
                <a:latin typeface="Century Schoolbook" panose="02040604050505020304" pitchFamily="18" charset="0"/>
              </a:rPr>
              <a:t>Vacuna contra el VPH</a:t>
            </a:r>
          </a:p>
          <a:p>
            <a:pPr algn="just"/>
            <a:endParaRPr lang="es-CO" sz="2400" kern="0" dirty="0" smtClean="0">
              <a:solidFill>
                <a:schemeClr val="bg1">
                  <a:lumMod val="10000"/>
                </a:schemeClr>
              </a:solidFill>
              <a:latin typeface="Century Schoolbook" panose="02040604050505020304" pitchFamily="18" charset="0"/>
            </a:endParaRPr>
          </a:p>
          <a:p>
            <a:pPr algn="just"/>
            <a:endParaRPr lang="es-CO" sz="2400" kern="0" dirty="0" smtClean="0">
              <a:solidFill>
                <a:schemeClr val="bg1">
                  <a:lumMod val="10000"/>
                </a:schemeClr>
              </a:solidFill>
              <a:latin typeface="Century Schoolbook" panose="02040604050505020304" pitchFamily="18" charset="0"/>
            </a:endParaRPr>
          </a:p>
          <a:p>
            <a:pPr algn="just"/>
            <a:endParaRPr lang="es-CO" sz="2400" kern="0" dirty="0" smtClean="0">
              <a:solidFill>
                <a:schemeClr val="accent5">
                  <a:lumMod val="50000"/>
                </a:schemeClr>
              </a:solidFill>
              <a:latin typeface="Century Schoolbook" panose="02040604050505020304" pitchFamily="18" charset="0"/>
            </a:endParaRPr>
          </a:p>
          <a:p>
            <a:pPr algn="just"/>
            <a:endParaRPr lang="es-ES" sz="2400" kern="0" dirty="0" smtClean="0">
              <a:solidFill>
                <a:schemeClr val="accent5">
                  <a:lumMod val="50000"/>
                </a:schemeClr>
              </a:solidFill>
              <a:latin typeface="Century Schoolbook" panose="02040604050505020304" pitchFamily="18" charset="0"/>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15809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435210" y="572771"/>
            <a:ext cx="6717754"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b="1" kern="0" dirty="0" smtClean="0">
                <a:solidFill>
                  <a:schemeClr val="bg1"/>
                </a:solidFill>
                <a:effectLst>
                  <a:outerShdw blurRad="38100" dist="38100" dir="2700000" algn="tl">
                    <a:srgbClr val="000000">
                      <a:alpha val="43137"/>
                    </a:srgbClr>
                  </a:outerShdw>
                </a:effectLst>
              </a:rPr>
              <a:t>CLASES DE RAM</a:t>
            </a:r>
            <a:endParaRPr lang="es-ES" b="1" kern="0" dirty="0" smtClean="0">
              <a:solidFill>
                <a:schemeClr val="bg1"/>
              </a:solidFill>
              <a:effectLst>
                <a:outerShdw blurRad="38100" dist="38100" dir="2700000" algn="tl">
                  <a:srgbClr val="000000">
                    <a:alpha val="43137"/>
                  </a:srgbClr>
                </a:outerShdw>
              </a:effectLst>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Imagen 1"/>
          <p:cNvPicPr>
            <a:picLocks noChangeAspect="1"/>
          </p:cNvPicPr>
          <p:nvPr/>
        </p:nvPicPr>
        <p:blipFill rotWithShape="1">
          <a:blip r:embed="rId4"/>
          <a:srcRect l="14027" t="8657" r="16241" b="9641"/>
          <a:stretch/>
        </p:blipFill>
        <p:spPr>
          <a:xfrm>
            <a:off x="1764869" y="1727726"/>
            <a:ext cx="7386794" cy="4865904"/>
          </a:xfrm>
          <a:prstGeom prst="rect">
            <a:avLst/>
          </a:prstGeom>
        </p:spPr>
      </p:pic>
    </p:spTree>
    <p:extLst>
      <p:ext uri="{BB962C8B-B14F-4D97-AF65-F5344CB8AC3E}">
        <p14:creationId xmlns:p14="http://schemas.microsoft.com/office/powerpoint/2010/main" val="1754281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435210" y="572771"/>
            <a:ext cx="6717754"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b="1" kern="0" dirty="0" smtClean="0">
                <a:solidFill>
                  <a:schemeClr val="bg1"/>
                </a:solidFill>
                <a:effectLst>
                  <a:outerShdw blurRad="38100" dist="38100" dir="2700000" algn="tl">
                    <a:srgbClr val="000000">
                      <a:alpha val="43137"/>
                    </a:srgbClr>
                  </a:outerShdw>
                </a:effectLst>
              </a:rPr>
              <a:t>CLASES DE RAM</a:t>
            </a:r>
            <a:endParaRPr lang="es-ES" b="1" kern="0" dirty="0" smtClean="0">
              <a:solidFill>
                <a:schemeClr val="bg1"/>
              </a:solidFill>
              <a:effectLst>
                <a:outerShdw blurRad="38100" dist="38100" dir="2700000" algn="tl">
                  <a:srgbClr val="000000">
                    <a:alpha val="43137"/>
                  </a:srgbClr>
                </a:outerShdw>
              </a:effectLst>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Imagen 7"/>
          <p:cNvPicPr>
            <a:picLocks noChangeAspect="1"/>
          </p:cNvPicPr>
          <p:nvPr/>
        </p:nvPicPr>
        <p:blipFill rotWithShape="1">
          <a:blip r:embed="rId4"/>
          <a:srcRect l="12055" t="22678" r="37459" b="32424"/>
          <a:stretch/>
        </p:blipFill>
        <p:spPr>
          <a:xfrm>
            <a:off x="4112861" y="1436420"/>
            <a:ext cx="4998376" cy="2499188"/>
          </a:xfrm>
          <a:prstGeom prst="rect">
            <a:avLst/>
          </a:prstGeom>
        </p:spPr>
      </p:pic>
      <p:pic>
        <p:nvPicPr>
          <p:cNvPr id="9" name="Imagen 8"/>
          <p:cNvPicPr>
            <a:picLocks noChangeAspect="1"/>
          </p:cNvPicPr>
          <p:nvPr/>
        </p:nvPicPr>
        <p:blipFill rotWithShape="1">
          <a:blip r:embed="rId5"/>
          <a:srcRect l="9614" t="15919" r="50609" b="6258"/>
          <a:stretch/>
        </p:blipFill>
        <p:spPr>
          <a:xfrm>
            <a:off x="-9880" y="2293186"/>
            <a:ext cx="4149831" cy="4564814"/>
          </a:xfrm>
          <a:prstGeom prst="rect">
            <a:avLst/>
          </a:prstGeom>
        </p:spPr>
      </p:pic>
    </p:spTree>
    <p:extLst>
      <p:ext uri="{BB962C8B-B14F-4D97-AF65-F5344CB8AC3E}">
        <p14:creationId xmlns:p14="http://schemas.microsoft.com/office/powerpoint/2010/main" val="2266747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547664" y="659209"/>
            <a:ext cx="6717754"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b="1" kern="0" dirty="0" smtClean="0">
                <a:solidFill>
                  <a:srgbClr val="FFC000"/>
                </a:solidFill>
                <a:effectLst>
                  <a:outerShdw blurRad="38100" dist="38100" dir="2700000" algn="tl">
                    <a:srgbClr val="000000">
                      <a:alpha val="43137"/>
                    </a:srgbClr>
                  </a:outerShdw>
                </a:effectLst>
              </a:rPr>
              <a:t>OTRO RIESGO</a:t>
            </a:r>
            <a:endParaRPr lang="es-ES" b="1" kern="0" dirty="0" smtClean="0">
              <a:solidFill>
                <a:srgbClr val="FFC000"/>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907704" y="1787067"/>
            <a:ext cx="6984776" cy="344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buFont typeface="Wingdings 2" panose="05020102010507070707" pitchFamily="18" charset="2"/>
              <a:buNone/>
            </a:pPr>
            <a:endParaRPr lang="es-ES_tradnl" sz="2000" kern="0" dirty="0" smtClean="0">
              <a:solidFill>
                <a:schemeClr val="bg1">
                  <a:lumMod val="10000"/>
                </a:schemeClr>
              </a:solidFill>
              <a:latin typeface="Century Schoolbook" panose="02040604050505020304" pitchFamily="18" charset="0"/>
            </a:endParaRPr>
          </a:p>
          <a:p>
            <a:pPr algn="just"/>
            <a:r>
              <a:rPr lang="es-MX" sz="2000" b="1" kern="0" dirty="0" smtClean="0">
                <a:solidFill>
                  <a:schemeClr val="bg1">
                    <a:lumMod val="10000"/>
                  </a:schemeClr>
                </a:solidFill>
                <a:latin typeface="Century Schoolbook" panose="02040604050505020304" pitchFamily="18" charset="0"/>
              </a:rPr>
              <a:t>EAM</a:t>
            </a:r>
            <a:r>
              <a:rPr lang="es-MX" sz="2000" kern="0" dirty="0" smtClean="0">
                <a:solidFill>
                  <a:schemeClr val="bg1">
                    <a:lumMod val="10000"/>
                  </a:schemeClr>
                </a:solidFill>
                <a:latin typeface="Century Schoolbook" panose="02040604050505020304" pitchFamily="18" charset="0"/>
              </a:rPr>
              <a:t>: </a:t>
            </a:r>
            <a:r>
              <a:rPr lang="es-CO" sz="2400" kern="0" dirty="0" smtClean="0">
                <a:solidFill>
                  <a:schemeClr val="bg1">
                    <a:lumMod val="10000"/>
                  </a:schemeClr>
                </a:solidFill>
                <a:latin typeface="Century Schoolbook" panose="02040604050505020304" pitchFamily="18" charset="0"/>
              </a:rPr>
              <a:t>“Cualquier suceso médico desafortunado que puede presentarse durante el tratamiento con un medicamento pero que no tiene necesariamente una relación causal con dicho tratamiento” </a:t>
            </a:r>
            <a:r>
              <a:rPr lang="es-CO" sz="2000" kern="0" dirty="0" smtClean="0">
                <a:solidFill>
                  <a:schemeClr val="bg1">
                    <a:lumMod val="10000"/>
                  </a:schemeClr>
                </a:solidFill>
                <a:latin typeface="Century Schoolbook" panose="02040604050505020304" pitchFamily="18" charset="0"/>
              </a:rPr>
              <a:t>.  </a:t>
            </a:r>
          </a:p>
          <a:p>
            <a:pPr algn="just"/>
            <a:endParaRPr lang="es-CO" sz="2000" kern="0" dirty="0" smtClean="0">
              <a:solidFill>
                <a:schemeClr val="bg1">
                  <a:lumMod val="10000"/>
                </a:schemeClr>
              </a:solidFill>
              <a:latin typeface="Century Schoolbook" panose="02040604050505020304" pitchFamily="18" charset="0"/>
            </a:endParaRPr>
          </a:p>
          <a:p>
            <a:pPr algn="just"/>
            <a:endParaRPr lang="es-CO" sz="2000" kern="0" dirty="0" smtClean="0">
              <a:solidFill>
                <a:schemeClr val="bg1">
                  <a:lumMod val="10000"/>
                </a:schemeClr>
              </a:solidFill>
              <a:latin typeface="Century Schoolbook" panose="02040604050505020304" pitchFamily="18" charset="0"/>
            </a:endParaRPr>
          </a:p>
          <a:p>
            <a:pPr algn="just"/>
            <a:r>
              <a:rPr lang="es-CO" sz="1600" i="1" kern="0" dirty="0" err="1" smtClean="0">
                <a:solidFill>
                  <a:schemeClr val="bg1">
                    <a:lumMod val="10000"/>
                  </a:schemeClr>
                </a:solidFill>
                <a:latin typeface="Century Schoolbook" panose="02040604050505020304" pitchFamily="18" charset="0"/>
              </a:rPr>
              <a:t>The</a:t>
            </a:r>
            <a:r>
              <a:rPr lang="es-CO" sz="1600" i="1" kern="0" dirty="0" smtClean="0">
                <a:solidFill>
                  <a:schemeClr val="bg1">
                    <a:lumMod val="10000"/>
                  </a:schemeClr>
                </a:solidFill>
                <a:latin typeface="Century Schoolbook" panose="02040604050505020304" pitchFamily="18" charset="0"/>
              </a:rPr>
              <a:t> </a:t>
            </a:r>
            <a:r>
              <a:rPr lang="es-CO" sz="1600" i="1" kern="0" dirty="0" err="1" smtClean="0">
                <a:solidFill>
                  <a:schemeClr val="bg1">
                    <a:lumMod val="10000"/>
                  </a:schemeClr>
                </a:solidFill>
                <a:latin typeface="Century Schoolbook" panose="02040604050505020304" pitchFamily="18" charset="0"/>
              </a:rPr>
              <a:t>importance</a:t>
            </a:r>
            <a:r>
              <a:rPr lang="es-CO" sz="1600" i="1" kern="0" dirty="0" smtClean="0">
                <a:solidFill>
                  <a:schemeClr val="bg1">
                    <a:lumMod val="10000"/>
                  </a:schemeClr>
                </a:solidFill>
                <a:latin typeface="Century Schoolbook" panose="02040604050505020304" pitchFamily="18" charset="0"/>
              </a:rPr>
              <a:t> of </a:t>
            </a:r>
            <a:r>
              <a:rPr lang="es-CO" sz="1600" i="1" kern="0" dirty="0" err="1" smtClean="0">
                <a:solidFill>
                  <a:schemeClr val="bg1">
                    <a:lumMod val="10000"/>
                  </a:schemeClr>
                </a:solidFill>
                <a:latin typeface="Century Schoolbook" panose="02040604050505020304" pitchFamily="18" charset="0"/>
              </a:rPr>
              <a:t>pharmacovigilance</a:t>
            </a:r>
            <a:r>
              <a:rPr lang="es-CO" sz="1600" i="1" kern="0" dirty="0" smtClean="0">
                <a:solidFill>
                  <a:schemeClr val="bg1">
                    <a:lumMod val="10000"/>
                  </a:schemeClr>
                </a:solidFill>
                <a:latin typeface="Century Schoolbook" panose="02040604050505020304" pitchFamily="18" charset="0"/>
              </a:rPr>
              <a:t> </a:t>
            </a:r>
            <a:r>
              <a:rPr lang="es-CO" sz="1600" i="1" kern="0" dirty="0" err="1" smtClean="0">
                <a:solidFill>
                  <a:schemeClr val="bg1">
                    <a:lumMod val="10000"/>
                  </a:schemeClr>
                </a:solidFill>
                <a:latin typeface="Century Schoolbook" panose="02040604050505020304" pitchFamily="18" charset="0"/>
              </a:rPr>
              <a:t>World</a:t>
            </a:r>
            <a:r>
              <a:rPr lang="es-CO" sz="1600" i="1" kern="0" dirty="0" smtClean="0">
                <a:solidFill>
                  <a:schemeClr val="bg1">
                    <a:lumMod val="10000"/>
                  </a:schemeClr>
                </a:solidFill>
                <a:latin typeface="Century Schoolbook" panose="02040604050505020304" pitchFamily="18" charset="0"/>
              </a:rPr>
              <a:t> </a:t>
            </a:r>
            <a:r>
              <a:rPr lang="es-CO" sz="1600" i="1" kern="0" dirty="0" err="1" smtClean="0">
                <a:solidFill>
                  <a:schemeClr val="bg1">
                    <a:lumMod val="10000"/>
                  </a:schemeClr>
                </a:solidFill>
                <a:latin typeface="Century Schoolbook" panose="02040604050505020304" pitchFamily="18" charset="0"/>
              </a:rPr>
              <a:t>Health</a:t>
            </a:r>
            <a:r>
              <a:rPr lang="es-CO" sz="1600" i="1" kern="0" dirty="0" smtClean="0">
                <a:solidFill>
                  <a:schemeClr val="bg1">
                    <a:lumMod val="10000"/>
                  </a:schemeClr>
                </a:solidFill>
                <a:latin typeface="Century Schoolbook" panose="02040604050505020304" pitchFamily="18" charset="0"/>
              </a:rPr>
              <a:t> </a:t>
            </a:r>
            <a:r>
              <a:rPr lang="es-CO" sz="1600" i="1" kern="0" dirty="0" err="1" smtClean="0">
                <a:solidFill>
                  <a:schemeClr val="bg1">
                    <a:lumMod val="10000"/>
                  </a:schemeClr>
                </a:solidFill>
                <a:latin typeface="Century Schoolbook" panose="02040604050505020304" pitchFamily="18" charset="0"/>
              </a:rPr>
              <a:t>Organization</a:t>
            </a:r>
            <a:r>
              <a:rPr lang="es-CO" sz="1600" i="1" kern="0" dirty="0" smtClean="0">
                <a:solidFill>
                  <a:schemeClr val="bg1">
                    <a:lumMod val="10000"/>
                  </a:schemeClr>
                </a:solidFill>
                <a:latin typeface="Century Schoolbook" panose="02040604050505020304" pitchFamily="18" charset="0"/>
              </a:rPr>
              <a:t> &amp; WHO </a:t>
            </a:r>
            <a:r>
              <a:rPr lang="es-CO" sz="1600" i="1" kern="0" dirty="0" err="1" smtClean="0">
                <a:solidFill>
                  <a:schemeClr val="bg1">
                    <a:lumMod val="10000"/>
                  </a:schemeClr>
                </a:solidFill>
                <a:latin typeface="Century Schoolbook" panose="02040604050505020304" pitchFamily="18" charset="0"/>
              </a:rPr>
              <a:t>Collaborating</a:t>
            </a:r>
            <a:r>
              <a:rPr lang="es-CO" sz="1600" i="1" kern="0" dirty="0" smtClean="0">
                <a:solidFill>
                  <a:schemeClr val="bg1">
                    <a:lumMod val="10000"/>
                  </a:schemeClr>
                </a:solidFill>
                <a:latin typeface="Century Schoolbook" panose="02040604050505020304" pitchFamily="18" charset="0"/>
              </a:rPr>
              <a:t> Centre </a:t>
            </a:r>
            <a:r>
              <a:rPr lang="es-CO" sz="1600" i="1" kern="0" dirty="0" err="1" smtClean="0">
                <a:solidFill>
                  <a:schemeClr val="bg1">
                    <a:lumMod val="10000"/>
                  </a:schemeClr>
                </a:solidFill>
                <a:latin typeface="Century Schoolbook" panose="02040604050505020304" pitchFamily="18" charset="0"/>
              </a:rPr>
              <a:t>for</a:t>
            </a:r>
            <a:r>
              <a:rPr lang="es-CO" sz="1600" i="1" kern="0" dirty="0" smtClean="0">
                <a:solidFill>
                  <a:schemeClr val="bg1">
                    <a:lumMod val="10000"/>
                  </a:schemeClr>
                </a:solidFill>
                <a:latin typeface="Century Schoolbook" panose="02040604050505020304" pitchFamily="18" charset="0"/>
              </a:rPr>
              <a:t> International </a:t>
            </a:r>
            <a:r>
              <a:rPr lang="es-CO" sz="1600" i="1" kern="0" dirty="0" err="1" smtClean="0">
                <a:solidFill>
                  <a:schemeClr val="bg1">
                    <a:lumMod val="10000"/>
                  </a:schemeClr>
                </a:solidFill>
                <a:latin typeface="Century Schoolbook" panose="02040604050505020304" pitchFamily="18" charset="0"/>
              </a:rPr>
              <a:t>Drugs</a:t>
            </a:r>
            <a:r>
              <a:rPr lang="es-CO" sz="1600" i="1" kern="0" dirty="0" smtClean="0">
                <a:solidFill>
                  <a:schemeClr val="bg1">
                    <a:lumMod val="10000"/>
                  </a:schemeClr>
                </a:solidFill>
                <a:latin typeface="Century Schoolbook" panose="02040604050505020304" pitchFamily="18" charset="0"/>
              </a:rPr>
              <a:t> </a:t>
            </a:r>
            <a:r>
              <a:rPr lang="es-CO" sz="1600" i="1" kern="0" dirty="0" err="1" smtClean="0">
                <a:solidFill>
                  <a:schemeClr val="bg1">
                    <a:lumMod val="10000"/>
                  </a:schemeClr>
                </a:solidFill>
                <a:latin typeface="Century Schoolbook" panose="02040604050505020304" pitchFamily="18" charset="0"/>
              </a:rPr>
              <a:t>Monitoring</a:t>
            </a:r>
            <a:r>
              <a:rPr lang="es-CO" sz="1600" i="1" kern="0" dirty="0" smtClean="0">
                <a:solidFill>
                  <a:schemeClr val="bg1">
                    <a:lumMod val="10000"/>
                  </a:schemeClr>
                </a:solidFill>
                <a:latin typeface="Century Schoolbook" panose="02040604050505020304" pitchFamily="18" charset="0"/>
              </a:rPr>
              <a:t> . 2002</a:t>
            </a:r>
            <a:endParaRPr lang="es-MX" sz="2000" i="1" kern="0" dirty="0" smtClean="0">
              <a:solidFill>
                <a:schemeClr val="bg1">
                  <a:lumMod val="10000"/>
                </a:schemeClr>
              </a:solidFill>
              <a:latin typeface="Century Schoolbook" panose="02040604050505020304" pitchFamily="18" charset="0"/>
            </a:endParaRPr>
          </a:p>
          <a:p>
            <a:pPr algn="just"/>
            <a:endParaRPr lang="es-ES" sz="2000" kern="0" dirty="0" smtClean="0">
              <a:solidFill>
                <a:schemeClr val="bg1">
                  <a:lumMod val="10000"/>
                </a:schemeClr>
              </a:solidFill>
              <a:latin typeface="Century Schoolbook" panose="02040604050505020304" pitchFamily="18" charset="0"/>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6470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301643" y="423536"/>
            <a:ext cx="6717754"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b="1" kern="0" dirty="0" smtClean="0">
                <a:solidFill>
                  <a:srgbClr val="FFC000"/>
                </a:solidFill>
                <a:effectLst>
                  <a:outerShdw blurRad="38100" dist="38100" dir="2700000" algn="tl">
                    <a:srgbClr val="000000">
                      <a:alpha val="43137"/>
                    </a:srgbClr>
                  </a:outerShdw>
                </a:effectLst>
              </a:rPr>
              <a:t>MÁS RIESGOS</a:t>
            </a:r>
            <a:endParaRPr lang="es-ES" b="1" kern="0" dirty="0" smtClean="0">
              <a:solidFill>
                <a:srgbClr val="FFC000"/>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835696" y="1196752"/>
            <a:ext cx="6984776" cy="566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r>
              <a:rPr lang="es-CO" sz="2000" b="1" kern="0" dirty="0" smtClean="0">
                <a:solidFill>
                  <a:schemeClr val="bg1">
                    <a:lumMod val="10000"/>
                  </a:schemeClr>
                </a:solidFill>
                <a:latin typeface="Century Schoolbook" panose="02040604050505020304" pitchFamily="18" charset="0"/>
              </a:rPr>
              <a:t>EM</a:t>
            </a:r>
            <a:r>
              <a:rPr lang="es-CO" sz="2000" kern="0" dirty="0" smtClean="0">
                <a:solidFill>
                  <a:schemeClr val="bg1">
                    <a:lumMod val="10000"/>
                  </a:schemeClr>
                </a:solidFill>
                <a:latin typeface="Century Schoolbook" panose="02040604050505020304" pitchFamily="18" charset="0"/>
              </a:rPr>
              <a:t>: </a:t>
            </a:r>
            <a:r>
              <a:rPr lang="es-CO" sz="2000" dirty="0" smtClean="0">
                <a:solidFill>
                  <a:schemeClr val="bg1">
                    <a:lumMod val="10000"/>
                  </a:schemeClr>
                </a:solidFill>
                <a:latin typeface="Century Schoolbook" pitchFamily="18" charset="0"/>
              </a:rPr>
              <a:t>es un acontecimiento que puede evitarse y que es causado por la utilización inadecuada de un medicamento produciendo lesión a un paciente, mientras la medicación está bajo control de personal sanitario, paciente o consumidor. </a:t>
            </a:r>
            <a:r>
              <a:rPr lang="es-CO" sz="2000" dirty="0" err="1" smtClean="0">
                <a:solidFill>
                  <a:schemeClr val="bg1">
                    <a:lumMod val="10000"/>
                  </a:schemeClr>
                </a:solidFill>
                <a:latin typeface="Century Schoolbook" pitchFamily="18" charset="0"/>
              </a:rPr>
              <a:t>National</a:t>
            </a:r>
            <a:r>
              <a:rPr lang="es-CO" sz="2000" dirty="0" smtClean="0">
                <a:solidFill>
                  <a:schemeClr val="bg1">
                    <a:lumMod val="10000"/>
                  </a:schemeClr>
                </a:solidFill>
                <a:latin typeface="Century Schoolbook" pitchFamily="18" charset="0"/>
              </a:rPr>
              <a:t> </a:t>
            </a:r>
            <a:r>
              <a:rPr lang="es-CO" sz="2000" dirty="0" err="1" smtClean="0">
                <a:solidFill>
                  <a:schemeClr val="bg1">
                    <a:lumMod val="10000"/>
                  </a:schemeClr>
                </a:solidFill>
                <a:latin typeface="Century Schoolbook" pitchFamily="18" charset="0"/>
              </a:rPr>
              <a:t>Coordinating</a:t>
            </a:r>
            <a:r>
              <a:rPr lang="es-CO" sz="2000" dirty="0" smtClean="0">
                <a:solidFill>
                  <a:schemeClr val="bg1">
                    <a:lumMod val="10000"/>
                  </a:schemeClr>
                </a:solidFill>
                <a:latin typeface="Century Schoolbook" pitchFamily="18" charset="0"/>
              </a:rPr>
              <a:t> Council </a:t>
            </a:r>
            <a:r>
              <a:rPr lang="es-CO" sz="2000" dirty="0" err="1" smtClean="0">
                <a:solidFill>
                  <a:schemeClr val="bg1">
                    <a:lumMod val="10000"/>
                  </a:schemeClr>
                </a:solidFill>
                <a:latin typeface="Century Schoolbook" pitchFamily="18" charset="0"/>
              </a:rPr>
              <a:t>for</a:t>
            </a:r>
            <a:r>
              <a:rPr lang="es-CO" sz="2000" dirty="0" smtClean="0">
                <a:solidFill>
                  <a:schemeClr val="bg1">
                    <a:lumMod val="10000"/>
                  </a:schemeClr>
                </a:solidFill>
                <a:latin typeface="Century Schoolbook" pitchFamily="18" charset="0"/>
              </a:rPr>
              <a:t> </a:t>
            </a:r>
            <a:r>
              <a:rPr lang="es-CO" sz="2000" dirty="0" err="1" smtClean="0">
                <a:solidFill>
                  <a:schemeClr val="bg1">
                    <a:lumMod val="10000"/>
                  </a:schemeClr>
                </a:solidFill>
                <a:latin typeface="Century Schoolbook" pitchFamily="18" charset="0"/>
              </a:rPr>
              <a:t>Medication</a:t>
            </a:r>
            <a:r>
              <a:rPr lang="es-CO" sz="2000" dirty="0" smtClean="0">
                <a:solidFill>
                  <a:schemeClr val="bg1">
                    <a:lumMod val="10000"/>
                  </a:schemeClr>
                </a:solidFill>
                <a:latin typeface="Century Schoolbook" pitchFamily="18" charset="0"/>
              </a:rPr>
              <a:t> Error </a:t>
            </a:r>
            <a:r>
              <a:rPr lang="es-CO" sz="2000" dirty="0" err="1" smtClean="0">
                <a:solidFill>
                  <a:schemeClr val="bg1">
                    <a:lumMod val="10000"/>
                  </a:schemeClr>
                </a:solidFill>
                <a:latin typeface="Century Schoolbook" pitchFamily="18" charset="0"/>
              </a:rPr>
              <a:t>Reporting</a:t>
            </a:r>
            <a:r>
              <a:rPr lang="es-CO" sz="2000" dirty="0" smtClean="0">
                <a:solidFill>
                  <a:schemeClr val="bg1">
                    <a:lumMod val="10000"/>
                  </a:schemeClr>
                </a:solidFill>
                <a:latin typeface="Century Schoolbook" pitchFamily="18" charset="0"/>
              </a:rPr>
              <a:t> and </a:t>
            </a:r>
            <a:r>
              <a:rPr lang="es-CO" sz="2000" dirty="0" err="1" smtClean="0">
                <a:solidFill>
                  <a:schemeClr val="bg1">
                    <a:lumMod val="10000"/>
                  </a:schemeClr>
                </a:solidFill>
                <a:latin typeface="Century Schoolbook" pitchFamily="18" charset="0"/>
              </a:rPr>
              <a:t>Prevention</a:t>
            </a:r>
            <a:r>
              <a:rPr lang="es-CO" sz="2000" dirty="0" smtClean="0">
                <a:solidFill>
                  <a:schemeClr val="bg1">
                    <a:lumMod val="10000"/>
                  </a:schemeClr>
                </a:solidFill>
                <a:latin typeface="Century Schoolbook" pitchFamily="18" charset="0"/>
              </a:rPr>
              <a:t>. NCCMERP </a:t>
            </a:r>
            <a:r>
              <a:rPr lang="es-CO" sz="2000" dirty="0" err="1" smtClean="0">
                <a:solidFill>
                  <a:schemeClr val="bg1">
                    <a:lumMod val="10000"/>
                  </a:schemeClr>
                </a:solidFill>
                <a:latin typeface="Century Schoolbook" pitchFamily="18" charset="0"/>
              </a:rPr>
              <a:t>Taxonomy</a:t>
            </a:r>
            <a:r>
              <a:rPr lang="es-CO" sz="2000" dirty="0" smtClean="0">
                <a:solidFill>
                  <a:schemeClr val="bg1">
                    <a:lumMod val="10000"/>
                  </a:schemeClr>
                </a:solidFill>
                <a:latin typeface="Century Schoolbook" pitchFamily="18" charset="0"/>
              </a:rPr>
              <a:t> of </a:t>
            </a:r>
            <a:r>
              <a:rPr lang="es-CO" sz="2000" dirty="0" err="1" smtClean="0">
                <a:solidFill>
                  <a:schemeClr val="bg1">
                    <a:lumMod val="10000"/>
                  </a:schemeClr>
                </a:solidFill>
                <a:latin typeface="Century Schoolbook" pitchFamily="18" charset="0"/>
              </a:rPr>
              <a:t>medication</a:t>
            </a:r>
            <a:r>
              <a:rPr lang="es-CO" sz="2000" dirty="0" smtClean="0">
                <a:solidFill>
                  <a:schemeClr val="bg1">
                    <a:lumMod val="10000"/>
                  </a:schemeClr>
                </a:solidFill>
                <a:latin typeface="Century Schoolbook" pitchFamily="18" charset="0"/>
              </a:rPr>
              <a:t> errors,1998. </a:t>
            </a:r>
          </a:p>
          <a:p>
            <a:pPr algn="just"/>
            <a:endParaRPr lang="es-CO" sz="1800" i="1" kern="0" dirty="0" smtClean="0">
              <a:solidFill>
                <a:schemeClr val="bg1">
                  <a:lumMod val="10000"/>
                </a:schemeClr>
              </a:solidFill>
              <a:latin typeface="Century Schoolbook" panose="02040604050505020304" pitchFamily="18" charset="0"/>
            </a:endParaRPr>
          </a:p>
          <a:p>
            <a:pPr algn="just"/>
            <a:r>
              <a:rPr lang="es-MX" sz="2000" b="1" dirty="0" smtClean="0">
                <a:solidFill>
                  <a:schemeClr val="bg1">
                    <a:lumMod val="10000"/>
                  </a:schemeClr>
                </a:solidFill>
                <a:latin typeface="Century Schoolbook" pitchFamily="18" charset="0"/>
              </a:rPr>
              <a:t>PRM</a:t>
            </a:r>
            <a:r>
              <a:rPr lang="es-MX" sz="2000" dirty="0" smtClean="0">
                <a:solidFill>
                  <a:schemeClr val="bg1">
                    <a:lumMod val="10000"/>
                  </a:schemeClr>
                </a:solidFill>
                <a:latin typeface="Century Schoolbook" pitchFamily="18" charset="0"/>
              </a:rPr>
              <a:t>: No hay una definición “oficial”.  Desde la salud pública los problemas de acceso, calidad y uso inadecuado (política farmacéutica nacional)</a:t>
            </a:r>
          </a:p>
          <a:p>
            <a:pPr algn="just"/>
            <a:r>
              <a:rPr lang="es-MX" sz="2000" b="1" dirty="0" smtClean="0">
                <a:solidFill>
                  <a:schemeClr val="bg1">
                    <a:lumMod val="10000"/>
                  </a:schemeClr>
                </a:solidFill>
                <a:latin typeface="Century Schoolbook" pitchFamily="18" charset="0"/>
              </a:rPr>
              <a:t>PRUM</a:t>
            </a:r>
            <a:r>
              <a:rPr lang="es-MX" sz="2000" dirty="0" smtClean="0">
                <a:solidFill>
                  <a:schemeClr val="bg1">
                    <a:lumMod val="10000"/>
                  </a:schemeClr>
                </a:solidFill>
                <a:latin typeface="Century Schoolbook" pitchFamily="18" charset="0"/>
              </a:rPr>
              <a:t>?</a:t>
            </a:r>
          </a:p>
          <a:p>
            <a:pPr algn="just"/>
            <a:r>
              <a:rPr lang="es-MX" sz="2000" b="1" dirty="0" smtClean="0">
                <a:solidFill>
                  <a:schemeClr val="bg1">
                    <a:lumMod val="10000"/>
                  </a:schemeClr>
                </a:solidFill>
                <a:latin typeface="Century Schoolbook" pitchFamily="18" charset="0"/>
              </a:rPr>
              <a:t>FALLO TERAPÉUTICO</a:t>
            </a:r>
            <a:r>
              <a:rPr lang="es-MX" sz="2000" dirty="0" smtClean="0">
                <a:solidFill>
                  <a:schemeClr val="bg1">
                    <a:lumMod val="10000"/>
                  </a:schemeClr>
                </a:solidFill>
                <a:latin typeface="Century Schoolbook" pitchFamily="18" charset="0"/>
              </a:rPr>
              <a:t>: No hay definición oficial, corresponde a la no consecución de los objetivos terapéuticos.</a:t>
            </a:r>
            <a:endParaRPr lang="es-ES" sz="2000" dirty="0" smtClean="0">
              <a:solidFill>
                <a:schemeClr val="bg1">
                  <a:lumMod val="10000"/>
                </a:schemeClr>
              </a:solidFill>
              <a:latin typeface="Century Schoolbook" pitchFamily="18" charset="0"/>
            </a:endParaRPr>
          </a:p>
          <a:p>
            <a:pPr algn="just"/>
            <a:endParaRPr lang="es-ES" sz="2000" kern="0" dirty="0" smtClean="0">
              <a:solidFill>
                <a:schemeClr val="bg1">
                  <a:lumMod val="10000"/>
                </a:schemeClr>
              </a:solidFill>
              <a:latin typeface="Century Schoolbook" panose="02040604050505020304" pitchFamily="18" charset="0"/>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647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subTnLst>
                                    <p:set>
                                      <p:cBhvr override="childStyle">
                                        <p:cTn dur="1" fill="hold" display="0" masterRel="nextClick" afterEffect="1"/>
                                        <p:tgtEl>
                                          <p:spTgt spid="5">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subTnLst>
                                    <p:set>
                                      <p:cBhvr override="childStyle">
                                        <p:cTn dur="1" fill="hold" display="0" masterRel="nextClick" afterEffect="1"/>
                                        <p:tgtEl>
                                          <p:spTgt spid="5">
                                            <p:txEl>
                                              <p:pRg st="2" end="2"/>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subTnLst>
                                    <p:set>
                                      <p:cBhvr override="childStyle">
                                        <p:cTn dur="1" fill="hold" display="0" masterRel="nextClick" afterEffect="1"/>
                                        <p:tgtEl>
                                          <p:spTgt spid="5">
                                            <p:txEl>
                                              <p:pRg st="3" end="3"/>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subTnLst>
                                    <p:set>
                                      <p:cBhvr override="childStyle">
                                        <p:cTn dur="1" fill="hold" display="0" masterRel="nextClick" afterEffect="1"/>
                                        <p:tgtEl>
                                          <p:spTgt spid="5">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301643" y="260648"/>
            <a:ext cx="6717754" cy="1216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1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b="1" kern="0" dirty="0" smtClean="0">
                <a:solidFill>
                  <a:srgbClr val="FFC000"/>
                </a:solidFill>
                <a:effectLst>
                  <a:outerShdw blurRad="38100" dist="38100" dir="2700000" algn="tl">
                    <a:srgbClr val="000000">
                      <a:alpha val="43137"/>
                    </a:srgbClr>
                  </a:outerShdw>
                </a:effectLst>
              </a:rPr>
              <a:t>¿UN NUEVO </a:t>
            </a:r>
          </a:p>
          <a:p>
            <a:pPr fontAlgn="auto">
              <a:spcAft>
                <a:spcPts val="0"/>
              </a:spcAft>
              <a:defRPr/>
            </a:pPr>
            <a:r>
              <a:rPr lang="es-ES" b="1" kern="0" dirty="0" smtClean="0">
                <a:solidFill>
                  <a:srgbClr val="FFC000"/>
                </a:solidFill>
                <a:effectLst>
                  <a:outerShdw blurRad="38100" dist="38100" dir="2700000" algn="tl">
                    <a:srgbClr val="000000">
                      <a:alpha val="43137"/>
                    </a:srgbClr>
                  </a:outerShdw>
                </a:effectLst>
              </a:rPr>
              <a:t>RIESGO?</a:t>
            </a:r>
            <a:endParaRPr lang="es-ES" b="1" kern="0" dirty="0" smtClean="0">
              <a:solidFill>
                <a:srgbClr val="FFC000"/>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714480" y="1647610"/>
            <a:ext cx="7286676" cy="480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r>
              <a:rPr lang="es-MX" sz="2400" b="1" dirty="0" smtClean="0">
                <a:solidFill>
                  <a:schemeClr val="bg1">
                    <a:lumMod val="10000"/>
                  </a:schemeClr>
                </a:solidFill>
                <a:latin typeface="Century Schoolbook" pitchFamily="18" charset="0"/>
              </a:rPr>
              <a:t>FALLO TERAPÉUTICO</a:t>
            </a:r>
          </a:p>
          <a:p>
            <a:pPr marL="179388" indent="-179388" algn="just">
              <a:buFont typeface="Arial" pitchFamily="34" charset="0"/>
              <a:buChar char="•"/>
            </a:pPr>
            <a:r>
              <a:rPr lang="es-CO" sz="2400" dirty="0" smtClean="0">
                <a:solidFill>
                  <a:schemeClr val="bg1">
                    <a:lumMod val="10000"/>
                  </a:schemeClr>
                </a:solidFill>
                <a:latin typeface="Century Schoolbook" pitchFamily="18" charset="0"/>
              </a:rPr>
              <a:t>OMS incorpora el concepto de inefectividad farmacológica en la lista de términos preferentes de la terminología de Reacciones Adversas (WHOART) y lo definió como una falla inesperada de un fármaco para producir el efecto deseado.  S</a:t>
            </a:r>
            <a:r>
              <a:rPr lang="es-ES" sz="2400" dirty="0" err="1" smtClean="0">
                <a:solidFill>
                  <a:schemeClr val="tx1">
                    <a:lumMod val="10000"/>
                  </a:schemeClr>
                </a:solidFill>
              </a:rPr>
              <a:t>inónimo</a:t>
            </a:r>
            <a:r>
              <a:rPr lang="es-ES" sz="2400" dirty="0" smtClean="0">
                <a:solidFill>
                  <a:schemeClr val="tx1">
                    <a:lumMod val="10000"/>
                  </a:schemeClr>
                </a:solidFill>
              </a:rPr>
              <a:t> de  ineficacia e inefectividad, falta de efecto, fracaso terapéutico, respuesta terapéutica disminuida, resistencia, </a:t>
            </a:r>
            <a:r>
              <a:rPr lang="es-ES" sz="2400" dirty="0" err="1" smtClean="0">
                <a:solidFill>
                  <a:schemeClr val="tx1">
                    <a:lumMod val="10000"/>
                  </a:schemeClr>
                </a:solidFill>
              </a:rPr>
              <a:t>taquifilaxia</a:t>
            </a:r>
            <a:r>
              <a:rPr lang="es-ES" sz="2400" dirty="0" smtClean="0">
                <a:solidFill>
                  <a:schemeClr val="tx1">
                    <a:lumMod val="10000"/>
                  </a:schemeClr>
                </a:solidFill>
              </a:rPr>
              <a:t>, tolerancia, anestesia insuficiente y embarazo con uso de anticonceptivos.</a:t>
            </a:r>
          </a:p>
          <a:p>
            <a:pPr algn="just"/>
            <a:endParaRPr lang="es-MX" sz="2400" dirty="0" smtClean="0">
              <a:solidFill>
                <a:schemeClr val="bg1">
                  <a:lumMod val="10000"/>
                </a:schemeClr>
              </a:solidFill>
              <a:latin typeface="Century Schoolbook" pitchFamily="18" charset="0"/>
            </a:endParaRPr>
          </a:p>
          <a:p>
            <a:pPr algn="just"/>
            <a:endParaRPr lang="es-ES" sz="2400" dirty="0" smtClean="0">
              <a:solidFill>
                <a:schemeClr val="bg1">
                  <a:lumMod val="10000"/>
                </a:schemeClr>
              </a:solidFill>
              <a:latin typeface="Century Schoolbook" pitchFamily="18" charset="0"/>
            </a:endParaRPr>
          </a:p>
          <a:p>
            <a:pPr algn="just"/>
            <a:endParaRPr lang="es-ES" sz="2400" kern="0" dirty="0" smtClean="0">
              <a:solidFill>
                <a:schemeClr val="accent5">
                  <a:lumMod val="50000"/>
                </a:schemeClr>
              </a:solidFill>
              <a:latin typeface="Century Schoolbook" panose="02040604050505020304" pitchFamily="18" charset="0"/>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647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subTnLst>
                                    <p:set>
                                      <p:cBhvr override="childStyle">
                                        <p:cTn dur="1" fill="hold" display="0" masterRel="nextClick" afterEffect="1"/>
                                        <p:tgtEl>
                                          <p:spTgt spid="5">
                                            <p:txEl>
                                              <p:pRg st="1" end="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301643" y="423536"/>
            <a:ext cx="6717754"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b="1" kern="0" dirty="0" smtClean="0">
                <a:solidFill>
                  <a:srgbClr val="FFC000"/>
                </a:solidFill>
                <a:effectLst>
                  <a:outerShdw blurRad="38100" dist="38100" dir="2700000" algn="tl">
                    <a:srgbClr val="000000">
                      <a:alpha val="43137"/>
                    </a:srgbClr>
                  </a:outerShdw>
                </a:effectLst>
              </a:rPr>
              <a:t>UN NUEVO RIESO</a:t>
            </a:r>
            <a:endParaRPr lang="es-ES" b="1" kern="0" dirty="0" smtClean="0">
              <a:solidFill>
                <a:srgbClr val="FFC000"/>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714480" y="1071546"/>
            <a:ext cx="7286676" cy="5786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r>
              <a:rPr lang="es-MX" sz="2400" b="1" dirty="0" smtClean="0">
                <a:solidFill>
                  <a:schemeClr val="bg1">
                    <a:lumMod val="10000"/>
                  </a:schemeClr>
                </a:solidFill>
                <a:latin typeface="Century Schoolbook" pitchFamily="18" charset="0"/>
              </a:rPr>
              <a:t>FALLO TERAPÉUTICO</a:t>
            </a:r>
          </a:p>
          <a:p>
            <a:pPr marL="179388" indent="-179388" algn="just">
              <a:buFont typeface="Arial" pitchFamily="34" charset="0"/>
              <a:buChar char="•"/>
            </a:pPr>
            <a:r>
              <a:rPr lang="es-CO" sz="2400" dirty="0" smtClean="0">
                <a:solidFill>
                  <a:schemeClr val="tx1">
                    <a:lumMod val="10000"/>
                  </a:schemeClr>
                </a:solidFill>
              </a:rPr>
              <a:t>Hallas </a:t>
            </a:r>
            <a:r>
              <a:rPr lang="es-CO" sz="2400" dirty="0" smtClean="0">
                <a:solidFill>
                  <a:schemeClr val="tx1">
                    <a:lumMod val="10000"/>
                  </a:schemeClr>
                </a:solidFill>
              </a:rPr>
              <a:t>y Cols.: ausencia de respuesta terapéutica que podría estar relacionado causalmente bien a una dosis prescrita baja, al no cumplimiento de las condiciones de prescripción, a la reducción de dosis del fármaco, interrupción, interacción o supervisión inadecuada de la terapéutica.</a:t>
            </a:r>
          </a:p>
          <a:p>
            <a:pPr marL="179388" indent="-179388" algn="just">
              <a:buFont typeface="Arial" pitchFamily="34" charset="0"/>
              <a:buChar char="•"/>
            </a:pPr>
            <a:r>
              <a:rPr lang="es-CO" sz="2400" dirty="0" err="1" smtClean="0">
                <a:solidFill>
                  <a:schemeClr val="tx1">
                    <a:lumMod val="10000"/>
                  </a:schemeClr>
                </a:solidFill>
              </a:rPr>
              <a:t>Franceschi</a:t>
            </a:r>
            <a:r>
              <a:rPr lang="es-CO" sz="2400" dirty="0" smtClean="0">
                <a:solidFill>
                  <a:schemeClr val="tx1">
                    <a:lumMod val="10000"/>
                  </a:schemeClr>
                </a:solidFill>
              </a:rPr>
              <a:t> y Cols.: es una RAM en la que los efectos esperados de los fármacos no se producen luego del tratamiento farmacológico prescrito, en donde acontecimientos clínicos como una dosis prescrita baja, una reducción reciente en la dosis del fármaco, interrupción o incumplimiento en el tratamiento pueden estar relacionados.  </a:t>
            </a:r>
          </a:p>
          <a:p>
            <a:pPr marL="179388" indent="-179388" algn="just">
              <a:buFont typeface="Arial" pitchFamily="34" charset="0"/>
              <a:buChar char="•"/>
            </a:pPr>
            <a:endParaRPr lang="es-MX" sz="2400" dirty="0" smtClean="0">
              <a:solidFill>
                <a:schemeClr val="tx1">
                  <a:lumMod val="10000"/>
                </a:schemeClr>
              </a:solidFill>
              <a:latin typeface="Century Schoolbook" pitchFamily="18" charset="0"/>
            </a:endParaRPr>
          </a:p>
          <a:p>
            <a:pPr algn="just"/>
            <a:endParaRPr lang="es-MX" sz="2400" dirty="0" smtClean="0">
              <a:solidFill>
                <a:schemeClr val="bg1">
                  <a:lumMod val="10000"/>
                </a:schemeClr>
              </a:solidFill>
              <a:latin typeface="Century Schoolbook" pitchFamily="18" charset="0"/>
            </a:endParaRPr>
          </a:p>
          <a:p>
            <a:pPr algn="just"/>
            <a:endParaRPr lang="es-ES" sz="2400" dirty="0" smtClean="0">
              <a:solidFill>
                <a:schemeClr val="bg1">
                  <a:lumMod val="10000"/>
                </a:schemeClr>
              </a:solidFill>
              <a:latin typeface="Century Schoolbook" pitchFamily="18" charset="0"/>
            </a:endParaRPr>
          </a:p>
          <a:p>
            <a:pPr algn="just"/>
            <a:endParaRPr lang="es-ES" sz="2400" kern="0" dirty="0" smtClean="0">
              <a:solidFill>
                <a:schemeClr val="accent5">
                  <a:lumMod val="50000"/>
                </a:schemeClr>
              </a:solidFill>
              <a:latin typeface="Century Schoolbook" panose="02040604050505020304" pitchFamily="18" charset="0"/>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5497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subTnLst>
                                    <p:set>
                                      <p:cBhvr override="childStyle">
                                        <p:cTn dur="1" fill="hold" display="0" masterRel="nextClick" afterEffect="1"/>
                                        <p:tgtEl>
                                          <p:spTgt spid="5">
                                            <p:txEl>
                                              <p:pRg st="1" end="1"/>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subTnLst>
                                    <p:set>
                                      <p:cBhvr override="childStyle">
                                        <p:cTn dur="1" fill="hold" display="0" masterRel="nextClick" afterEffect="1"/>
                                        <p:tgtEl>
                                          <p:spTgt spid="5">
                                            <p:txEl>
                                              <p:pRg st="2" end="2"/>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srcRect/>
          <a:stretch>
            <a:fillRect/>
          </a:stretch>
        </p:blipFill>
        <p:spPr bwMode="auto">
          <a:xfrm>
            <a:off x="2357422" y="2357430"/>
            <a:ext cx="5997807" cy="45005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2357421" y="298716"/>
            <a:ext cx="4500595" cy="2045726"/>
          </a:xfrm>
          <a:prstGeom prst="rect">
            <a:avLst/>
          </a:prstGeom>
          <a:noFill/>
          <a:ln w="9525">
            <a:noFill/>
            <a:miter lim="800000"/>
            <a:headEnd/>
            <a:tailEnd/>
          </a:ln>
          <a:effectLst/>
        </p:spPr>
      </p:pic>
    </p:spTree>
    <p:extLst>
      <p:ext uri="{BB962C8B-B14F-4D97-AF65-F5344CB8AC3E}">
        <p14:creationId xmlns:p14="http://schemas.microsoft.com/office/powerpoint/2010/main" val="3206470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1403648" y="188641"/>
            <a:ext cx="770485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b="1" kern="0" dirty="0" smtClean="0">
                <a:solidFill>
                  <a:srgbClr val="FFC000"/>
                </a:solidFill>
                <a:effectLst>
                  <a:outerShdw blurRad="38100" dist="38100" dir="2700000" algn="tl">
                    <a:srgbClr val="000000">
                      <a:alpha val="43137"/>
                    </a:srgbClr>
                  </a:outerShdw>
                </a:effectLst>
              </a:rPr>
              <a:t>Cómo se evalúa </a:t>
            </a:r>
          </a:p>
          <a:p>
            <a:pPr fontAlgn="auto">
              <a:spcAft>
                <a:spcPts val="0"/>
              </a:spcAft>
              <a:defRPr/>
            </a:pPr>
            <a:r>
              <a:rPr lang="es-CO" b="1" kern="0" dirty="0" smtClean="0">
                <a:solidFill>
                  <a:srgbClr val="FFC000"/>
                </a:solidFill>
                <a:effectLst>
                  <a:outerShdw blurRad="38100" dist="38100" dir="2700000" algn="tl">
                    <a:srgbClr val="000000">
                      <a:alpha val="43137"/>
                    </a:srgbClr>
                  </a:outerShdw>
                </a:effectLst>
              </a:rPr>
              <a:t>actualmente el riesgo?</a:t>
            </a:r>
            <a:endParaRPr lang="es-ES" b="1" kern="0" dirty="0" smtClean="0">
              <a:solidFill>
                <a:srgbClr val="FFC000"/>
              </a:solidFill>
              <a:effectLst>
                <a:outerShdw blurRad="38100" dist="38100" dir="2700000" algn="tl">
                  <a:srgbClr val="000000">
                    <a:alpha val="43137"/>
                  </a:srgbClr>
                </a:outerShdw>
              </a:effectLst>
            </a:endParaRPr>
          </a:p>
        </p:txBody>
      </p:sp>
      <p:pic>
        <p:nvPicPr>
          <p:cNvPr id="4" name="3 Imagen" descr="Algoritmo_Naranjo.png"/>
          <p:cNvPicPr>
            <a:picLocks noChangeAspect="1"/>
          </p:cNvPicPr>
          <p:nvPr/>
        </p:nvPicPr>
        <p:blipFill>
          <a:blip r:embed="rId2" cstate="print"/>
          <a:stretch>
            <a:fillRect/>
          </a:stretch>
        </p:blipFill>
        <p:spPr>
          <a:xfrm>
            <a:off x="2555776" y="1484784"/>
            <a:ext cx="5879586" cy="5256584"/>
          </a:xfrm>
          <a:prstGeom prst="rect">
            <a:avLst/>
          </a:prstGeom>
        </p:spPr>
      </p:pic>
    </p:spTree>
    <p:extLst>
      <p:ext uri="{BB962C8B-B14F-4D97-AF65-F5344CB8AC3E}">
        <p14:creationId xmlns:p14="http://schemas.microsoft.com/office/powerpoint/2010/main" val="1256072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971600" y="476250"/>
            <a:ext cx="8183562" cy="606425"/>
          </a:xfrm>
        </p:spPr>
        <p:txBody>
          <a:bodyPr>
            <a:normAutofit fontScale="90000"/>
          </a:bodyPr>
          <a:lstStyle/>
          <a:p>
            <a:pPr eaLnBrk="1" fontAlgn="auto" hangingPunct="1">
              <a:spcAft>
                <a:spcPts val="0"/>
              </a:spcAft>
              <a:defRPr/>
            </a:pPr>
            <a:r>
              <a:rPr lang="es-ES" dirty="0" smtClean="0">
                <a:solidFill>
                  <a:schemeClr val="bg1"/>
                </a:solidFill>
              </a:rPr>
              <a:t>AGENDA</a:t>
            </a:r>
          </a:p>
        </p:txBody>
      </p:sp>
      <p:sp>
        <p:nvSpPr>
          <p:cNvPr id="7" name="2 Marcador de contenido"/>
          <p:cNvSpPr>
            <a:spLocks noGrp="1"/>
          </p:cNvSpPr>
          <p:nvPr>
            <p:ph idx="1"/>
          </p:nvPr>
        </p:nvSpPr>
        <p:spPr>
          <a:xfrm>
            <a:off x="1763687" y="1916361"/>
            <a:ext cx="7272809" cy="4320951"/>
          </a:xfrm>
        </p:spPr>
        <p:txBody>
          <a:bodyPr/>
          <a:lstStyle/>
          <a:p>
            <a:endParaRPr lang="es-MX" sz="2400" dirty="0" smtClean="0">
              <a:solidFill>
                <a:schemeClr val="accent2">
                  <a:lumMod val="60000"/>
                  <a:lumOff val="40000"/>
                </a:schemeClr>
              </a:solidFill>
            </a:endParaRPr>
          </a:p>
          <a:p>
            <a:r>
              <a:rPr lang="es-CO" sz="2400" dirty="0" smtClean="0">
                <a:solidFill>
                  <a:schemeClr val="accent2">
                    <a:lumMod val="60000"/>
                    <a:lumOff val="40000"/>
                  </a:schemeClr>
                </a:solidFill>
              </a:rPr>
              <a:t>Relación entre el riesgo y la </a:t>
            </a:r>
            <a:r>
              <a:rPr lang="es-CO" sz="2400" dirty="0" err="1" smtClean="0">
                <a:solidFill>
                  <a:schemeClr val="accent2">
                    <a:lumMod val="60000"/>
                    <a:lumOff val="40000"/>
                  </a:schemeClr>
                </a:solidFill>
              </a:rPr>
              <a:t>farmacovigilancia</a:t>
            </a:r>
            <a:endParaRPr lang="es-CO" sz="2400" dirty="0" smtClean="0">
              <a:solidFill>
                <a:schemeClr val="accent2">
                  <a:lumMod val="60000"/>
                  <a:lumOff val="40000"/>
                </a:schemeClr>
              </a:solidFill>
            </a:endParaRPr>
          </a:p>
          <a:p>
            <a:r>
              <a:rPr lang="es-MX" sz="2400" dirty="0" smtClean="0">
                <a:solidFill>
                  <a:schemeClr val="accent2">
                    <a:lumMod val="60000"/>
                    <a:lumOff val="40000"/>
                  </a:schemeClr>
                </a:solidFill>
              </a:rPr>
              <a:t>Clases de riesgos </a:t>
            </a:r>
            <a:r>
              <a:rPr lang="es-MX" sz="2400" dirty="0" smtClean="0">
                <a:solidFill>
                  <a:schemeClr val="accent2">
                    <a:lumMod val="60000"/>
                    <a:lumOff val="40000"/>
                  </a:schemeClr>
                </a:solidFill>
              </a:rPr>
              <a:t>RAM</a:t>
            </a:r>
            <a:r>
              <a:rPr lang="es-MX" sz="2400" dirty="0" smtClean="0">
                <a:solidFill>
                  <a:schemeClr val="accent2">
                    <a:lumMod val="60000"/>
                    <a:lumOff val="40000"/>
                  </a:schemeClr>
                </a:solidFill>
              </a:rPr>
              <a:t>, EAM, EM, PRM, FT, PGR</a:t>
            </a:r>
            <a:endParaRPr lang="es-CO" sz="2400" dirty="0" smtClean="0">
              <a:solidFill>
                <a:schemeClr val="accent2">
                  <a:lumMod val="60000"/>
                  <a:lumOff val="40000"/>
                </a:schemeClr>
              </a:solidFill>
            </a:endParaRPr>
          </a:p>
          <a:p>
            <a:r>
              <a:rPr lang="es-MX" sz="2400" dirty="0" smtClean="0">
                <a:solidFill>
                  <a:schemeClr val="accent2">
                    <a:lumMod val="60000"/>
                    <a:lumOff val="40000"/>
                  </a:schemeClr>
                </a:solidFill>
              </a:rPr>
              <a:t>Qué reportar y como evaluar</a:t>
            </a:r>
            <a:endParaRPr lang="es-MX" sz="2400" dirty="0" smtClean="0">
              <a:solidFill>
                <a:schemeClr val="accent2">
                  <a:lumMod val="60000"/>
                  <a:lumOff val="40000"/>
                </a:schemeClr>
              </a:solidFill>
            </a:endParaRPr>
          </a:p>
          <a:p>
            <a:r>
              <a:rPr lang="es-CO" sz="2400" dirty="0" smtClean="0">
                <a:solidFill>
                  <a:schemeClr val="accent2">
                    <a:lumMod val="60000"/>
                    <a:lumOff val="40000"/>
                  </a:schemeClr>
                </a:solidFill>
              </a:rPr>
              <a:t>El enfoque de riesgo</a:t>
            </a:r>
          </a:p>
          <a:p>
            <a:r>
              <a:rPr lang="es-CO" sz="2400" dirty="0" smtClean="0">
                <a:solidFill>
                  <a:schemeClr val="accent2">
                    <a:lumMod val="60000"/>
                    <a:lumOff val="40000"/>
                  </a:schemeClr>
                </a:solidFill>
              </a:rPr>
              <a:t>Qué ha pasado y cuál es el futuro</a:t>
            </a:r>
            <a:endParaRPr lang="es-CO" sz="2400" dirty="0" smtClean="0">
              <a:solidFill>
                <a:schemeClr val="accent2">
                  <a:lumMod val="60000"/>
                  <a:lumOff val="40000"/>
                </a:schemeClr>
              </a:solidFill>
            </a:endParaRPr>
          </a:p>
          <a:p>
            <a:pPr eaLnBrk="1" hangingPunct="1">
              <a:buFont typeface="Arial" panose="020B0604020202020204" pitchFamily="34" charset="0"/>
              <a:buChar char="•"/>
            </a:pPr>
            <a:endParaRPr lang="es-ES" sz="2400" dirty="0" smtClean="0">
              <a:solidFill>
                <a:schemeClr val="accent2">
                  <a:lumMod val="60000"/>
                  <a:lumOff val="40000"/>
                </a:schemeClr>
              </a:solidFill>
              <a:latin typeface="Arial" panose="020B0604020202020204" pitchFamily="34" charset="0"/>
              <a:cs typeface="Arial" panose="020B0604020202020204" pitchFamily="34" charset="0"/>
            </a:endParaRPr>
          </a:p>
        </p:txBody>
      </p:sp>
      <p:pic>
        <p:nvPicPr>
          <p:cNvPr id="4"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923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ox(in)">
                                      <p:cBhvr>
                                        <p:cTn id="7" dur="500"/>
                                        <p:tgtEl>
                                          <p:spTgt spid="7">
                                            <p:txEl>
                                              <p:pRg st="1" end="1"/>
                                            </p:txEl>
                                          </p:spTgt>
                                        </p:tgtEl>
                                      </p:cBhvr>
                                    </p:animEffect>
                                  </p:childTnLst>
                                  <p:subTnLst>
                                    <p:set>
                                      <p:cBhvr override="childStyle">
                                        <p:cTn dur="1" fill="hold" display="0" masterRel="nextClick" afterEffect="1"/>
                                        <p:tgtEl>
                                          <p:spTgt spid="7">
                                            <p:txEl>
                                              <p:pRg st="1" end="1"/>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ox(in)">
                                      <p:cBhvr>
                                        <p:cTn id="12" dur="500"/>
                                        <p:tgtEl>
                                          <p:spTgt spid="7">
                                            <p:txEl>
                                              <p:pRg st="2" end="2"/>
                                            </p:txEl>
                                          </p:spTgt>
                                        </p:tgtEl>
                                      </p:cBhvr>
                                    </p:animEffect>
                                  </p:childTnLst>
                                  <p:subTnLst>
                                    <p:set>
                                      <p:cBhvr override="childStyle">
                                        <p:cTn dur="1" fill="hold" display="0" masterRel="nextClick" afterEffect="1"/>
                                        <p:tgtEl>
                                          <p:spTgt spid="7">
                                            <p:txEl>
                                              <p:pRg st="2" end="2"/>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ox(in)">
                                      <p:cBhvr>
                                        <p:cTn id="17" dur="500"/>
                                        <p:tgtEl>
                                          <p:spTgt spid="7">
                                            <p:txEl>
                                              <p:pRg st="3" end="3"/>
                                            </p:txEl>
                                          </p:spTgt>
                                        </p:tgtEl>
                                      </p:cBhvr>
                                    </p:animEffect>
                                  </p:childTnLst>
                                  <p:subTnLst>
                                    <p:set>
                                      <p:cBhvr override="childStyle">
                                        <p:cTn dur="1" fill="hold" display="0" masterRel="nextClick" afterEffect="1"/>
                                        <p:tgtEl>
                                          <p:spTgt spid="7">
                                            <p:txEl>
                                              <p:pRg st="3" end="3"/>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ox(in)">
                                      <p:cBhvr>
                                        <p:cTn id="22" dur="500"/>
                                        <p:tgtEl>
                                          <p:spTgt spid="7">
                                            <p:txEl>
                                              <p:pRg st="4" end="4"/>
                                            </p:txEl>
                                          </p:spTgt>
                                        </p:tgtEl>
                                      </p:cBhvr>
                                    </p:animEffect>
                                  </p:childTnLst>
                                  <p:subTnLst>
                                    <p:set>
                                      <p:cBhvr override="childStyle">
                                        <p:cTn dur="1" fill="hold" display="0" masterRel="nextClick" afterEffect="1"/>
                                        <p:tgtEl>
                                          <p:spTgt spid="7">
                                            <p:txEl>
                                              <p:pRg st="4" end="4"/>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ox(in)">
                                      <p:cBhvr>
                                        <p:cTn id="27" dur="500"/>
                                        <p:tgtEl>
                                          <p:spTgt spid="7">
                                            <p:txEl>
                                              <p:pRg st="5" end="5"/>
                                            </p:txEl>
                                          </p:spTgt>
                                        </p:tgtEl>
                                      </p:cBhvr>
                                    </p:animEffect>
                                  </p:childTnLst>
                                  <p:subTnLst>
                                    <p:set>
                                      <p:cBhvr override="childStyle">
                                        <p:cTn dur="1" fill="hold" display="0" masterRel="nextClick" afterEffect="1"/>
                                        <p:tgtEl>
                                          <p:spTgt spid="7">
                                            <p:txEl>
                                              <p:pRg st="5" end="5"/>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48"/>
          <p:cNvSpPr>
            <a:spLocks noChangeArrowheads="1"/>
          </p:cNvSpPr>
          <p:nvPr/>
        </p:nvSpPr>
        <p:spPr bwMode="auto">
          <a:xfrm>
            <a:off x="1785919" y="5971440"/>
            <a:ext cx="2714644" cy="871195"/>
          </a:xfrm>
          <a:prstGeom prst="rect">
            <a:avLst/>
          </a:prstGeom>
          <a:ln/>
        </p:spPr>
        <p:style>
          <a:lnRef idx="0">
            <a:schemeClr val="accent1"/>
          </a:lnRef>
          <a:fillRef idx="3">
            <a:schemeClr val="accent1"/>
          </a:fillRef>
          <a:effectRef idx="3">
            <a:schemeClr val="accent1"/>
          </a:effectRef>
          <a:fontRef idx="minor">
            <a:schemeClr val="lt1"/>
          </a:fontRef>
        </p:style>
        <p:txBody>
          <a:bodyPr wrap="square" lIns="100767" tIns="50385" rIns="100767" bIns="50385" anchor="ctr">
            <a:spAutoFit/>
          </a:bodyPr>
          <a:lstStyle>
            <a:lvl1pPr eaLnBrk="0" hangingPunct="0">
              <a:tabLst>
                <a:tab pos="2806700" algn="ctr"/>
                <a:tab pos="5611813" algn="r"/>
              </a:tabLst>
              <a:defRPr>
                <a:solidFill>
                  <a:schemeClr val="tx1"/>
                </a:solidFill>
                <a:latin typeface="Arial" panose="020B0604020202020204" pitchFamily="34" charset="0"/>
              </a:defRPr>
            </a:lvl1pPr>
            <a:lvl2pPr marL="742950" indent="-285750" eaLnBrk="0" hangingPunct="0">
              <a:tabLst>
                <a:tab pos="2806700" algn="ctr"/>
                <a:tab pos="5611813" algn="r"/>
              </a:tabLst>
              <a:defRPr>
                <a:solidFill>
                  <a:schemeClr val="tx1"/>
                </a:solidFill>
                <a:latin typeface="Arial" panose="020B0604020202020204" pitchFamily="34" charset="0"/>
              </a:defRPr>
            </a:lvl2pPr>
            <a:lvl3pPr marL="1143000" indent="-228600" eaLnBrk="0" hangingPunct="0">
              <a:tabLst>
                <a:tab pos="2806700" algn="ctr"/>
                <a:tab pos="5611813" algn="r"/>
              </a:tabLst>
              <a:defRPr>
                <a:solidFill>
                  <a:schemeClr val="tx1"/>
                </a:solidFill>
                <a:latin typeface="Arial" panose="020B0604020202020204" pitchFamily="34" charset="0"/>
              </a:defRPr>
            </a:lvl3pPr>
            <a:lvl4pPr marL="1600200" indent="-228600" eaLnBrk="0" hangingPunct="0">
              <a:tabLst>
                <a:tab pos="2806700" algn="ctr"/>
                <a:tab pos="5611813" algn="r"/>
              </a:tabLst>
              <a:defRPr>
                <a:solidFill>
                  <a:schemeClr val="tx1"/>
                </a:solidFill>
                <a:latin typeface="Arial" panose="020B0604020202020204" pitchFamily="34" charset="0"/>
              </a:defRPr>
            </a:lvl4pPr>
            <a:lvl5pPr marL="2057400" indent="-228600" eaLnBrk="0" hangingPunct="0">
              <a:tabLst>
                <a:tab pos="2806700" algn="ctr"/>
                <a:tab pos="5611813" algn="r"/>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806700" algn="ctr"/>
                <a:tab pos="5611813" algn="r"/>
              </a:tabLst>
              <a:defRPr>
                <a:solidFill>
                  <a:schemeClr val="tx1"/>
                </a:solidFill>
                <a:latin typeface="Arial" panose="020B0604020202020204" pitchFamily="34" charset="0"/>
              </a:defRPr>
            </a:lvl9pPr>
          </a:lstStyle>
          <a:p>
            <a:pPr algn="just" defTabSz="1007776" fontAlgn="auto">
              <a:spcBef>
                <a:spcPts val="0"/>
              </a:spcBef>
              <a:spcAft>
                <a:spcPts val="0"/>
              </a:spcAft>
              <a:defRPr/>
            </a:pPr>
            <a:r>
              <a:rPr lang="es-ES" altLang="es-ES" sz="1000" b="1" dirty="0">
                <a:solidFill>
                  <a:prstClr val="white"/>
                </a:solidFill>
                <a:cs typeface="Times New Roman" panose="02020603050405020304" pitchFamily="18" charset="0"/>
              </a:rPr>
              <a:t>JOSÉ JULIÁN LOPEZ G. </a:t>
            </a:r>
            <a:r>
              <a:rPr lang="es-ES" altLang="es-ES" sz="1000" dirty="0">
                <a:solidFill>
                  <a:prstClr val="white"/>
                </a:solidFill>
                <a:cs typeface="Times New Roman" panose="02020603050405020304" pitchFamily="18" charset="0"/>
              </a:rPr>
              <a:t>QF. </a:t>
            </a:r>
            <a:r>
              <a:rPr lang="es-ES" altLang="es-ES" sz="1000" dirty="0" err="1">
                <a:solidFill>
                  <a:prstClr val="white"/>
                </a:solidFill>
                <a:cs typeface="Times New Roman" panose="02020603050405020304" pitchFamily="18" charset="0"/>
              </a:rPr>
              <a:t>MSc</a:t>
            </a:r>
            <a:r>
              <a:rPr lang="es-ES" altLang="es-ES" sz="1000" dirty="0">
                <a:solidFill>
                  <a:prstClr val="white"/>
                </a:solidFill>
                <a:cs typeface="Times New Roman" panose="02020603050405020304" pitchFamily="18" charset="0"/>
              </a:rPr>
              <a:t>, </a:t>
            </a:r>
            <a:endParaRPr lang="es-ES" altLang="es-ES" sz="1000" dirty="0" smtClean="0">
              <a:solidFill>
                <a:prstClr val="white"/>
              </a:solidFill>
              <a:cs typeface="Times New Roman" panose="02020603050405020304" pitchFamily="18" charset="0"/>
            </a:endParaRPr>
          </a:p>
          <a:p>
            <a:pPr algn="just" defTabSz="1007776" fontAlgn="auto">
              <a:spcBef>
                <a:spcPts val="0"/>
              </a:spcBef>
              <a:spcAft>
                <a:spcPts val="0"/>
              </a:spcAft>
              <a:defRPr/>
            </a:pPr>
            <a:r>
              <a:rPr lang="es-ES" altLang="es-ES" sz="1000" b="1" dirty="0" smtClean="0">
                <a:solidFill>
                  <a:prstClr val="white"/>
                </a:solidFill>
                <a:cs typeface="Times New Roman" panose="02020603050405020304" pitchFamily="18" charset="0"/>
              </a:rPr>
              <a:t>CLAUDIA P. </a:t>
            </a:r>
            <a:r>
              <a:rPr lang="es-ES" altLang="es-ES" sz="1000" b="1" dirty="0">
                <a:solidFill>
                  <a:prstClr val="white"/>
                </a:solidFill>
                <a:cs typeface="Times New Roman" panose="02020603050405020304" pitchFamily="18" charset="0"/>
              </a:rPr>
              <a:t>VACCA G</a:t>
            </a:r>
            <a:r>
              <a:rPr lang="es-ES" altLang="es-ES" sz="1000" dirty="0">
                <a:solidFill>
                  <a:prstClr val="white"/>
                </a:solidFill>
                <a:cs typeface="Times New Roman" panose="02020603050405020304" pitchFamily="18" charset="0"/>
              </a:rPr>
              <a:t>.  QF </a:t>
            </a:r>
            <a:r>
              <a:rPr lang="es-ES" altLang="es-ES" sz="1000" dirty="0" err="1">
                <a:solidFill>
                  <a:prstClr val="white"/>
                </a:solidFill>
                <a:cs typeface="Times New Roman" panose="02020603050405020304" pitchFamily="18" charset="0"/>
              </a:rPr>
              <a:t>MSc</a:t>
            </a:r>
            <a:r>
              <a:rPr lang="es-ES" altLang="es-ES" sz="1000" dirty="0">
                <a:solidFill>
                  <a:prstClr val="white"/>
                </a:solidFill>
                <a:cs typeface="Times New Roman" panose="02020603050405020304" pitchFamily="18" charset="0"/>
              </a:rPr>
              <a:t>, </a:t>
            </a:r>
            <a:endParaRPr lang="es-ES" altLang="es-ES" sz="1000" dirty="0" smtClean="0">
              <a:solidFill>
                <a:prstClr val="white"/>
              </a:solidFill>
              <a:cs typeface="Times New Roman" panose="02020603050405020304" pitchFamily="18" charset="0"/>
            </a:endParaRPr>
          </a:p>
          <a:p>
            <a:pPr algn="just" defTabSz="1007776" fontAlgn="auto">
              <a:spcBef>
                <a:spcPts val="0"/>
              </a:spcBef>
              <a:spcAft>
                <a:spcPts val="0"/>
              </a:spcAft>
              <a:defRPr/>
            </a:pPr>
            <a:r>
              <a:rPr lang="es-ES" altLang="es-ES" sz="1000" b="1" dirty="0" err="1" smtClean="0">
                <a:solidFill>
                  <a:prstClr val="white"/>
                </a:solidFill>
                <a:cs typeface="Times New Roman" panose="02020603050405020304" pitchFamily="18" charset="0"/>
              </a:rPr>
              <a:t>Ilvar</a:t>
            </a:r>
            <a:r>
              <a:rPr lang="es-ES" altLang="es-ES" sz="1000" b="1" dirty="0" smtClean="0">
                <a:solidFill>
                  <a:prstClr val="white"/>
                </a:solidFill>
                <a:cs typeface="Times New Roman" panose="02020603050405020304" pitchFamily="18" charset="0"/>
              </a:rPr>
              <a:t> J. Muñoz  </a:t>
            </a:r>
            <a:r>
              <a:rPr lang="es-ES" altLang="es-ES" sz="1000" b="1" dirty="0">
                <a:solidFill>
                  <a:prstClr val="white"/>
                </a:solidFill>
                <a:cs typeface="Times New Roman" panose="02020603050405020304" pitchFamily="18" charset="0"/>
              </a:rPr>
              <a:t>R.</a:t>
            </a:r>
            <a:r>
              <a:rPr lang="es-ES" altLang="es-ES" sz="1000" dirty="0">
                <a:solidFill>
                  <a:prstClr val="white"/>
                </a:solidFill>
                <a:cs typeface="Times New Roman" panose="02020603050405020304" pitchFamily="18" charset="0"/>
              </a:rPr>
              <a:t> QF </a:t>
            </a:r>
            <a:r>
              <a:rPr lang="es-ES" altLang="es-ES" sz="1000" dirty="0" err="1">
                <a:solidFill>
                  <a:prstClr val="white"/>
                </a:solidFill>
                <a:cs typeface="Times New Roman" panose="02020603050405020304" pitchFamily="18" charset="0"/>
              </a:rPr>
              <a:t>MSc</a:t>
            </a:r>
            <a:endParaRPr lang="es-CO" altLang="es-ES" sz="1000" dirty="0">
              <a:solidFill>
                <a:prstClr val="white"/>
              </a:solidFill>
            </a:endParaRPr>
          </a:p>
          <a:p>
            <a:pPr algn="just" defTabSz="1007776" fontAlgn="auto">
              <a:spcBef>
                <a:spcPts val="0"/>
              </a:spcBef>
              <a:spcAft>
                <a:spcPts val="0"/>
              </a:spcAft>
              <a:defRPr/>
            </a:pPr>
            <a:r>
              <a:rPr lang="es-ES" altLang="es-ES" sz="1000" dirty="0">
                <a:solidFill>
                  <a:prstClr val="white"/>
                </a:solidFill>
                <a:cs typeface="Times New Roman" panose="02020603050405020304" pitchFamily="18" charset="0"/>
              </a:rPr>
              <a:t>Docentes Departamento de </a:t>
            </a:r>
            <a:r>
              <a:rPr lang="es-ES" altLang="es-ES" sz="1000" dirty="0" smtClean="0">
                <a:solidFill>
                  <a:prstClr val="white"/>
                </a:solidFill>
                <a:cs typeface="Times New Roman" panose="02020603050405020304" pitchFamily="18" charset="0"/>
              </a:rPr>
              <a:t>Farmacia</a:t>
            </a:r>
          </a:p>
          <a:p>
            <a:pPr algn="just" defTabSz="1007776" fontAlgn="auto">
              <a:spcBef>
                <a:spcPts val="0"/>
              </a:spcBef>
              <a:spcAft>
                <a:spcPts val="0"/>
              </a:spcAft>
              <a:defRPr/>
            </a:pPr>
            <a:r>
              <a:rPr lang="es-ES" altLang="es-ES" sz="1000" dirty="0" smtClean="0">
                <a:solidFill>
                  <a:prstClr val="white"/>
                </a:solidFill>
                <a:cs typeface="Times New Roman" panose="02020603050405020304" pitchFamily="18" charset="0"/>
              </a:rPr>
              <a:t>Universidad  </a:t>
            </a:r>
            <a:r>
              <a:rPr lang="es-ES" altLang="es-ES" sz="1000" dirty="0">
                <a:solidFill>
                  <a:prstClr val="white"/>
                </a:solidFill>
                <a:cs typeface="Times New Roman" panose="02020603050405020304" pitchFamily="18" charset="0"/>
              </a:rPr>
              <a:t>Nacional de Colombia</a:t>
            </a:r>
            <a:endParaRPr lang="es-ES" altLang="es-ES" dirty="0">
              <a:solidFill>
                <a:prstClr val="white"/>
              </a:solidFill>
            </a:endParaRPr>
          </a:p>
        </p:txBody>
      </p:sp>
      <p:sp>
        <p:nvSpPr>
          <p:cNvPr id="9" name="1 Rectángulo"/>
          <p:cNvSpPr/>
          <p:nvPr/>
        </p:nvSpPr>
        <p:spPr bwMode="auto">
          <a:xfrm>
            <a:off x="2214546" y="62993"/>
            <a:ext cx="4896647" cy="616991"/>
          </a:xfrm>
          <a:prstGeom prst="rect">
            <a:avLst/>
          </a:prstGeom>
          <a:solidFill>
            <a:srgbClr val="F7D800"/>
          </a:solidFill>
          <a:ln w="9525" cap="flat" cmpd="sng" algn="ctr">
            <a:noFill/>
            <a:prstDash val="solid"/>
            <a:round/>
            <a:headEnd type="none" w="med" len="med"/>
            <a:tailEnd type="none" w="med" len="med"/>
          </a:ln>
          <a:effectLst/>
          <a:extLst/>
        </p:spPr>
        <p:txBody>
          <a:bodyPr lIns="100767" tIns="50385" rIns="100767" bIns="50385"/>
          <a:lstStyle/>
          <a:p>
            <a:pPr hangingPunct="0">
              <a:lnSpc>
                <a:spcPct val="93000"/>
              </a:lnSpc>
              <a:buClr>
                <a:srgbClr val="000000"/>
              </a:buClr>
              <a:buSzPct val="100000"/>
              <a:buFont typeface="Times New Roman" pitchFamily="16" charset="0"/>
              <a:buNone/>
              <a:defRPr/>
            </a:pPr>
            <a:endParaRPr lang="es-CO" b="1" dirty="0">
              <a:ea typeface="Microsoft YaHei" charset="-122"/>
              <a:cs typeface="+mn-cs"/>
            </a:endParaRPr>
          </a:p>
        </p:txBody>
      </p:sp>
      <p:sp>
        <p:nvSpPr>
          <p:cNvPr id="10" name="Rectángulo 17"/>
          <p:cNvSpPr>
            <a:spLocks noChangeArrowheads="1"/>
          </p:cNvSpPr>
          <p:nvPr/>
        </p:nvSpPr>
        <p:spPr bwMode="auto">
          <a:xfrm>
            <a:off x="2441478" y="142852"/>
            <a:ext cx="3951324" cy="53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67" tIns="50385" rIns="100767" bIns="50385">
            <a:spAutoFit/>
          </a:bodyPr>
          <a:lstStyle/>
          <a:p>
            <a:pPr algn="ctr"/>
            <a:r>
              <a:rPr lang="es-CO" altLang="es-CO" sz="2800" b="1" dirty="0" smtClean="0">
                <a:effectLst>
                  <a:outerShdw blurRad="38100" dist="38100" dir="2700000" algn="tl">
                    <a:srgbClr val="000000">
                      <a:alpha val="43137"/>
                    </a:srgbClr>
                  </a:outerShdw>
                </a:effectLst>
                <a:latin typeface="Candara" pitchFamily="34" charset="0"/>
              </a:rPr>
              <a:t>Cómo </a:t>
            </a:r>
            <a:r>
              <a:rPr lang="es-CO" altLang="es-CO" sz="2800" b="1" dirty="0" smtClean="0">
                <a:effectLst>
                  <a:outerShdw blurRad="38100" dist="38100" dir="2700000" algn="tl">
                    <a:srgbClr val="000000">
                      <a:alpha val="43137"/>
                    </a:srgbClr>
                  </a:outerShdw>
                </a:effectLst>
                <a:latin typeface="Candara" pitchFamily="34" charset="0"/>
              </a:rPr>
              <a:t>evaluarlos riesgos</a:t>
            </a:r>
            <a:endParaRPr lang="es-ES" altLang="es-CO" sz="2800" b="1" dirty="0">
              <a:effectLst>
                <a:outerShdw blurRad="38100" dist="38100" dir="2700000" algn="tl">
                  <a:srgbClr val="000000">
                    <a:alpha val="43137"/>
                  </a:srgbClr>
                </a:outerShdw>
              </a:effectLst>
              <a:latin typeface="Candara" pitchFamily="34" charset="0"/>
            </a:endParaRPr>
          </a:p>
        </p:txBody>
      </p:sp>
      <p:sp>
        <p:nvSpPr>
          <p:cNvPr id="11" name="20 Rectángulo"/>
          <p:cNvSpPr/>
          <p:nvPr/>
        </p:nvSpPr>
        <p:spPr bwMode="auto">
          <a:xfrm>
            <a:off x="2145780" y="2077467"/>
            <a:ext cx="1417439" cy="472480"/>
          </a:xfrm>
          <a:prstGeom prst="rect">
            <a:avLst/>
          </a:prstGeom>
        </p:spPr>
        <p:style>
          <a:lnRef idx="0">
            <a:schemeClr val="accent3"/>
          </a:lnRef>
          <a:fillRef idx="3">
            <a:schemeClr val="accent3"/>
          </a:fillRef>
          <a:effectRef idx="3">
            <a:schemeClr val="accent3"/>
          </a:effectRef>
          <a:fontRef idx="minor">
            <a:schemeClr val="lt1"/>
          </a:fontRef>
        </p:style>
        <p:txBody>
          <a:bodyPr lIns="100767" tIns="50385" rIns="100767" bIns="50385" anchor="ctr"/>
          <a:lstStyle/>
          <a:p>
            <a:pPr algn="ctr" defTabSz="1007776" fontAlgn="auto">
              <a:spcBef>
                <a:spcPts val="0"/>
              </a:spcBef>
              <a:spcAft>
                <a:spcPts val="0"/>
              </a:spcAft>
              <a:defRPr/>
            </a:pPr>
            <a:r>
              <a:rPr lang="es-CO" sz="1543" b="1" dirty="0">
                <a:solidFill>
                  <a:prstClr val="black"/>
                </a:solidFill>
                <a:latin typeface="Times New Roman" pitchFamily="18" charset="0"/>
                <a:cs typeface="Times New Roman" pitchFamily="18" charset="0"/>
              </a:rPr>
              <a:t>Médico</a:t>
            </a:r>
          </a:p>
        </p:txBody>
      </p:sp>
      <p:sp>
        <p:nvSpPr>
          <p:cNvPr id="12" name="21 Elipse"/>
          <p:cNvSpPr/>
          <p:nvPr/>
        </p:nvSpPr>
        <p:spPr bwMode="auto">
          <a:xfrm>
            <a:off x="2067028" y="2864931"/>
            <a:ext cx="1574932" cy="551227"/>
          </a:xfrm>
          <a:prstGeom prst="ellipse">
            <a:avLst/>
          </a:prstGeom>
        </p:spPr>
        <p:style>
          <a:lnRef idx="0">
            <a:schemeClr val="accent1"/>
          </a:lnRef>
          <a:fillRef idx="3">
            <a:schemeClr val="accent1"/>
          </a:fillRef>
          <a:effectRef idx="3">
            <a:schemeClr val="accent1"/>
          </a:effectRef>
          <a:fontRef idx="minor">
            <a:schemeClr val="lt1"/>
          </a:fontRef>
        </p:style>
        <p:txBody>
          <a:bodyPr lIns="100767" tIns="50385" rIns="100767" bIns="50385" anchor="ctr"/>
          <a:lstStyle/>
          <a:p>
            <a:pPr algn="ctr" defTabSz="1007776" fontAlgn="auto">
              <a:spcBef>
                <a:spcPts val="0"/>
              </a:spcBef>
              <a:spcAft>
                <a:spcPts val="0"/>
              </a:spcAft>
              <a:defRPr/>
            </a:pPr>
            <a:r>
              <a:rPr lang="es-CO" sz="1323" b="1" dirty="0">
                <a:solidFill>
                  <a:prstClr val="black"/>
                </a:solidFill>
                <a:latin typeface="Times New Roman" pitchFamily="18" charset="0"/>
                <a:cs typeface="Times New Roman" pitchFamily="18" charset="0"/>
              </a:rPr>
              <a:t>Diagnóstico</a:t>
            </a:r>
          </a:p>
        </p:txBody>
      </p:sp>
      <p:sp>
        <p:nvSpPr>
          <p:cNvPr id="13" name="22 Rectángulo"/>
          <p:cNvSpPr/>
          <p:nvPr/>
        </p:nvSpPr>
        <p:spPr bwMode="auto">
          <a:xfrm>
            <a:off x="2145780" y="3888639"/>
            <a:ext cx="1417439" cy="472480"/>
          </a:xfrm>
          <a:prstGeom prst="rect">
            <a:avLst/>
          </a:prstGeom>
          <a:ln/>
        </p:spPr>
        <p:style>
          <a:lnRef idx="0">
            <a:schemeClr val="dk1"/>
          </a:lnRef>
          <a:fillRef idx="3">
            <a:schemeClr val="dk1"/>
          </a:fillRef>
          <a:effectRef idx="3">
            <a:schemeClr val="dk1"/>
          </a:effectRef>
          <a:fontRef idx="minor">
            <a:schemeClr val="lt1"/>
          </a:fontRef>
        </p:style>
        <p:txBody>
          <a:bodyPr lIns="100767" tIns="50385" rIns="100767" bIns="50385" anchor="ctr"/>
          <a:lstStyle/>
          <a:p>
            <a:pPr algn="ctr" defTabSz="1007776" fontAlgn="auto">
              <a:spcBef>
                <a:spcPts val="0"/>
              </a:spcBef>
              <a:spcAft>
                <a:spcPts val="0"/>
              </a:spcAft>
              <a:defRPr/>
            </a:pPr>
            <a:r>
              <a:rPr lang="es-CO" sz="1543" b="1" dirty="0">
                <a:solidFill>
                  <a:prstClr val="white"/>
                </a:solidFill>
                <a:latin typeface="Times New Roman" pitchFamily="18" charset="0"/>
                <a:cs typeface="Times New Roman" pitchFamily="18" charset="0"/>
              </a:rPr>
              <a:t>Prescripción</a:t>
            </a:r>
            <a:endParaRPr lang="es-CO" sz="1323" b="1" dirty="0">
              <a:solidFill>
                <a:prstClr val="white"/>
              </a:solidFill>
              <a:latin typeface="Times New Roman" pitchFamily="18" charset="0"/>
              <a:cs typeface="Times New Roman" pitchFamily="18" charset="0"/>
            </a:endParaRPr>
          </a:p>
          <a:p>
            <a:pPr algn="ctr" defTabSz="1007776" fontAlgn="auto">
              <a:spcBef>
                <a:spcPts val="0"/>
              </a:spcBef>
              <a:spcAft>
                <a:spcPts val="0"/>
              </a:spcAft>
              <a:defRPr/>
            </a:pPr>
            <a:r>
              <a:rPr lang="es-CO" sz="1213" dirty="0">
                <a:solidFill>
                  <a:prstClr val="white"/>
                </a:solidFill>
                <a:latin typeface="Times New Roman" pitchFamily="18" charset="0"/>
                <a:cs typeface="Times New Roman" pitchFamily="18" charset="0"/>
              </a:rPr>
              <a:t>Medicamento</a:t>
            </a:r>
            <a:endParaRPr lang="es-CO" sz="1323" dirty="0">
              <a:solidFill>
                <a:prstClr val="white"/>
              </a:solidFill>
              <a:latin typeface="Times New Roman" pitchFamily="18" charset="0"/>
              <a:cs typeface="Times New Roman" pitchFamily="18" charset="0"/>
            </a:endParaRPr>
          </a:p>
        </p:txBody>
      </p:sp>
      <p:sp>
        <p:nvSpPr>
          <p:cNvPr id="14" name="23 Rectángulo"/>
          <p:cNvSpPr/>
          <p:nvPr/>
        </p:nvSpPr>
        <p:spPr bwMode="auto">
          <a:xfrm>
            <a:off x="4744412" y="2077467"/>
            <a:ext cx="1023707" cy="472480"/>
          </a:xfrm>
          <a:prstGeom prst="rect">
            <a:avLst/>
          </a:prstGeom>
        </p:spPr>
        <p:style>
          <a:lnRef idx="0">
            <a:schemeClr val="accent6"/>
          </a:lnRef>
          <a:fillRef idx="3">
            <a:schemeClr val="accent6"/>
          </a:fillRef>
          <a:effectRef idx="3">
            <a:schemeClr val="accent6"/>
          </a:effectRef>
          <a:fontRef idx="minor">
            <a:schemeClr val="lt1"/>
          </a:fontRef>
        </p:style>
        <p:txBody>
          <a:bodyPr lIns="100767" tIns="50385" rIns="100767" bIns="50385" anchor="ctr"/>
          <a:lstStyle/>
          <a:p>
            <a:pPr algn="ctr" defTabSz="1007776" fontAlgn="auto">
              <a:spcBef>
                <a:spcPts val="0"/>
              </a:spcBef>
              <a:spcAft>
                <a:spcPts val="0"/>
              </a:spcAft>
              <a:defRPr/>
            </a:pPr>
            <a:r>
              <a:rPr lang="es-CO" sz="1543" dirty="0">
                <a:solidFill>
                  <a:prstClr val="white"/>
                </a:solidFill>
                <a:latin typeface="Times New Roman" pitchFamily="18" charset="0"/>
                <a:cs typeface="Times New Roman" pitchFamily="18" charset="0"/>
              </a:rPr>
              <a:t>Paciente</a:t>
            </a:r>
          </a:p>
        </p:txBody>
      </p:sp>
      <p:sp>
        <p:nvSpPr>
          <p:cNvPr id="15" name="24 Llamada de flecha hacia abajo"/>
          <p:cNvSpPr/>
          <p:nvPr/>
        </p:nvSpPr>
        <p:spPr bwMode="auto">
          <a:xfrm>
            <a:off x="7027906" y="4361308"/>
            <a:ext cx="1496186" cy="1181201"/>
          </a:xfrm>
          <a:prstGeom prst="downArrowCallout">
            <a:avLst/>
          </a:prstGeom>
        </p:spPr>
        <p:style>
          <a:lnRef idx="2">
            <a:schemeClr val="dk1"/>
          </a:lnRef>
          <a:fillRef idx="1">
            <a:schemeClr val="lt1"/>
          </a:fillRef>
          <a:effectRef idx="0">
            <a:schemeClr val="dk1"/>
          </a:effectRef>
          <a:fontRef idx="minor">
            <a:schemeClr val="dk1"/>
          </a:fontRef>
        </p:style>
        <p:txBody>
          <a:bodyPr lIns="100767" tIns="50385" rIns="100767" bIns="50385" anchor="ctr"/>
          <a:lstStyle/>
          <a:p>
            <a:pPr algn="ctr" defTabSz="1007776" fontAlgn="auto">
              <a:spcBef>
                <a:spcPts val="0"/>
              </a:spcBef>
              <a:spcAft>
                <a:spcPts val="0"/>
              </a:spcAft>
              <a:defRPr/>
            </a:pPr>
            <a:r>
              <a:rPr lang="es-CO" sz="1323" dirty="0" err="1">
                <a:solidFill>
                  <a:prstClr val="black"/>
                </a:solidFill>
                <a:latin typeface="Times New Roman" pitchFamily="18" charset="0"/>
                <a:cs typeface="Times New Roman" pitchFamily="18" charset="0"/>
              </a:rPr>
              <a:t>Biofarmacéutica</a:t>
            </a:r>
            <a:endParaRPr lang="es-CO" sz="1323" dirty="0">
              <a:solidFill>
                <a:prstClr val="black"/>
              </a:solidFill>
              <a:latin typeface="Times New Roman" pitchFamily="18" charset="0"/>
              <a:cs typeface="Times New Roman" pitchFamily="18" charset="0"/>
            </a:endParaRPr>
          </a:p>
          <a:p>
            <a:pPr algn="ctr"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Farmacocinética</a:t>
            </a:r>
          </a:p>
          <a:p>
            <a:pPr algn="ctr"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Farmacodinamia</a:t>
            </a:r>
          </a:p>
        </p:txBody>
      </p:sp>
      <p:sp>
        <p:nvSpPr>
          <p:cNvPr id="16" name="25 Rectángulo redondeado"/>
          <p:cNvSpPr/>
          <p:nvPr/>
        </p:nvSpPr>
        <p:spPr bwMode="auto">
          <a:xfrm>
            <a:off x="5295480" y="4361308"/>
            <a:ext cx="1496186" cy="708721"/>
          </a:xfrm>
          <a:prstGeom prst="roundRect">
            <a:avLst/>
          </a:prstGeom>
        </p:spPr>
        <p:style>
          <a:lnRef idx="2">
            <a:schemeClr val="dk1"/>
          </a:lnRef>
          <a:fillRef idx="1">
            <a:schemeClr val="lt1"/>
          </a:fillRef>
          <a:effectRef idx="0">
            <a:schemeClr val="dk1"/>
          </a:effectRef>
          <a:fontRef idx="minor">
            <a:schemeClr val="dk1"/>
          </a:fontRef>
        </p:style>
        <p:txBody>
          <a:bodyPr lIns="100767" tIns="50385" rIns="100767" bIns="50385" anchor="ctr"/>
          <a:lstStyle/>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Almacenamiento</a:t>
            </a:r>
          </a:p>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Administración</a:t>
            </a:r>
          </a:p>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Adherencia</a:t>
            </a:r>
          </a:p>
        </p:txBody>
      </p:sp>
      <p:sp>
        <p:nvSpPr>
          <p:cNvPr id="17" name="26 Rectángulo redondeado"/>
          <p:cNvSpPr/>
          <p:nvPr/>
        </p:nvSpPr>
        <p:spPr bwMode="auto">
          <a:xfrm>
            <a:off x="3799291" y="4361308"/>
            <a:ext cx="1338693" cy="708721"/>
          </a:xfrm>
          <a:prstGeom prst="roundRect">
            <a:avLst/>
          </a:prstGeom>
        </p:spPr>
        <p:style>
          <a:lnRef idx="2">
            <a:schemeClr val="dk1"/>
          </a:lnRef>
          <a:fillRef idx="1">
            <a:schemeClr val="lt1"/>
          </a:fillRef>
          <a:effectRef idx="0">
            <a:schemeClr val="dk1"/>
          </a:effectRef>
          <a:fontRef idx="minor">
            <a:schemeClr val="dk1"/>
          </a:fontRef>
        </p:style>
        <p:txBody>
          <a:bodyPr lIns="100767" tIns="50385" rIns="100767" bIns="50385" anchor="ctr"/>
          <a:lstStyle/>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Dispensación</a:t>
            </a:r>
          </a:p>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Completa  oportuna</a:t>
            </a:r>
          </a:p>
        </p:txBody>
      </p:sp>
      <p:sp>
        <p:nvSpPr>
          <p:cNvPr id="18" name="27 Rectángulo"/>
          <p:cNvSpPr/>
          <p:nvPr/>
        </p:nvSpPr>
        <p:spPr bwMode="auto">
          <a:xfrm>
            <a:off x="5453136" y="3888639"/>
            <a:ext cx="1181200" cy="472480"/>
          </a:xfrm>
          <a:prstGeom prst="rect">
            <a:avLst/>
          </a:prstGeom>
          <a:ln/>
        </p:spPr>
        <p:style>
          <a:lnRef idx="0">
            <a:schemeClr val="dk1"/>
          </a:lnRef>
          <a:fillRef idx="3">
            <a:schemeClr val="dk1"/>
          </a:fillRef>
          <a:effectRef idx="3">
            <a:schemeClr val="dk1"/>
          </a:effectRef>
          <a:fontRef idx="minor">
            <a:schemeClr val="lt1"/>
          </a:fontRef>
        </p:style>
        <p:txBody>
          <a:bodyPr lIns="100767" tIns="50385" rIns="100767" bIns="50385" anchor="ctr"/>
          <a:lstStyle/>
          <a:p>
            <a:pPr algn="ctr" defTabSz="1007776" fontAlgn="auto">
              <a:spcBef>
                <a:spcPts val="0"/>
              </a:spcBef>
              <a:spcAft>
                <a:spcPts val="0"/>
              </a:spcAft>
              <a:defRPr/>
            </a:pPr>
            <a:r>
              <a:rPr lang="es-CO" sz="1543" b="1" dirty="0">
                <a:solidFill>
                  <a:prstClr val="white"/>
                </a:solidFill>
                <a:latin typeface="Times New Roman" pitchFamily="18" charset="0"/>
                <a:cs typeface="Times New Roman" pitchFamily="18" charset="0"/>
              </a:rPr>
              <a:t>Uso</a:t>
            </a:r>
          </a:p>
          <a:p>
            <a:pPr algn="ctr" defTabSz="1007776" fontAlgn="auto">
              <a:spcBef>
                <a:spcPts val="0"/>
              </a:spcBef>
              <a:spcAft>
                <a:spcPts val="0"/>
              </a:spcAft>
              <a:defRPr/>
            </a:pPr>
            <a:r>
              <a:rPr lang="es-CO" sz="1213" dirty="0">
                <a:solidFill>
                  <a:prstClr val="white"/>
                </a:solidFill>
                <a:latin typeface="Times New Roman" pitchFamily="18" charset="0"/>
                <a:cs typeface="Times New Roman" pitchFamily="18" charset="0"/>
              </a:rPr>
              <a:t>Medicamento</a:t>
            </a:r>
          </a:p>
        </p:txBody>
      </p:sp>
      <p:sp>
        <p:nvSpPr>
          <p:cNvPr id="19" name="28 Rectángulo"/>
          <p:cNvSpPr/>
          <p:nvPr/>
        </p:nvSpPr>
        <p:spPr bwMode="auto">
          <a:xfrm>
            <a:off x="3878204" y="3888639"/>
            <a:ext cx="1181200" cy="472480"/>
          </a:xfrm>
          <a:prstGeom prst="rect">
            <a:avLst/>
          </a:prstGeom>
          <a:ln/>
        </p:spPr>
        <p:style>
          <a:lnRef idx="0">
            <a:schemeClr val="dk1"/>
          </a:lnRef>
          <a:fillRef idx="3">
            <a:schemeClr val="dk1"/>
          </a:fillRef>
          <a:effectRef idx="3">
            <a:schemeClr val="dk1"/>
          </a:effectRef>
          <a:fontRef idx="minor">
            <a:schemeClr val="lt1"/>
          </a:fontRef>
        </p:style>
        <p:txBody>
          <a:bodyPr lIns="100767" tIns="50385" rIns="100767" bIns="50385" anchor="ctr"/>
          <a:lstStyle/>
          <a:p>
            <a:pPr algn="ctr" defTabSz="1007776" fontAlgn="auto">
              <a:spcBef>
                <a:spcPts val="0"/>
              </a:spcBef>
              <a:spcAft>
                <a:spcPts val="0"/>
              </a:spcAft>
              <a:defRPr/>
            </a:pPr>
            <a:r>
              <a:rPr lang="es-CO" sz="1543" b="1" dirty="0">
                <a:solidFill>
                  <a:prstClr val="white"/>
                </a:solidFill>
                <a:latin typeface="Times New Roman" pitchFamily="18" charset="0"/>
                <a:cs typeface="Times New Roman" pitchFamily="18" charset="0"/>
              </a:rPr>
              <a:t>Suministro</a:t>
            </a:r>
            <a:endParaRPr lang="es-CO" sz="1323" b="1" dirty="0">
              <a:solidFill>
                <a:prstClr val="white"/>
              </a:solidFill>
              <a:latin typeface="Times New Roman" pitchFamily="18" charset="0"/>
              <a:cs typeface="Times New Roman" pitchFamily="18" charset="0"/>
            </a:endParaRPr>
          </a:p>
          <a:p>
            <a:pPr algn="ctr" defTabSz="1007776" fontAlgn="auto">
              <a:spcBef>
                <a:spcPts val="0"/>
              </a:spcBef>
              <a:spcAft>
                <a:spcPts val="0"/>
              </a:spcAft>
              <a:defRPr/>
            </a:pPr>
            <a:r>
              <a:rPr lang="es-CO" sz="1213" dirty="0">
                <a:solidFill>
                  <a:prstClr val="black"/>
                </a:solidFill>
                <a:latin typeface="Times New Roman" pitchFamily="18" charset="0"/>
                <a:cs typeface="Times New Roman" pitchFamily="18" charset="0"/>
              </a:rPr>
              <a:t>Medicamento</a:t>
            </a:r>
            <a:endParaRPr lang="es-CO" sz="1543" dirty="0">
              <a:solidFill>
                <a:prstClr val="black"/>
              </a:solidFill>
              <a:latin typeface="Times New Roman" pitchFamily="18" charset="0"/>
              <a:cs typeface="Times New Roman" pitchFamily="18" charset="0"/>
            </a:endParaRPr>
          </a:p>
        </p:txBody>
      </p:sp>
      <p:sp>
        <p:nvSpPr>
          <p:cNvPr id="20" name="29 Rectángulo"/>
          <p:cNvSpPr/>
          <p:nvPr/>
        </p:nvSpPr>
        <p:spPr bwMode="auto">
          <a:xfrm>
            <a:off x="7028069" y="3888639"/>
            <a:ext cx="1496186" cy="472480"/>
          </a:xfrm>
          <a:prstGeom prst="rect">
            <a:avLst/>
          </a:prstGeom>
          <a:ln/>
        </p:spPr>
        <p:style>
          <a:lnRef idx="0">
            <a:schemeClr val="dk1"/>
          </a:lnRef>
          <a:fillRef idx="3">
            <a:schemeClr val="dk1"/>
          </a:fillRef>
          <a:effectRef idx="3">
            <a:schemeClr val="dk1"/>
          </a:effectRef>
          <a:fontRef idx="minor">
            <a:schemeClr val="lt1"/>
          </a:fontRef>
        </p:style>
        <p:txBody>
          <a:bodyPr lIns="100767" tIns="50385" rIns="100767" bIns="50385" anchor="ctr"/>
          <a:lstStyle/>
          <a:p>
            <a:pPr algn="ctr" defTabSz="1007776" fontAlgn="auto">
              <a:spcBef>
                <a:spcPts val="0"/>
              </a:spcBef>
              <a:spcAft>
                <a:spcPts val="0"/>
              </a:spcAft>
              <a:defRPr/>
            </a:pPr>
            <a:r>
              <a:rPr lang="es-CO" sz="1543" b="1" dirty="0">
                <a:solidFill>
                  <a:prstClr val="white"/>
                </a:solidFill>
                <a:latin typeface="Times New Roman" pitchFamily="18" charset="0"/>
                <a:cs typeface="Times New Roman" pitchFamily="18" charset="0"/>
              </a:rPr>
              <a:t>Medicamento</a:t>
            </a:r>
          </a:p>
        </p:txBody>
      </p:sp>
      <p:sp>
        <p:nvSpPr>
          <p:cNvPr id="21" name="30 Flecha derecha"/>
          <p:cNvSpPr/>
          <p:nvPr/>
        </p:nvSpPr>
        <p:spPr bwMode="auto">
          <a:xfrm>
            <a:off x="3563051" y="4046324"/>
            <a:ext cx="314986" cy="1574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lIns="100767" tIns="50385" rIns="100767" bIns="50385" anchor="ctr"/>
          <a:lstStyle/>
          <a:p>
            <a:pPr algn="ctr" defTabSz="1007776" fontAlgn="auto">
              <a:spcBef>
                <a:spcPts val="0"/>
              </a:spcBef>
              <a:spcAft>
                <a:spcPts val="0"/>
              </a:spcAft>
              <a:defRPr/>
            </a:pPr>
            <a:endParaRPr lang="es-CO" sz="1543">
              <a:solidFill>
                <a:prstClr val="white"/>
              </a:solidFill>
              <a:latin typeface="Times New Roman" pitchFamily="18" charset="0"/>
              <a:cs typeface="Times New Roman" pitchFamily="18" charset="0"/>
            </a:endParaRPr>
          </a:p>
        </p:txBody>
      </p:sp>
      <p:sp>
        <p:nvSpPr>
          <p:cNvPr id="22" name="31 Flecha derecha"/>
          <p:cNvSpPr/>
          <p:nvPr/>
        </p:nvSpPr>
        <p:spPr bwMode="auto">
          <a:xfrm>
            <a:off x="6634168" y="4046324"/>
            <a:ext cx="393734" cy="1574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lIns="100767" tIns="50385" rIns="100767" bIns="50385" anchor="ctr"/>
          <a:lstStyle/>
          <a:p>
            <a:pPr algn="ctr" defTabSz="1007776" fontAlgn="auto">
              <a:spcBef>
                <a:spcPts val="0"/>
              </a:spcBef>
              <a:spcAft>
                <a:spcPts val="0"/>
              </a:spcAft>
              <a:defRPr/>
            </a:pPr>
            <a:endParaRPr lang="es-CO" sz="1543">
              <a:solidFill>
                <a:prstClr val="white"/>
              </a:solidFill>
              <a:latin typeface="Times New Roman" pitchFamily="18" charset="0"/>
              <a:cs typeface="Times New Roman" pitchFamily="18" charset="0"/>
            </a:endParaRPr>
          </a:p>
        </p:txBody>
      </p:sp>
      <p:sp>
        <p:nvSpPr>
          <p:cNvPr id="23" name="32 Flecha derecha"/>
          <p:cNvSpPr/>
          <p:nvPr/>
        </p:nvSpPr>
        <p:spPr bwMode="auto">
          <a:xfrm>
            <a:off x="5059237" y="4046324"/>
            <a:ext cx="393734" cy="1574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lIns="100767" tIns="50385" rIns="100767" bIns="50385" anchor="ctr"/>
          <a:lstStyle/>
          <a:p>
            <a:pPr algn="ctr" defTabSz="1007776" fontAlgn="auto">
              <a:spcBef>
                <a:spcPts val="0"/>
              </a:spcBef>
              <a:spcAft>
                <a:spcPts val="0"/>
              </a:spcAft>
              <a:defRPr/>
            </a:pPr>
            <a:endParaRPr lang="es-CO" sz="1543">
              <a:solidFill>
                <a:prstClr val="white"/>
              </a:solidFill>
              <a:latin typeface="Times New Roman" pitchFamily="18" charset="0"/>
              <a:cs typeface="Times New Roman" pitchFamily="18" charset="0"/>
            </a:endParaRPr>
          </a:p>
        </p:txBody>
      </p:sp>
      <p:sp>
        <p:nvSpPr>
          <p:cNvPr id="24" name="33 Decisión"/>
          <p:cNvSpPr/>
          <p:nvPr/>
        </p:nvSpPr>
        <p:spPr bwMode="auto">
          <a:xfrm>
            <a:off x="6870575" y="5621066"/>
            <a:ext cx="1811173" cy="866213"/>
          </a:xfrm>
          <a:prstGeom prst="flowChartDecision">
            <a:avLst/>
          </a:prstGeom>
        </p:spPr>
        <p:style>
          <a:lnRef idx="0">
            <a:schemeClr val="accent1"/>
          </a:lnRef>
          <a:fillRef idx="3">
            <a:schemeClr val="accent1"/>
          </a:fillRef>
          <a:effectRef idx="3">
            <a:schemeClr val="accent1"/>
          </a:effectRef>
          <a:fontRef idx="minor">
            <a:schemeClr val="lt1"/>
          </a:fontRef>
        </p:style>
        <p:txBody>
          <a:bodyPr lIns="100767" tIns="50385" rIns="100767" bIns="50385" anchor="ctr"/>
          <a:lstStyle/>
          <a:p>
            <a:pPr algn="ctr" defTabSz="1007776" fontAlgn="auto">
              <a:spcBef>
                <a:spcPts val="0"/>
              </a:spcBef>
              <a:spcAft>
                <a:spcPts val="0"/>
              </a:spcAft>
              <a:defRPr/>
            </a:pPr>
            <a:r>
              <a:rPr lang="es-CO" sz="1543" b="1" dirty="0">
                <a:solidFill>
                  <a:prstClr val="black"/>
                </a:solidFill>
                <a:latin typeface="Times New Roman" pitchFamily="18" charset="0"/>
                <a:cs typeface="Times New Roman" pitchFamily="18" charset="0"/>
              </a:rPr>
              <a:t>Efectivo</a:t>
            </a:r>
          </a:p>
          <a:p>
            <a:pPr algn="ctr" defTabSz="1007776" fontAlgn="auto">
              <a:spcBef>
                <a:spcPts val="0"/>
              </a:spcBef>
              <a:spcAft>
                <a:spcPts val="0"/>
              </a:spcAft>
              <a:defRPr/>
            </a:pPr>
            <a:r>
              <a:rPr lang="es-CO" sz="1543" b="1" dirty="0">
                <a:solidFill>
                  <a:prstClr val="black"/>
                </a:solidFill>
                <a:latin typeface="Times New Roman" pitchFamily="18" charset="0"/>
                <a:cs typeface="Times New Roman" pitchFamily="18" charset="0"/>
              </a:rPr>
              <a:t>Seguro</a:t>
            </a:r>
          </a:p>
        </p:txBody>
      </p:sp>
      <p:sp>
        <p:nvSpPr>
          <p:cNvPr id="25" name="34 Rectángulo"/>
          <p:cNvSpPr/>
          <p:nvPr/>
        </p:nvSpPr>
        <p:spPr bwMode="auto">
          <a:xfrm>
            <a:off x="7028069" y="2077467"/>
            <a:ext cx="1496186" cy="472480"/>
          </a:xfrm>
          <a:prstGeom prst="rect">
            <a:avLst/>
          </a:prstGeom>
        </p:spPr>
        <p:style>
          <a:lnRef idx="0">
            <a:schemeClr val="dk1"/>
          </a:lnRef>
          <a:fillRef idx="3">
            <a:schemeClr val="dk1"/>
          </a:fillRef>
          <a:effectRef idx="3">
            <a:schemeClr val="dk1"/>
          </a:effectRef>
          <a:fontRef idx="minor">
            <a:schemeClr val="lt1"/>
          </a:fontRef>
        </p:style>
        <p:txBody>
          <a:bodyPr lIns="100767" tIns="50385" rIns="100767" bIns="50385" anchor="ctr"/>
          <a:lstStyle/>
          <a:p>
            <a:pPr algn="ctr" defTabSz="1007776" fontAlgn="auto">
              <a:spcBef>
                <a:spcPts val="0"/>
              </a:spcBef>
              <a:spcAft>
                <a:spcPts val="0"/>
              </a:spcAft>
              <a:defRPr/>
            </a:pPr>
            <a:r>
              <a:rPr lang="es-CO" sz="1543" b="1" dirty="0">
                <a:solidFill>
                  <a:prstClr val="white"/>
                </a:solidFill>
                <a:latin typeface="Times New Roman" pitchFamily="18" charset="0"/>
                <a:cs typeface="Times New Roman" pitchFamily="18" charset="0"/>
              </a:rPr>
              <a:t>Farmacéutico</a:t>
            </a:r>
          </a:p>
        </p:txBody>
      </p:sp>
      <p:sp>
        <p:nvSpPr>
          <p:cNvPr id="26" name="35 Elipse"/>
          <p:cNvSpPr/>
          <p:nvPr/>
        </p:nvSpPr>
        <p:spPr bwMode="auto">
          <a:xfrm>
            <a:off x="6870575" y="2864931"/>
            <a:ext cx="1811173" cy="551227"/>
          </a:xfrm>
          <a:prstGeom prst="ellipse">
            <a:avLst/>
          </a:prstGeom>
        </p:spPr>
        <p:style>
          <a:lnRef idx="0">
            <a:schemeClr val="accent1"/>
          </a:lnRef>
          <a:fillRef idx="3">
            <a:schemeClr val="accent1"/>
          </a:fillRef>
          <a:effectRef idx="3">
            <a:schemeClr val="accent1"/>
          </a:effectRef>
          <a:fontRef idx="minor">
            <a:schemeClr val="lt1"/>
          </a:fontRef>
        </p:style>
        <p:txBody>
          <a:bodyPr lIns="100767" tIns="50385" rIns="100767" bIns="50385" anchor="ctr"/>
          <a:lstStyle/>
          <a:p>
            <a:pPr algn="ctr" defTabSz="1007776" fontAlgn="auto">
              <a:spcBef>
                <a:spcPts val="0"/>
              </a:spcBef>
              <a:spcAft>
                <a:spcPts val="0"/>
              </a:spcAft>
              <a:defRPr/>
            </a:pPr>
            <a:r>
              <a:rPr lang="es-CO" sz="1543" dirty="0">
                <a:solidFill>
                  <a:prstClr val="black"/>
                </a:solidFill>
                <a:latin typeface="Times New Roman" pitchFamily="18" charset="0"/>
                <a:cs typeface="Times New Roman" pitchFamily="18" charset="0"/>
              </a:rPr>
              <a:t>Diagnóstico</a:t>
            </a:r>
          </a:p>
        </p:txBody>
      </p:sp>
      <p:cxnSp>
        <p:nvCxnSpPr>
          <p:cNvPr id="27" name="36 Conector recto de flecha"/>
          <p:cNvCxnSpPr>
            <a:stCxn id="26" idx="4"/>
          </p:cNvCxnSpPr>
          <p:nvPr/>
        </p:nvCxnSpPr>
        <p:spPr bwMode="auto">
          <a:xfrm rot="5400000">
            <a:off x="5079366" y="1191319"/>
            <a:ext cx="472480" cy="492253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37 Conector recto de flecha"/>
          <p:cNvCxnSpPr>
            <a:stCxn id="26" idx="4"/>
            <a:endCxn id="19" idx="0"/>
          </p:cNvCxnSpPr>
          <p:nvPr/>
        </p:nvCxnSpPr>
        <p:spPr bwMode="auto">
          <a:xfrm rot="5400000">
            <a:off x="5886954" y="1998915"/>
            <a:ext cx="472480" cy="330735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38 Conector recto de flecha"/>
          <p:cNvCxnSpPr>
            <a:stCxn id="26" idx="4"/>
            <a:endCxn id="18" idx="0"/>
          </p:cNvCxnSpPr>
          <p:nvPr/>
        </p:nvCxnSpPr>
        <p:spPr bwMode="auto">
          <a:xfrm rot="5400000">
            <a:off x="6674421" y="2786378"/>
            <a:ext cx="472480" cy="173242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39 Conector recto de flecha"/>
          <p:cNvCxnSpPr>
            <a:stCxn id="26" idx="4"/>
            <a:endCxn id="20" idx="0"/>
          </p:cNvCxnSpPr>
          <p:nvPr/>
        </p:nvCxnSpPr>
        <p:spPr bwMode="auto">
          <a:xfrm rot="5400000">
            <a:off x="7539759" y="3653462"/>
            <a:ext cx="472480" cy="175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40 Conector angular"/>
          <p:cNvCxnSpPr/>
          <p:nvPr/>
        </p:nvCxnSpPr>
        <p:spPr bwMode="auto">
          <a:xfrm flipH="1" flipV="1">
            <a:off x="8524094" y="2313900"/>
            <a:ext cx="157493" cy="3741339"/>
          </a:xfrm>
          <a:prstGeom prst="bentConnector3">
            <a:avLst>
              <a:gd name="adj1" fmla="val -159999"/>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41 CuadroTexto"/>
          <p:cNvSpPr txBox="1">
            <a:spLocks noChangeArrowheads="1"/>
          </p:cNvSpPr>
          <p:nvPr/>
        </p:nvSpPr>
        <p:spPr bwMode="auto">
          <a:xfrm>
            <a:off x="8524091" y="5700004"/>
            <a:ext cx="445556" cy="32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67" tIns="50385" rIns="100767" bIns="50385">
            <a:spAutoFit/>
          </a:bodyPr>
          <a:lstStyle/>
          <a:p>
            <a:pPr defTabSz="1007776" fontAlgn="auto" hangingPunct="1">
              <a:spcBef>
                <a:spcPts val="0"/>
              </a:spcBef>
              <a:spcAft>
                <a:spcPts val="0"/>
              </a:spcAft>
              <a:buClrTx/>
              <a:buSzTx/>
            </a:pPr>
            <a:r>
              <a:rPr lang="es-CO" altLang="es-ES" sz="1543">
                <a:solidFill>
                  <a:prstClr val="black"/>
                </a:solidFill>
                <a:latin typeface="Times New Roman" pitchFamily="18" charset="0"/>
                <a:ea typeface="+mn-ea"/>
                <a:cs typeface="Times New Roman" pitchFamily="18" charset="0"/>
              </a:rPr>
              <a:t>No</a:t>
            </a:r>
          </a:p>
        </p:txBody>
      </p:sp>
      <p:sp>
        <p:nvSpPr>
          <p:cNvPr id="33" name="42 Rectángulo redondeado"/>
          <p:cNvSpPr/>
          <p:nvPr/>
        </p:nvSpPr>
        <p:spPr bwMode="auto">
          <a:xfrm>
            <a:off x="4665506" y="2550137"/>
            <a:ext cx="1181200" cy="629973"/>
          </a:xfrm>
          <a:prstGeom prst="roundRect">
            <a:avLst/>
          </a:prstGeom>
        </p:spPr>
        <p:style>
          <a:lnRef idx="2">
            <a:schemeClr val="dk1"/>
          </a:lnRef>
          <a:fillRef idx="1">
            <a:schemeClr val="lt1"/>
          </a:fillRef>
          <a:effectRef idx="0">
            <a:schemeClr val="dk1"/>
          </a:effectRef>
          <a:fontRef idx="minor">
            <a:schemeClr val="dk1"/>
          </a:fontRef>
        </p:style>
        <p:txBody>
          <a:bodyPr lIns="100767" tIns="50385" rIns="100767" bIns="50385" anchor="ctr"/>
          <a:lstStyle/>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Biológico</a:t>
            </a:r>
          </a:p>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Psicológico</a:t>
            </a:r>
          </a:p>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Social</a:t>
            </a:r>
          </a:p>
        </p:txBody>
      </p:sp>
      <p:cxnSp>
        <p:nvCxnSpPr>
          <p:cNvPr id="34" name="43 Conector recto de flecha"/>
          <p:cNvCxnSpPr>
            <a:stCxn id="33" idx="2"/>
          </p:cNvCxnSpPr>
          <p:nvPr/>
        </p:nvCxnSpPr>
        <p:spPr bwMode="auto">
          <a:xfrm rot="5400000">
            <a:off x="3740675" y="2372518"/>
            <a:ext cx="708719" cy="232390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44 Conector recto de flecha"/>
          <p:cNvCxnSpPr>
            <a:stCxn id="33" idx="2"/>
          </p:cNvCxnSpPr>
          <p:nvPr/>
        </p:nvCxnSpPr>
        <p:spPr bwMode="auto">
          <a:xfrm rot="5400000">
            <a:off x="4508891" y="3140742"/>
            <a:ext cx="708719" cy="787466"/>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45 Conector recto de flecha"/>
          <p:cNvCxnSpPr>
            <a:stCxn id="33" idx="2"/>
          </p:cNvCxnSpPr>
          <p:nvPr/>
        </p:nvCxnSpPr>
        <p:spPr bwMode="auto">
          <a:xfrm rot="16200000" flipH="1">
            <a:off x="5296357" y="3140742"/>
            <a:ext cx="708719" cy="787466"/>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46 Conector recto de flecha"/>
          <p:cNvCxnSpPr>
            <a:stCxn id="33" idx="2"/>
          </p:cNvCxnSpPr>
          <p:nvPr/>
        </p:nvCxnSpPr>
        <p:spPr bwMode="auto">
          <a:xfrm rot="16200000" flipH="1">
            <a:off x="6162571" y="2274521"/>
            <a:ext cx="708719" cy="2519892"/>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47 Conector recto de flecha"/>
          <p:cNvCxnSpPr/>
          <p:nvPr/>
        </p:nvCxnSpPr>
        <p:spPr bwMode="auto">
          <a:xfrm rot="10800000">
            <a:off x="5767956" y="2313895"/>
            <a:ext cx="1259946" cy="175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48 Conector recto de flecha"/>
          <p:cNvCxnSpPr/>
          <p:nvPr/>
        </p:nvCxnSpPr>
        <p:spPr bwMode="auto">
          <a:xfrm rot="5400000">
            <a:off x="7618504" y="2708502"/>
            <a:ext cx="314988" cy="175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49 Conector recto de flecha"/>
          <p:cNvCxnSpPr/>
          <p:nvPr/>
        </p:nvCxnSpPr>
        <p:spPr bwMode="auto">
          <a:xfrm>
            <a:off x="3563054" y="2313895"/>
            <a:ext cx="1181200" cy="1750"/>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50 Conector recto de flecha"/>
          <p:cNvCxnSpPr/>
          <p:nvPr/>
        </p:nvCxnSpPr>
        <p:spPr bwMode="auto">
          <a:xfrm rot="5400000">
            <a:off x="2697715" y="2708502"/>
            <a:ext cx="314988" cy="175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51 Conector recto de flecha"/>
          <p:cNvCxnSpPr>
            <a:stCxn id="12" idx="4"/>
            <a:endCxn id="13" idx="0"/>
          </p:cNvCxnSpPr>
          <p:nvPr/>
        </p:nvCxnSpPr>
        <p:spPr bwMode="auto">
          <a:xfrm rot="5400000">
            <a:off x="2618971" y="3653462"/>
            <a:ext cx="472480" cy="175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52 Rectángulo redondeado"/>
          <p:cNvSpPr/>
          <p:nvPr/>
        </p:nvSpPr>
        <p:spPr bwMode="auto">
          <a:xfrm>
            <a:off x="2145615" y="4361308"/>
            <a:ext cx="1417439" cy="708721"/>
          </a:xfrm>
          <a:prstGeom prst="roundRect">
            <a:avLst/>
          </a:prstGeom>
        </p:spPr>
        <p:style>
          <a:lnRef idx="2">
            <a:schemeClr val="dk1"/>
          </a:lnRef>
          <a:fillRef idx="1">
            <a:schemeClr val="lt1"/>
          </a:fillRef>
          <a:effectRef idx="0">
            <a:schemeClr val="dk1"/>
          </a:effectRef>
          <a:fontRef idx="minor">
            <a:schemeClr val="dk1"/>
          </a:fontRef>
        </p:style>
        <p:txBody>
          <a:bodyPr lIns="100767" tIns="50385" rIns="100767" bIns="50385" anchor="ctr"/>
          <a:lstStyle/>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Legible</a:t>
            </a:r>
          </a:p>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Completa</a:t>
            </a:r>
          </a:p>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Accesible  </a:t>
            </a:r>
          </a:p>
        </p:txBody>
      </p:sp>
      <p:sp>
        <p:nvSpPr>
          <p:cNvPr id="44" name="53 Elipse"/>
          <p:cNvSpPr/>
          <p:nvPr/>
        </p:nvSpPr>
        <p:spPr bwMode="auto">
          <a:xfrm>
            <a:off x="3405725" y="5384825"/>
            <a:ext cx="3307358" cy="393733"/>
          </a:xfrm>
          <a:prstGeom prst="ellipse">
            <a:avLst/>
          </a:prstGeom>
        </p:spPr>
        <p:style>
          <a:lnRef idx="0">
            <a:schemeClr val="accent1"/>
          </a:lnRef>
          <a:fillRef idx="3">
            <a:schemeClr val="accent1"/>
          </a:fillRef>
          <a:effectRef idx="3">
            <a:schemeClr val="accent1"/>
          </a:effectRef>
          <a:fontRef idx="minor">
            <a:schemeClr val="lt1"/>
          </a:fontRef>
        </p:style>
        <p:txBody>
          <a:bodyPr lIns="100767" tIns="50385" rIns="100767" bIns="50385" anchor="ctr"/>
          <a:lstStyle/>
          <a:p>
            <a:pPr algn="ctr" defTabSz="1007776" fontAlgn="auto">
              <a:spcBef>
                <a:spcPts val="0"/>
              </a:spcBef>
              <a:spcAft>
                <a:spcPts val="0"/>
              </a:spcAft>
              <a:defRPr/>
            </a:pPr>
            <a:r>
              <a:rPr lang="es-CO" sz="1323" b="1" dirty="0">
                <a:solidFill>
                  <a:prstClr val="black"/>
                </a:solidFill>
                <a:latin typeface="Times New Roman" pitchFamily="18" charset="0"/>
                <a:cs typeface="Times New Roman" pitchFamily="18" charset="0"/>
              </a:rPr>
              <a:t>Intervención  farmacéutica</a:t>
            </a:r>
          </a:p>
        </p:txBody>
      </p:sp>
      <p:sp>
        <p:nvSpPr>
          <p:cNvPr id="45" name="54 Rectángulo redondeado"/>
          <p:cNvSpPr/>
          <p:nvPr/>
        </p:nvSpPr>
        <p:spPr bwMode="auto">
          <a:xfrm>
            <a:off x="5216733" y="5936245"/>
            <a:ext cx="1496186" cy="866213"/>
          </a:xfrm>
          <a:prstGeom prst="roundRect">
            <a:avLst/>
          </a:prstGeom>
        </p:spPr>
        <p:style>
          <a:lnRef idx="2">
            <a:schemeClr val="dk1"/>
          </a:lnRef>
          <a:fillRef idx="1">
            <a:schemeClr val="lt1"/>
          </a:fillRef>
          <a:effectRef idx="0">
            <a:schemeClr val="dk1"/>
          </a:effectRef>
          <a:fontRef idx="minor">
            <a:schemeClr val="dk1"/>
          </a:fontRef>
        </p:style>
        <p:txBody>
          <a:bodyPr lIns="100767" tIns="50385" rIns="100767" bIns="50385" anchor="ctr"/>
          <a:lstStyle/>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Sistema de salud</a:t>
            </a:r>
          </a:p>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Médico</a:t>
            </a:r>
          </a:p>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Enfermera</a:t>
            </a:r>
          </a:p>
          <a:p>
            <a:pPr algn="just" defTabSz="1007776" fontAlgn="auto">
              <a:spcBef>
                <a:spcPts val="0"/>
              </a:spcBef>
              <a:spcAft>
                <a:spcPts val="0"/>
              </a:spcAft>
              <a:defRPr/>
            </a:pPr>
            <a:r>
              <a:rPr lang="es-CO" sz="1323" dirty="0">
                <a:solidFill>
                  <a:prstClr val="black"/>
                </a:solidFill>
                <a:latin typeface="Times New Roman" pitchFamily="18" charset="0"/>
                <a:cs typeface="Times New Roman" pitchFamily="18" charset="0"/>
              </a:rPr>
              <a:t>Paciente</a:t>
            </a:r>
          </a:p>
        </p:txBody>
      </p:sp>
      <p:cxnSp>
        <p:nvCxnSpPr>
          <p:cNvPr id="46" name="55 Forma"/>
          <p:cNvCxnSpPr>
            <a:stCxn id="43" idx="2"/>
          </p:cNvCxnSpPr>
          <p:nvPr/>
        </p:nvCxnSpPr>
        <p:spPr bwMode="auto">
          <a:xfrm rot="16200000" flipH="1">
            <a:off x="2873583" y="5050782"/>
            <a:ext cx="512727" cy="5512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56 Conector angular"/>
          <p:cNvCxnSpPr>
            <a:stCxn id="17" idx="2"/>
          </p:cNvCxnSpPr>
          <p:nvPr/>
        </p:nvCxnSpPr>
        <p:spPr bwMode="auto">
          <a:xfrm rot="16200000" flipH="1">
            <a:off x="4606008" y="4931787"/>
            <a:ext cx="314988" cy="59147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57 Conector angular"/>
          <p:cNvCxnSpPr>
            <a:stCxn id="16" idx="2"/>
          </p:cNvCxnSpPr>
          <p:nvPr/>
        </p:nvCxnSpPr>
        <p:spPr bwMode="auto">
          <a:xfrm rot="5400000">
            <a:off x="5394350" y="4734920"/>
            <a:ext cx="314988" cy="98520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58 Forma"/>
          <p:cNvCxnSpPr>
            <a:endCxn id="44" idx="6"/>
          </p:cNvCxnSpPr>
          <p:nvPr/>
        </p:nvCxnSpPr>
        <p:spPr bwMode="auto">
          <a:xfrm rot="5400000">
            <a:off x="6495925" y="5050776"/>
            <a:ext cx="748969" cy="31498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59 Forma"/>
          <p:cNvCxnSpPr>
            <a:stCxn id="44" idx="4"/>
            <a:endCxn id="45" idx="1"/>
          </p:cNvCxnSpPr>
          <p:nvPr/>
        </p:nvCxnSpPr>
        <p:spPr bwMode="auto">
          <a:xfrm rot="16200000" flipH="1">
            <a:off x="4842252" y="5995741"/>
            <a:ext cx="591475" cy="157493"/>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60 Rectángulo"/>
          <p:cNvSpPr/>
          <p:nvPr/>
        </p:nvSpPr>
        <p:spPr bwMode="auto">
          <a:xfrm>
            <a:off x="4429425" y="1289999"/>
            <a:ext cx="1653679" cy="393733"/>
          </a:xfrm>
          <a:prstGeom prst="rect">
            <a:avLst/>
          </a:prstGeom>
        </p:spPr>
        <p:style>
          <a:lnRef idx="0">
            <a:schemeClr val="accent5"/>
          </a:lnRef>
          <a:fillRef idx="3">
            <a:schemeClr val="accent5"/>
          </a:fillRef>
          <a:effectRef idx="3">
            <a:schemeClr val="accent5"/>
          </a:effectRef>
          <a:fontRef idx="minor">
            <a:schemeClr val="lt1"/>
          </a:fontRef>
        </p:style>
        <p:txBody>
          <a:bodyPr lIns="100767" tIns="50385" rIns="100767" bIns="50385" anchor="ctr"/>
          <a:lstStyle/>
          <a:p>
            <a:pPr algn="ctr" defTabSz="1007776" fontAlgn="auto">
              <a:spcBef>
                <a:spcPts val="0"/>
              </a:spcBef>
              <a:spcAft>
                <a:spcPts val="0"/>
              </a:spcAft>
              <a:defRPr/>
            </a:pPr>
            <a:r>
              <a:rPr lang="es-CO" sz="1213" dirty="0">
                <a:solidFill>
                  <a:prstClr val="black"/>
                </a:solidFill>
                <a:latin typeface="Times New Roman" pitchFamily="18" charset="0"/>
                <a:cs typeface="Times New Roman" pitchFamily="18" charset="0"/>
              </a:rPr>
              <a:t>Industria farmacéutica</a:t>
            </a:r>
          </a:p>
        </p:txBody>
      </p:sp>
      <p:sp>
        <p:nvSpPr>
          <p:cNvPr id="52" name="61 Rectángulo"/>
          <p:cNvSpPr/>
          <p:nvPr/>
        </p:nvSpPr>
        <p:spPr bwMode="auto">
          <a:xfrm>
            <a:off x="7146182" y="1289999"/>
            <a:ext cx="1023707" cy="393733"/>
          </a:xfrm>
          <a:prstGeom prst="rect">
            <a:avLst/>
          </a:prstGeom>
        </p:spPr>
        <p:style>
          <a:lnRef idx="0">
            <a:schemeClr val="accent5"/>
          </a:lnRef>
          <a:fillRef idx="3">
            <a:schemeClr val="accent5"/>
          </a:fillRef>
          <a:effectRef idx="3">
            <a:schemeClr val="accent5"/>
          </a:effectRef>
          <a:fontRef idx="minor">
            <a:schemeClr val="lt1"/>
          </a:fontRef>
        </p:style>
        <p:txBody>
          <a:bodyPr lIns="100767" tIns="50385" rIns="100767" bIns="50385" anchor="ctr"/>
          <a:lstStyle/>
          <a:p>
            <a:pPr algn="ctr" defTabSz="1007776" fontAlgn="auto">
              <a:spcBef>
                <a:spcPts val="0"/>
              </a:spcBef>
              <a:spcAft>
                <a:spcPts val="0"/>
              </a:spcAft>
              <a:defRPr/>
            </a:pPr>
            <a:r>
              <a:rPr lang="es-CO" sz="1213" b="1" dirty="0">
                <a:solidFill>
                  <a:prstClr val="black"/>
                </a:solidFill>
                <a:latin typeface="Times New Roman" pitchFamily="18" charset="0"/>
                <a:cs typeface="Times New Roman" pitchFamily="18" charset="0"/>
              </a:rPr>
              <a:t>INVIMA</a:t>
            </a:r>
          </a:p>
        </p:txBody>
      </p:sp>
      <p:cxnSp>
        <p:nvCxnSpPr>
          <p:cNvPr id="53" name="62 Conector recto de flecha"/>
          <p:cNvCxnSpPr/>
          <p:nvPr/>
        </p:nvCxnSpPr>
        <p:spPr>
          <a:xfrm flipH="1">
            <a:off x="6082941" y="1487930"/>
            <a:ext cx="106395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63 Conector recto de flecha"/>
          <p:cNvCxnSpPr/>
          <p:nvPr/>
        </p:nvCxnSpPr>
        <p:spPr>
          <a:xfrm rot="5400000">
            <a:off x="3857916" y="680342"/>
            <a:ext cx="393733" cy="240089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64 Conector recto de flecha"/>
          <p:cNvCxnSpPr/>
          <p:nvPr/>
        </p:nvCxnSpPr>
        <p:spPr>
          <a:xfrm rot="16200000" flipH="1">
            <a:off x="5059240" y="1879913"/>
            <a:ext cx="393733" cy="1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65 Conector recto de flecha"/>
          <p:cNvCxnSpPr/>
          <p:nvPr/>
        </p:nvCxnSpPr>
        <p:spPr>
          <a:xfrm rot="16200000" flipH="1">
            <a:off x="6299060" y="640092"/>
            <a:ext cx="314988" cy="24026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66 Elipse"/>
          <p:cNvSpPr/>
          <p:nvPr/>
        </p:nvSpPr>
        <p:spPr>
          <a:xfrm>
            <a:off x="492100" y="1290003"/>
            <a:ext cx="1496186" cy="472480"/>
          </a:xfrm>
          <a:prstGeom prst="ellipse">
            <a:avLst/>
          </a:prstGeom>
        </p:spPr>
        <p:style>
          <a:lnRef idx="0">
            <a:schemeClr val="accent5"/>
          </a:lnRef>
          <a:fillRef idx="3">
            <a:schemeClr val="accent5"/>
          </a:fillRef>
          <a:effectRef idx="3">
            <a:schemeClr val="accent5"/>
          </a:effectRef>
          <a:fontRef idx="minor">
            <a:schemeClr val="lt1"/>
          </a:fontRef>
        </p:style>
        <p:txBody>
          <a:bodyPr lIns="100767" tIns="50385" rIns="100767" bIns="50385" anchor="ctr"/>
          <a:lstStyle/>
          <a:p>
            <a:pPr algn="ctr" defTabSz="1007776" fontAlgn="auto">
              <a:spcBef>
                <a:spcPts val="0"/>
              </a:spcBef>
              <a:spcAft>
                <a:spcPts val="0"/>
              </a:spcAft>
              <a:defRPr/>
            </a:pPr>
            <a:r>
              <a:rPr lang="es-CO" sz="1874" dirty="0">
                <a:solidFill>
                  <a:prstClr val="white"/>
                </a:solidFill>
              </a:rPr>
              <a:t>SGSSS</a:t>
            </a:r>
          </a:p>
        </p:txBody>
      </p:sp>
      <p:cxnSp>
        <p:nvCxnSpPr>
          <p:cNvPr id="58" name="68 Forma"/>
          <p:cNvCxnSpPr>
            <a:stCxn id="57" idx="4"/>
            <a:endCxn id="11" idx="1"/>
          </p:cNvCxnSpPr>
          <p:nvPr/>
        </p:nvCxnSpPr>
        <p:spPr>
          <a:xfrm rot="16200000" flipH="1">
            <a:off x="1416771" y="1585057"/>
            <a:ext cx="551227" cy="906461"/>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72 Conector recto de flecha"/>
          <p:cNvCxnSpPr>
            <a:endCxn id="57" idx="6"/>
          </p:cNvCxnSpPr>
          <p:nvPr/>
        </p:nvCxnSpPr>
        <p:spPr>
          <a:xfrm rot="10800000" flipV="1">
            <a:off x="1988124" y="1487934"/>
            <a:ext cx="2441146" cy="3849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59 Elipse"/>
          <p:cNvSpPr/>
          <p:nvPr/>
        </p:nvSpPr>
        <p:spPr>
          <a:xfrm>
            <a:off x="71406" y="2786058"/>
            <a:ext cx="157163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smtClean="0">
                <a:solidFill>
                  <a:schemeClr val="tx2">
                    <a:lumMod val="75000"/>
                  </a:schemeClr>
                </a:solidFill>
                <a:latin typeface="Arial" pitchFamily="34" charset="0"/>
                <a:cs typeface="Arial" pitchFamily="34" charset="0"/>
              </a:rPr>
              <a:t>Formación universitaria</a:t>
            </a:r>
            <a:endParaRPr lang="es-CO" sz="1200" b="1" dirty="0">
              <a:solidFill>
                <a:schemeClr val="tx2">
                  <a:lumMod val="75000"/>
                </a:schemeClr>
              </a:solidFill>
              <a:latin typeface="Arial" pitchFamily="34" charset="0"/>
              <a:cs typeface="Arial" pitchFamily="34" charset="0"/>
            </a:endParaRPr>
          </a:p>
        </p:txBody>
      </p:sp>
      <p:cxnSp>
        <p:nvCxnSpPr>
          <p:cNvPr id="61" name="60 Conector angular"/>
          <p:cNvCxnSpPr>
            <a:stCxn id="60" idx="6"/>
            <a:endCxn id="11" idx="1"/>
          </p:cNvCxnSpPr>
          <p:nvPr/>
        </p:nvCxnSpPr>
        <p:spPr>
          <a:xfrm flipV="1">
            <a:off x="1643042" y="2313707"/>
            <a:ext cx="502738" cy="758103"/>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7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slide(fromLeft)">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ppt_x"/>
                                          </p:val>
                                        </p:tav>
                                        <p:tav tm="100000">
                                          <p:val>
                                            <p:strVal val="#ppt_x"/>
                                          </p:val>
                                        </p:tav>
                                      </p:tavLst>
                                    </p:anim>
                                    <p:anim calcmode="lin" valueType="num">
                                      <p:cBhvr additive="base">
                                        <p:cTn id="21"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4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0-#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0-#ppt_w/2"/>
                                          </p:val>
                                        </p:tav>
                                        <p:tav tm="100000">
                                          <p:val>
                                            <p:strVal val="#ppt_x"/>
                                          </p:val>
                                        </p:tav>
                                      </p:tavLst>
                                    </p:anim>
                                    <p:anim calcmode="lin" valueType="num">
                                      <p:cBhvr additive="base">
                                        <p:cTn id="6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linds(horizont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additive="base">
                                        <p:cTn id="76" dur="500" fill="hold"/>
                                        <p:tgtEl>
                                          <p:spTgt spid="22"/>
                                        </p:tgtEl>
                                        <p:attrNameLst>
                                          <p:attrName>ppt_x</p:attrName>
                                        </p:attrNameLst>
                                      </p:cBhvr>
                                      <p:tavLst>
                                        <p:tav tm="0">
                                          <p:val>
                                            <p:strVal val="0-#ppt_w/2"/>
                                          </p:val>
                                        </p:tav>
                                        <p:tav tm="100000">
                                          <p:val>
                                            <p:strVal val="#ppt_x"/>
                                          </p:val>
                                        </p:tav>
                                      </p:tavLst>
                                    </p:anim>
                                    <p:anim calcmode="lin" valueType="num">
                                      <p:cBhvr additive="base">
                                        <p:cTn id="7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1"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500" fill="hold"/>
                                        <p:tgtEl>
                                          <p:spTgt spid="15"/>
                                        </p:tgtEl>
                                        <p:attrNameLst>
                                          <p:attrName>ppt_x</p:attrName>
                                        </p:attrNameLst>
                                      </p:cBhvr>
                                      <p:tavLst>
                                        <p:tav tm="0">
                                          <p:val>
                                            <p:strVal val="#ppt_x"/>
                                          </p:val>
                                        </p:tav>
                                        <p:tav tm="100000">
                                          <p:val>
                                            <p:strVal val="#ppt_x"/>
                                          </p:val>
                                        </p:tav>
                                      </p:tavLst>
                                    </p:anim>
                                    <p:anim calcmode="lin" valueType="num">
                                      <p:cBhvr additive="base">
                                        <p:cTn id="8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5" presetClass="entr" presetSubtype="10"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checkerboard(across)">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fill="hold"/>
                                        <p:tgtEl>
                                          <p:spTgt spid="31"/>
                                        </p:tgtEl>
                                        <p:attrNameLst>
                                          <p:attrName>ppt_x</p:attrName>
                                        </p:attrNameLst>
                                      </p:cBhvr>
                                      <p:tavLst>
                                        <p:tav tm="0">
                                          <p:val>
                                            <p:strVal val="#ppt_x"/>
                                          </p:val>
                                        </p:tav>
                                        <p:tav tm="100000">
                                          <p:val>
                                            <p:strVal val="#ppt_x"/>
                                          </p:val>
                                        </p:tav>
                                      </p:tavLst>
                                    </p:anim>
                                    <p:anim calcmode="lin" valueType="num">
                                      <p:cBhvr additive="base">
                                        <p:cTn id="10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nodeType="click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checkerboard(across)">
                                      <p:cBhvr>
                                        <p:cTn id="109" dur="500"/>
                                        <p:tgtEl>
                                          <p:spTgt spid="25"/>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1" fill="hold" nodeType="clickEffect">
                                  <p:stCondLst>
                                    <p:cond delay="0"/>
                                  </p:stCondLst>
                                  <p:childTnLst>
                                    <p:set>
                                      <p:cBhvr>
                                        <p:cTn id="113" dur="1" fill="hold">
                                          <p:stCondLst>
                                            <p:cond delay="0"/>
                                          </p:stCondLst>
                                        </p:cTn>
                                        <p:tgtEl>
                                          <p:spTgt spid="39"/>
                                        </p:tgtEl>
                                        <p:attrNameLst>
                                          <p:attrName>style.visibility</p:attrName>
                                        </p:attrNameLst>
                                      </p:cBhvr>
                                      <p:to>
                                        <p:strVal val="visible"/>
                                      </p:to>
                                    </p:set>
                                    <p:anim calcmode="lin" valueType="num">
                                      <p:cBhvr additive="base">
                                        <p:cTn id="114" dur="500" fill="hold"/>
                                        <p:tgtEl>
                                          <p:spTgt spid="39"/>
                                        </p:tgtEl>
                                        <p:attrNameLst>
                                          <p:attrName>ppt_x</p:attrName>
                                        </p:attrNameLst>
                                      </p:cBhvr>
                                      <p:tavLst>
                                        <p:tav tm="0">
                                          <p:val>
                                            <p:strVal val="#ppt_x"/>
                                          </p:val>
                                        </p:tav>
                                        <p:tav tm="100000">
                                          <p:val>
                                            <p:strVal val="#ppt_x"/>
                                          </p:val>
                                        </p:tav>
                                      </p:tavLst>
                                    </p:anim>
                                    <p:anim calcmode="lin" valueType="num">
                                      <p:cBhvr additive="base">
                                        <p:cTn id="115"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6"/>
                                        </p:tgtEl>
                                        <p:attrNameLst>
                                          <p:attrName>style.visibility</p:attrName>
                                        </p:attrNameLst>
                                      </p:cBhvr>
                                      <p:to>
                                        <p:strVal val="visible"/>
                                      </p:to>
                                    </p:set>
                                    <p:animEffect transition="in" filter="dissolve">
                                      <p:cBhvr>
                                        <p:cTn id="120" dur="500"/>
                                        <p:tgtEl>
                                          <p:spTgt spid="2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nodeType="click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dissolve">
                                      <p:cBhvr>
                                        <p:cTn id="125" dur="500"/>
                                        <p:tgtEl>
                                          <p:spTgt spid="27"/>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nodeType="clickEffect">
                                  <p:stCondLst>
                                    <p:cond delay="0"/>
                                  </p:stCondLst>
                                  <p:childTnLst>
                                    <p:set>
                                      <p:cBhvr>
                                        <p:cTn id="129" dur="1" fill="hold">
                                          <p:stCondLst>
                                            <p:cond delay="0"/>
                                          </p:stCondLst>
                                        </p:cTn>
                                        <p:tgtEl>
                                          <p:spTgt spid="28"/>
                                        </p:tgtEl>
                                        <p:attrNameLst>
                                          <p:attrName>style.visibility</p:attrName>
                                        </p:attrNameLst>
                                      </p:cBhvr>
                                      <p:to>
                                        <p:strVal val="visible"/>
                                      </p:to>
                                    </p:set>
                                    <p:animEffect transition="in" filter="dissolve">
                                      <p:cBhvr>
                                        <p:cTn id="130" dur="500"/>
                                        <p:tgtEl>
                                          <p:spTgt spid="28"/>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dissolve">
                                      <p:cBhvr>
                                        <p:cTn id="135" dur="500"/>
                                        <p:tgtEl>
                                          <p:spTgt spid="2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30"/>
                                        </p:tgtEl>
                                        <p:attrNameLst>
                                          <p:attrName>style.visibility</p:attrName>
                                        </p:attrNameLst>
                                      </p:cBhvr>
                                      <p:to>
                                        <p:strVal val="visible"/>
                                      </p:to>
                                    </p:set>
                                    <p:animEffect transition="in" filter="dissolve">
                                      <p:cBhvr>
                                        <p:cTn id="140" dur="500"/>
                                        <p:tgtEl>
                                          <p:spTgt spid="30"/>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38"/>
                                        </p:tgtEl>
                                        <p:attrNameLst>
                                          <p:attrName>style.visibility</p:attrName>
                                        </p:attrNameLst>
                                      </p:cBhvr>
                                      <p:to>
                                        <p:strVal val="visible"/>
                                      </p:to>
                                    </p:set>
                                    <p:animEffect transition="in" filter="dissolve">
                                      <p:cBhvr>
                                        <p:cTn id="145" dur="500"/>
                                        <p:tgtEl>
                                          <p:spTgt spid="38"/>
                                        </p:tgtEl>
                                      </p:cBhvr>
                                    </p:animEffect>
                                  </p:childTnLst>
                                </p:cTn>
                              </p:par>
                            </p:childTnLst>
                          </p:cTn>
                        </p:par>
                      </p:childTnLst>
                    </p:cTn>
                  </p:par>
                  <p:par>
                    <p:cTn id="146" fill="hold">
                      <p:stCondLst>
                        <p:cond delay="indefinite"/>
                      </p:stCondLst>
                      <p:childTnLst>
                        <p:par>
                          <p:cTn id="147" fill="hold">
                            <p:stCondLst>
                              <p:cond delay="0"/>
                            </p:stCondLst>
                            <p:childTnLst>
                              <p:par>
                                <p:cTn id="148" presetID="5" presetClass="entr" presetSubtype="10" fill="hold" grpId="0" nodeType="clickEffect">
                                  <p:stCondLst>
                                    <p:cond delay="0"/>
                                  </p:stCondLst>
                                  <p:childTnLst>
                                    <p:set>
                                      <p:cBhvr>
                                        <p:cTn id="149" dur="1" fill="hold">
                                          <p:stCondLst>
                                            <p:cond delay="0"/>
                                          </p:stCondLst>
                                        </p:cTn>
                                        <p:tgtEl>
                                          <p:spTgt spid="33"/>
                                        </p:tgtEl>
                                        <p:attrNameLst>
                                          <p:attrName>style.visibility</p:attrName>
                                        </p:attrNameLst>
                                      </p:cBhvr>
                                      <p:to>
                                        <p:strVal val="visible"/>
                                      </p:to>
                                    </p:set>
                                    <p:animEffect transition="in" filter="checkerboard(across)">
                                      <p:cBhvr>
                                        <p:cTn id="150" dur="500"/>
                                        <p:tgtEl>
                                          <p:spTgt spid="3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dissolve">
                                      <p:cBhvr>
                                        <p:cTn id="155" dur="500"/>
                                        <p:tgtEl>
                                          <p:spTgt spid="3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nodeType="clickEffect">
                                  <p:stCondLst>
                                    <p:cond delay="0"/>
                                  </p:stCondLst>
                                  <p:childTnLst>
                                    <p:set>
                                      <p:cBhvr>
                                        <p:cTn id="159" dur="1" fill="hold">
                                          <p:stCondLst>
                                            <p:cond delay="0"/>
                                          </p:stCondLst>
                                        </p:cTn>
                                        <p:tgtEl>
                                          <p:spTgt spid="35"/>
                                        </p:tgtEl>
                                        <p:attrNameLst>
                                          <p:attrName>style.visibility</p:attrName>
                                        </p:attrNameLst>
                                      </p:cBhvr>
                                      <p:to>
                                        <p:strVal val="visible"/>
                                      </p:to>
                                    </p:set>
                                    <p:animEffect transition="in" filter="dissolve">
                                      <p:cBhvr>
                                        <p:cTn id="160" dur="500"/>
                                        <p:tgtEl>
                                          <p:spTgt spid="3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36"/>
                                        </p:tgtEl>
                                        <p:attrNameLst>
                                          <p:attrName>style.visibility</p:attrName>
                                        </p:attrNameLst>
                                      </p:cBhvr>
                                      <p:to>
                                        <p:strVal val="visible"/>
                                      </p:to>
                                    </p:set>
                                    <p:animEffect transition="in" filter="dissolve">
                                      <p:cBhvr>
                                        <p:cTn id="165" dur="500"/>
                                        <p:tgtEl>
                                          <p:spTgt spid="36"/>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37"/>
                                        </p:tgtEl>
                                        <p:attrNameLst>
                                          <p:attrName>style.visibility</p:attrName>
                                        </p:attrNameLst>
                                      </p:cBhvr>
                                      <p:to>
                                        <p:strVal val="visible"/>
                                      </p:to>
                                    </p:set>
                                    <p:animEffect transition="in" filter="dissolve">
                                      <p:cBhvr>
                                        <p:cTn id="170" dur="500"/>
                                        <p:tgtEl>
                                          <p:spTgt spid="37"/>
                                        </p:tgtEl>
                                      </p:cBhvr>
                                    </p:animEffect>
                                  </p:childTnLst>
                                </p:cTn>
                              </p:par>
                            </p:childTnLst>
                          </p:cTn>
                        </p:par>
                      </p:childTnLst>
                    </p:cTn>
                  </p:par>
                  <p:par>
                    <p:cTn id="171" fill="hold">
                      <p:stCondLst>
                        <p:cond delay="indefinite"/>
                      </p:stCondLst>
                      <p:childTnLst>
                        <p:par>
                          <p:cTn id="172" fill="hold">
                            <p:stCondLst>
                              <p:cond delay="0"/>
                            </p:stCondLst>
                            <p:childTnLst>
                              <p:par>
                                <p:cTn id="173" presetID="2" presetClass="entr" presetSubtype="1"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anim calcmode="lin" valueType="num">
                                      <p:cBhvr additive="base">
                                        <p:cTn id="175" dur="500" fill="hold"/>
                                        <p:tgtEl>
                                          <p:spTgt spid="46"/>
                                        </p:tgtEl>
                                        <p:attrNameLst>
                                          <p:attrName>ppt_x</p:attrName>
                                        </p:attrNameLst>
                                      </p:cBhvr>
                                      <p:tavLst>
                                        <p:tav tm="0">
                                          <p:val>
                                            <p:strVal val="#ppt_x"/>
                                          </p:val>
                                        </p:tav>
                                        <p:tav tm="100000">
                                          <p:val>
                                            <p:strVal val="#ppt_x"/>
                                          </p:val>
                                        </p:tav>
                                      </p:tavLst>
                                    </p:anim>
                                    <p:anim calcmode="lin" valueType="num">
                                      <p:cBhvr additive="base">
                                        <p:cTn id="176" dur="500" fill="hold"/>
                                        <p:tgtEl>
                                          <p:spTgt spid="46"/>
                                        </p:tgtEl>
                                        <p:attrNameLst>
                                          <p:attrName>ppt_y</p:attrName>
                                        </p:attrNameLst>
                                      </p:cBhvr>
                                      <p:tavLst>
                                        <p:tav tm="0">
                                          <p:val>
                                            <p:strVal val="0-#ppt_h/2"/>
                                          </p:val>
                                        </p:tav>
                                        <p:tav tm="100000">
                                          <p:val>
                                            <p:strVal val="#ppt_y"/>
                                          </p:val>
                                        </p:tav>
                                      </p:tavLst>
                                    </p:anim>
                                  </p:childTnLst>
                                </p:cTn>
                              </p:par>
                            </p:childTnLst>
                          </p:cTn>
                        </p:par>
                        <p:par>
                          <p:cTn id="177" fill="hold">
                            <p:stCondLst>
                              <p:cond delay="500"/>
                            </p:stCondLst>
                            <p:childTnLst>
                              <p:par>
                                <p:cTn id="178" presetID="2" presetClass="entr" presetSubtype="1" fill="hold" nodeType="afterEffect">
                                  <p:stCondLst>
                                    <p:cond delay="0"/>
                                  </p:stCondLst>
                                  <p:childTnLst>
                                    <p:set>
                                      <p:cBhvr>
                                        <p:cTn id="179" dur="1" fill="hold">
                                          <p:stCondLst>
                                            <p:cond delay="0"/>
                                          </p:stCondLst>
                                        </p:cTn>
                                        <p:tgtEl>
                                          <p:spTgt spid="47"/>
                                        </p:tgtEl>
                                        <p:attrNameLst>
                                          <p:attrName>style.visibility</p:attrName>
                                        </p:attrNameLst>
                                      </p:cBhvr>
                                      <p:to>
                                        <p:strVal val="visible"/>
                                      </p:to>
                                    </p:set>
                                    <p:anim calcmode="lin" valueType="num">
                                      <p:cBhvr additive="base">
                                        <p:cTn id="180" dur="500" fill="hold"/>
                                        <p:tgtEl>
                                          <p:spTgt spid="47"/>
                                        </p:tgtEl>
                                        <p:attrNameLst>
                                          <p:attrName>ppt_x</p:attrName>
                                        </p:attrNameLst>
                                      </p:cBhvr>
                                      <p:tavLst>
                                        <p:tav tm="0">
                                          <p:val>
                                            <p:strVal val="#ppt_x"/>
                                          </p:val>
                                        </p:tav>
                                        <p:tav tm="100000">
                                          <p:val>
                                            <p:strVal val="#ppt_x"/>
                                          </p:val>
                                        </p:tav>
                                      </p:tavLst>
                                    </p:anim>
                                    <p:anim calcmode="lin" valueType="num">
                                      <p:cBhvr additive="base">
                                        <p:cTn id="181" dur="500" fill="hold"/>
                                        <p:tgtEl>
                                          <p:spTgt spid="47"/>
                                        </p:tgtEl>
                                        <p:attrNameLst>
                                          <p:attrName>ppt_y</p:attrName>
                                        </p:attrNameLst>
                                      </p:cBhvr>
                                      <p:tavLst>
                                        <p:tav tm="0">
                                          <p:val>
                                            <p:strVal val="0-#ppt_h/2"/>
                                          </p:val>
                                        </p:tav>
                                        <p:tav tm="100000">
                                          <p:val>
                                            <p:strVal val="#ppt_y"/>
                                          </p:val>
                                        </p:tav>
                                      </p:tavLst>
                                    </p:anim>
                                  </p:childTnLst>
                                </p:cTn>
                              </p:par>
                            </p:childTnLst>
                          </p:cTn>
                        </p:par>
                        <p:par>
                          <p:cTn id="182" fill="hold">
                            <p:stCondLst>
                              <p:cond delay="1000"/>
                            </p:stCondLst>
                            <p:childTnLst>
                              <p:par>
                                <p:cTn id="183" presetID="2" presetClass="entr" presetSubtype="1" fill="hold" nodeType="afterEffect">
                                  <p:stCondLst>
                                    <p:cond delay="0"/>
                                  </p:stCondLst>
                                  <p:childTnLst>
                                    <p:set>
                                      <p:cBhvr>
                                        <p:cTn id="184" dur="1" fill="hold">
                                          <p:stCondLst>
                                            <p:cond delay="0"/>
                                          </p:stCondLst>
                                        </p:cTn>
                                        <p:tgtEl>
                                          <p:spTgt spid="48"/>
                                        </p:tgtEl>
                                        <p:attrNameLst>
                                          <p:attrName>style.visibility</p:attrName>
                                        </p:attrNameLst>
                                      </p:cBhvr>
                                      <p:to>
                                        <p:strVal val="visible"/>
                                      </p:to>
                                    </p:set>
                                    <p:anim calcmode="lin" valueType="num">
                                      <p:cBhvr additive="base">
                                        <p:cTn id="185" dur="500" fill="hold"/>
                                        <p:tgtEl>
                                          <p:spTgt spid="48"/>
                                        </p:tgtEl>
                                        <p:attrNameLst>
                                          <p:attrName>ppt_x</p:attrName>
                                        </p:attrNameLst>
                                      </p:cBhvr>
                                      <p:tavLst>
                                        <p:tav tm="0">
                                          <p:val>
                                            <p:strVal val="#ppt_x"/>
                                          </p:val>
                                        </p:tav>
                                        <p:tav tm="100000">
                                          <p:val>
                                            <p:strVal val="#ppt_x"/>
                                          </p:val>
                                        </p:tav>
                                      </p:tavLst>
                                    </p:anim>
                                    <p:anim calcmode="lin" valueType="num">
                                      <p:cBhvr additive="base">
                                        <p:cTn id="186" dur="500" fill="hold"/>
                                        <p:tgtEl>
                                          <p:spTgt spid="48"/>
                                        </p:tgtEl>
                                        <p:attrNameLst>
                                          <p:attrName>ppt_y</p:attrName>
                                        </p:attrNameLst>
                                      </p:cBhvr>
                                      <p:tavLst>
                                        <p:tav tm="0">
                                          <p:val>
                                            <p:strVal val="0-#ppt_h/2"/>
                                          </p:val>
                                        </p:tav>
                                        <p:tav tm="100000">
                                          <p:val>
                                            <p:strVal val="#ppt_y"/>
                                          </p:val>
                                        </p:tav>
                                      </p:tavLst>
                                    </p:anim>
                                  </p:childTnLst>
                                </p:cTn>
                              </p:par>
                            </p:childTnLst>
                          </p:cTn>
                        </p:par>
                        <p:par>
                          <p:cTn id="187" fill="hold">
                            <p:stCondLst>
                              <p:cond delay="1500"/>
                            </p:stCondLst>
                            <p:childTnLst>
                              <p:par>
                                <p:cTn id="188" presetID="2" presetClass="entr" presetSubtype="1" fill="hold" nodeType="afterEffect">
                                  <p:stCondLst>
                                    <p:cond delay="0"/>
                                  </p:stCondLst>
                                  <p:childTnLst>
                                    <p:set>
                                      <p:cBhvr>
                                        <p:cTn id="189" dur="1" fill="hold">
                                          <p:stCondLst>
                                            <p:cond delay="0"/>
                                          </p:stCondLst>
                                        </p:cTn>
                                        <p:tgtEl>
                                          <p:spTgt spid="49"/>
                                        </p:tgtEl>
                                        <p:attrNameLst>
                                          <p:attrName>style.visibility</p:attrName>
                                        </p:attrNameLst>
                                      </p:cBhvr>
                                      <p:to>
                                        <p:strVal val="visible"/>
                                      </p:to>
                                    </p:set>
                                    <p:anim calcmode="lin" valueType="num">
                                      <p:cBhvr additive="base">
                                        <p:cTn id="190" dur="500" fill="hold"/>
                                        <p:tgtEl>
                                          <p:spTgt spid="49"/>
                                        </p:tgtEl>
                                        <p:attrNameLst>
                                          <p:attrName>ppt_x</p:attrName>
                                        </p:attrNameLst>
                                      </p:cBhvr>
                                      <p:tavLst>
                                        <p:tav tm="0">
                                          <p:val>
                                            <p:strVal val="#ppt_x"/>
                                          </p:val>
                                        </p:tav>
                                        <p:tav tm="100000">
                                          <p:val>
                                            <p:strVal val="#ppt_x"/>
                                          </p:val>
                                        </p:tav>
                                      </p:tavLst>
                                    </p:anim>
                                    <p:anim calcmode="lin" valueType="num">
                                      <p:cBhvr additive="base">
                                        <p:cTn id="191" dur="500" fill="hold"/>
                                        <p:tgtEl>
                                          <p:spTgt spid="49"/>
                                        </p:tgtEl>
                                        <p:attrNameLst>
                                          <p:attrName>ppt_y</p:attrName>
                                        </p:attrNameLst>
                                      </p:cBhvr>
                                      <p:tavLst>
                                        <p:tav tm="0">
                                          <p:val>
                                            <p:strVal val="0-#ppt_h/2"/>
                                          </p:val>
                                        </p:tav>
                                        <p:tav tm="100000">
                                          <p:val>
                                            <p:strVal val="#ppt_y"/>
                                          </p:val>
                                        </p:tav>
                                      </p:tavLst>
                                    </p:anim>
                                  </p:childTnLst>
                                </p:cTn>
                              </p:par>
                            </p:childTnLst>
                          </p:cTn>
                        </p:par>
                        <p:par>
                          <p:cTn id="192" fill="hold">
                            <p:stCondLst>
                              <p:cond delay="2000"/>
                            </p:stCondLst>
                            <p:childTnLst>
                              <p:par>
                                <p:cTn id="193" presetID="2" presetClass="entr" presetSubtype="1" fill="hold" nodeType="afterEffect">
                                  <p:stCondLst>
                                    <p:cond delay="0"/>
                                  </p:stCondLst>
                                  <p:childTnLst>
                                    <p:set>
                                      <p:cBhvr>
                                        <p:cTn id="194" dur="1" fill="hold">
                                          <p:stCondLst>
                                            <p:cond delay="0"/>
                                          </p:stCondLst>
                                        </p:cTn>
                                        <p:tgtEl>
                                          <p:spTgt spid="44"/>
                                        </p:tgtEl>
                                        <p:attrNameLst>
                                          <p:attrName>style.visibility</p:attrName>
                                        </p:attrNameLst>
                                      </p:cBhvr>
                                      <p:to>
                                        <p:strVal val="visible"/>
                                      </p:to>
                                    </p:set>
                                    <p:anim calcmode="lin" valueType="num">
                                      <p:cBhvr additive="base">
                                        <p:cTn id="195" dur="500" fill="hold"/>
                                        <p:tgtEl>
                                          <p:spTgt spid="44"/>
                                        </p:tgtEl>
                                        <p:attrNameLst>
                                          <p:attrName>ppt_x</p:attrName>
                                        </p:attrNameLst>
                                      </p:cBhvr>
                                      <p:tavLst>
                                        <p:tav tm="0">
                                          <p:val>
                                            <p:strVal val="#ppt_x"/>
                                          </p:val>
                                        </p:tav>
                                        <p:tav tm="100000">
                                          <p:val>
                                            <p:strVal val="#ppt_x"/>
                                          </p:val>
                                        </p:tav>
                                      </p:tavLst>
                                    </p:anim>
                                    <p:anim calcmode="lin" valueType="num">
                                      <p:cBhvr additive="base">
                                        <p:cTn id="196"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nodeType="clickEffect">
                                  <p:stCondLst>
                                    <p:cond delay="0"/>
                                  </p:stCondLst>
                                  <p:childTnLst>
                                    <p:set>
                                      <p:cBhvr>
                                        <p:cTn id="200" dur="1" fill="hold">
                                          <p:stCondLst>
                                            <p:cond delay="0"/>
                                          </p:stCondLst>
                                        </p:cTn>
                                        <p:tgtEl>
                                          <p:spTgt spid="50"/>
                                        </p:tgtEl>
                                        <p:attrNameLst>
                                          <p:attrName>style.visibility</p:attrName>
                                        </p:attrNameLst>
                                      </p:cBhvr>
                                      <p:to>
                                        <p:strVal val="visible"/>
                                      </p:to>
                                    </p:set>
                                    <p:animEffect transition="in" filter="blinds(horizontal)">
                                      <p:cBhvr>
                                        <p:cTn id="201" dur="500"/>
                                        <p:tgtEl>
                                          <p:spTgt spid="50"/>
                                        </p:tgtEl>
                                      </p:cBhvr>
                                    </p:animEffect>
                                  </p:childTnLst>
                                </p:cTn>
                              </p:par>
                            </p:childTnLst>
                          </p:cTn>
                        </p:par>
                        <p:par>
                          <p:cTn id="202" fill="hold">
                            <p:stCondLst>
                              <p:cond delay="500"/>
                            </p:stCondLst>
                            <p:childTnLst>
                              <p:par>
                                <p:cTn id="203" presetID="3" presetClass="entr" presetSubtype="10" fill="hold" grpId="0" nodeType="afterEffect">
                                  <p:stCondLst>
                                    <p:cond delay="0"/>
                                  </p:stCondLst>
                                  <p:childTnLst>
                                    <p:set>
                                      <p:cBhvr>
                                        <p:cTn id="204" dur="1" fill="hold">
                                          <p:stCondLst>
                                            <p:cond delay="0"/>
                                          </p:stCondLst>
                                        </p:cTn>
                                        <p:tgtEl>
                                          <p:spTgt spid="45"/>
                                        </p:tgtEl>
                                        <p:attrNameLst>
                                          <p:attrName>style.visibility</p:attrName>
                                        </p:attrNameLst>
                                      </p:cBhvr>
                                      <p:to>
                                        <p:strVal val="visible"/>
                                      </p:to>
                                    </p:set>
                                    <p:animEffect transition="in" filter="blinds(horizontal)">
                                      <p:cBhvr>
                                        <p:cTn id="205" dur="500"/>
                                        <p:tgtEl>
                                          <p:spTgt spid="45"/>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nodeType="clickEffect">
                                  <p:stCondLst>
                                    <p:cond delay="0"/>
                                  </p:stCondLst>
                                  <p:childTnLst>
                                    <p:set>
                                      <p:cBhvr>
                                        <p:cTn id="209" dur="1" fill="hold">
                                          <p:stCondLst>
                                            <p:cond delay="499"/>
                                          </p:stCondLst>
                                        </p:cTn>
                                        <p:tgtEl>
                                          <p:spTgt spid="51"/>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5" presetClass="entr" presetSubtype="10" fill="hold" nodeType="clickEffect">
                                  <p:stCondLst>
                                    <p:cond delay="0"/>
                                  </p:stCondLst>
                                  <p:childTnLst>
                                    <p:set>
                                      <p:cBhvr>
                                        <p:cTn id="213" dur="1" fill="hold">
                                          <p:stCondLst>
                                            <p:cond delay="0"/>
                                          </p:stCondLst>
                                        </p:cTn>
                                        <p:tgtEl>
                                          <p:spTgt spid="54"/>
                                        </p:tgtEl>
                                        <p:attrNameLst>
                                          <p:attrName>style.visibility</p:attrName>
                                        </p:attrNameLst>
                                      </p:cBhvr>
                                      <p:to>
                                        <p:strVal val="visible"/>
                                      </p:to>
                                    </p:set>
                                    <p:animEffect transition="in" filter="checkerboard(across)">
                                      <p:cBhvr>
                                        <p:cTn id="214" dur="500"/>
                                        <p:tgtEl>
                                          <p:spTgt spid="54"/>
                                        </p:tgtEl>
                                      </p:cBhvr>
                                    </p:animEffect>
                                  </p:childTnLst>
                                </p:cTn>
                              </p:par>
                            </p:childTnLst>
                          </p:cTn>
                        </p:par>
                      </p:childTnLst>
                    </p:cTn>
                  </p:par>
                  <p:par>
                    <p:cTn id="215" fill="hold">
                      <p:stCondLst>
                        <p:cond delay="indefinite"/>
                      </p:stCondLst>
                      <p:childTnLst>
                        <p:par>
                          <p:cTn id="216" fill="hold">
                            <p:stCondLst>
                              <p:cond delay="0"/>
                            </p:stCondLst>
                            <p:childTnLst>
                              <p:par>
                                <p:cTn id="217" presetID="5" presetClass="entr" presetSubtype="10" fill="hold" nodeType="clickEffect">
                                  <p:stCondLst>
                                    <p:cond delay="0"/>
                                  </p:stCondLst>
                                  <p:childTnLst>
                                    <p:set>
                                      <p:cBhvr>
                                        <p:cTn id="218" dur="1" fill="hold">
                                          <p:stCondLst>
                                            <p:cond delay="0"/>
                                          </p:stCondLst>
                                        </p:cTn>
                                        <p:tgtEl>
                                          <p:spTgt spid="55"/>
                                        </p:tgtEl>
                                        <p:attrNameLst>
                                          <p:attrName>style.visibility</p:attrName>
                                        </p:attrNameLst>
                                      </p:cBhvr>
                                      <p:to>
                                        <p:strVal val="visible"/>
                                      </p:to>
                                    </p:set>
                                    <p:animEffect transition="in" filter="checkerboard(across)">
                                      <p:cBhvr>
                                        <p:cTn id="219" dur="500"/>
                                        <p:tgtEl>
                                          <p:spTgt spid="55"/>
                                        </p:tgtEl>
                                      </p:cBhvr>
                                    </p:animEffect>
                                  </p:childTnLst>
                                </p:cTn>
                              </p:par>
                            </p:childTnLst>
                          </p:cTn>
                        </p:par>
                      </p:childTnLst>
                    </p:cTn>
                  </p:par>
                  <p:par>
                    <p:cTn id="220" fill="hold">
                      <p:stCondLst>
                        <p:cond delay="indefinite"/>
                      </p:stCondLst>
                      <p:childTnLst>
                        <p:par>
                          <p:cTn id="221" fill="hold">
                            <p:stCondLst>
                              <p:cond delay="0"/>
                            </p:stCondLst>
                            <p:childTnLst>
                              <p:par>
                                <p:cTn id="222" presetID="5" presetClass="entr" presetSubtype="10" fill="hold" nodeType="clickEffect">
                                  <p:stCondLst>
                                    <p:cond delay="0"/>
                                  </p:stCondLst>
                                  <p:childTnLst>
                                    <p:set>
                                      <p:cBhvr>
                                        <p:cTn id="223" dur="1" fill="hold">
                                          <p:stCondLst>
                                            <p:cond delay="0"/>
                                          </p:stCondLst>
                                        </p:cTn>
                                        <p:tgtEl>
                                          <p:spTgt spid="56"/>
                                        </p:tgtEl>
                                        <p:attrNameLst>
                                          <p:attrName>style.visibility</p:attrName>
                                        </p:attrNameLst>
                                      </p:cBhvr>
                                      <p:to>
                                        <p:strVal val="visible"/>
                                      </p:to>
                                    </p:set>
                                    <p:animEffect transition="in" filter="checkerboard(across)">
                                      <p:cBhvr>
                                        <p:cTn id="224" dur="500"/>
                                        <p:tgtEl>
                                          <p:spTgt spid="56"/>
                                        </p:tgtEl>
                                      </p:cBhvr>
                                    </p:animEffect>
                                  </p:childTnLst>
                                </p:cTn>
                              </p:par>
                            </p:childTnLst>
                          </p:cTn>
                        </p:par>
                      </p:childTnLst>
                    </p:cTn>
                  </p:par>
                  <p:par>
                    <p:cTn id="225" fill="hold">
                      <p:stCondLst>
                        <p:cond delay="indefinite"/>
                      </p:stCondLst>
                      <p:childTnLst>
                        <p:par>
                          <p:cTn id="226" fill="hold">
                            <p:stCondLst>
                              <p:cond delay="0"/>
                            </p:stCondLst>
                            <p:childTnLst>
                              <p:par>
                                <p:cTn id="227" presetID="3" presetClass="entr" presetSubtype="10" fill="hold" nodeType="clickEffect">
                                  <p:stCondLst>
                                    <p:cond delay="0"/>
                                  </p:stCondLst>
                                  <p:childTnLst>
                                    <p:set>
                                      <p:cBhvr>
                                        <p:cTn id="228" dur="1" fill="hold">
                                          <p:stCondLst>
                                            <p:cond delay="0"/>
                                          </p:stCondLst>
                                        </p:cTn>
                                        <p:tgtEl>
                                          <p:spTgt spid="52"/>
                                        </p:tgtEl>
                                        <p:attrNameLst>
                                          <p:attrName>style.visibility</p:attrName>
                                        </p:attrNameLst>
                                      </p:cBhvr>
                                      <p:to>
                                        <p:strVal val="visible"/>
                                      </p:to>
                                    </p:set>
                                    <p:animEffect transition="in" filter="blinds(horizontal)">
                                      <p:cBhvr>
                                        <p:cTn id="229" dur="500"/>
                                        <p:tgtEl>
                                          <p:spTgt spid="52"/>
                                        </p:tgtEl>
                                      </p:cBhvr>
                                    </p:animEffect>
                                  </p:childTnLst>
                                </p:cTn>
                              </p:par>
                            </p:childTnLst>
                          </p:cTn>
                        </p:par>
                      </p:childTnLst>
                    </p:cTn>
                  </p:par>
                  <p:par>
                    <p:cTn id="230" fill="hold">
                      <p:stCondLst>
                        <p:cond delay="indefinite"/>
                      </p:stCondLst>
                      <p:childTnLst>
                        <p:par>
                          <p:cTn id="231" fill="hold">
                            <p:stCondLst>
                              <p:cond delay="0"/>
                            </p:stCondLst>
                            <p:childTnLst>
                              <p:par>
                                <p:cTn id="232" presetID="5" presetClass="entr" presetSubtype="10" fill="hold" nodeType="clickEffect">
                                  <p:stCondLst>
                                    <p:cond delay="0"/>
                                  </p:stCondLst>
                                  <p:childTnLst>
                                    <p:set>
                                      <p:cBhvr>
                                        <p:cTn id="233" dur="1" fill="hold">
                                          <p:stCondLst>
                                            <p:cond delay="0"/>
                                          </p:stCondLst>
                                        </p:cTn>
                                        <p:tgtEl>
                                          <p:spTgt spid="53"/>
                                        </p:tgtEl>
                                        <p:attrNameLst>
                                          <p:attrName>style.visibility</p:attrName>
                                        </p:attrNameLst>
                                      </p:cBhvr>
                                      <p:to>
                                        <p:strVal val="visible"/>
                                      </p:to>
                                    </p:set>
                                    <p:animEffect transition="in" filter="checkerboard(across)">
                                      <p:cBhvr>
                                        <p:cTn id="234" dur="500"/>
                                        <p:tgtEl>
                                          <p:spTgt spid="53"/>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nodeType="clickEffect">
                                  <p:stCondLst>
                                    <p:cond delay="0"/>
                                  </p:stCondLst>
                                  <p:childTnLst>
                                    <p:set>
                                      <p:cBhvr>
                                        <p:cTn id="238" dur="1" fill="hold">
                                          <p:stCondLst>
                                            <p:cond delay="0"/>
                                          </p:stCondLst>
                                        </p:cTn>
                                        <p:tgtEl>
                                          <p:spTgt spid="59"/>
                                        </p:tgtEl>
                                        <p:attrNameLst>
                                          <p:attrName>style.visibility</p:attrName>
                                        </p:attrNameLst>
                                      </p:cBhvr>
                                      <p:to>
                                        <p:strVal val="visible"/>
                                      </p:to>
                                    </p:set>
                                    <p:animEffect transition="in" filter="fade">
                                      <p:cBhvr>
                                        <p:cTn id="239" dur="500"/>
                                        <p:tgtEl>
                                          <p:spTgt spid="59"/>
                                        </p:tgtEl>
                                      </p:cBhvr>
                                    </p:animEffec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nodeType="clickEffect">
                                  <p:stCondLst>
                                    <p:cond delay="0"/>
                                  </p:stCondLst>
                                  <p:childTnLst>
                                    <p:set>
                                      <p:cBhvr>
                                        <p:cTn id="243" dur="1" fill="hold">
                                          <p:stCondLst>
                                            <p:cond delay="0"/>
                                          </p:stCondLst>
                                        </p:cTn>
                                        <p:tgtEl>
                                          <p:spTgt spid="57"/>
                                        </p:tgtEl>
                                        <p:attrNameLst>
                                          <p:attrName>style.visibility</p:attrName>
                                        </p:attrNameLst>
                                      </p:cBhvr>
                                      <p:to>
                                        <p:strVal val="visible"/>
                                      </p:to>
                                    </p:set>
                                    <p:animEffect transition="in" filter="fade">
                                      <p:cBhvr>
                                        <p:cTn id="244" dur="500"/>
                                        <p:tgtEl>
                                          <p:spTgt spid="57"/>
                                        </p:tgtEl>
                                      </p:cBhvr>
                                    </p:animEffec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nodeType="clickEffect">
                                  <p:stCondLst>
                                    <p:cond delay="0"/>
                                  </p:stCondLst>
                                  <p:childTnLst>
                                    <p:set>
                                      <p:cBhvr>
                                        <p:cTn id="248" dur="1" fill="hold">
                                          <p:stCondLst>
                                            <p:cond delay="0"/>
                                          </p:stCondLst>
                                        </p:cTn>
                                        <p:tgtEl>
                                          <p:spTgt spid="58"/>
                                        </p:tgtEl>
                                        <p:attrNameLst>
                                          <p:attrName>style.visibility</p:attrName>
                                        </p:attrNameLst>
                                      </p:cBhvr>
                                      <p:to>
                                        <p:strVal val="visible"/>
                                      </p:to>
                                    </p:set>
                                    <p:animEffect transition="in" filter="fade">
                                      <p:cBhvr>
                                        <p:cTn id="249" dur="500"/>
                                        <p:tgtEl>
                                          <p:spTgt spid="58"/>
                                        </p:tgtEl>
                                      </p:cBhvr>
                                    </p:animEffect>
                                  </p:childTnLst>
                                </p:cTn>
                              </p:par>
                            </p:childTnLst>
                          </p:cTn>
                        </p:par>
                      </p:childTnLst>
                    </p:cTn>
                  </p:par>
                  <p:par>
                    <p:cTn id="250" fill="hold">
                      <p:stCondLst>
                        <p:cond delay="indefinite"/>
                      </p:stCondLst>
                      <p:childTnLst>
                        <p:par>
                          <p:cTn id="251" fill="hold">
                            <p:stCondLst>
                              <p:cond delay="0"/>
                            </p:stCondLst>
                            <p:childTnLst>
                              <p:par>
                                <p:cTn id="252" presetID="5" presetClass="entr" presetSubtype="10" fill="hold" grpId="0" nodeType="clickEffect">
                                  <p:stCondLst>
                                    <p:cond delay="0"/>
                                  </p:stCondLst>
                                  <p:childTnLst>
                                    <p:set>
                                      <p:cBhvr>
                                        <p:cTn id="253" dur="1" fill="hold">
                                          <p:stCondLst>
                                            <p:cond delay="0"/>
                                          </p:stCondLst>
                                        </p:cTn>
                                        <p:tgtEl>
                                          <p:spTgt spid="60"/>
                                        </p:tgtEl>
                                        <p:attrNameLst>
                                          <p:attrName>style.visibility</p:attrName>
                                        </p:attrNameLst>
                                      </p:cBhvr>
                                      <p:to>
                                        <p:strVal val="visible"/>
                                      </p:to>
                                    </p:set>
                                    <p:animEffect transition="in" filter="checkerboard(across)">
                                      <p:cBhvr>
                                        <p:cTn id="254" dur="500"/>
                                        <p:tgtEl>
                                          <p:spTgt spid="60"/>
                                        </p:tgtEl>
                                      </p:cBhvr>
                                    </p:animEffect>
                                  </p:childTnLst>
                                </p:cTn>
                              </p:par>
                            </p:childTnLst>
                          </p:cTn>
                        </p:par>
                      </p:childTnLst>
                    </p:cTn>
                  </p:par>
                  <p:par>
                    <p:cTn id="255" fill="hold">
                      <p:stCondLst>
                        <p:cond delay="indefinite"/>
                      </p:stCondLst>
                      <p:childTnLst>
                        <p:par>
                          <p:cTn id="256" fill="hold">
                            <p:stCondLst>
                              <p:cond delay="0"/>
                            </p:stCondLst>
                            <p:childTnLst>
                              <p:par>
                                <p:cTn id="257" presetID="2" presetClass="entr" presetSubtype="8" fill="hold" nodeType="clickEffect">
                                  <p:stCondLst>
                                    <p:cond delay="0"/>
                                  </p:stCondLst>
                                  <p:childTnLst>
                                    <p:set>
                                      <p:cBhvr>
                                        <p:cTn id="258" dur="1" fill="hold">
                                          <p:stCondLst>
                                            <p:cond delay="0"/>
                                          </p:stCondLst>
                                        </p:cTn>
                                        <p:tgtEl>
                                          <p:spTgt spid="61"/>
                                        </p:tgtEl>
                                        <p:attrNameLst>
                                          <p:attrName>style.visibility</p:attrName>
                                        </p:attrNameLst>
                                      </p:cBhvr>
                                      <p:to>
                                        <p:strVal val="visible"/>
                                      </p:to>
                                    </p:set>
                                    <p:anim calcmode="lin" valueType="num">
                                      <p:cBhvr additive="base">
                                        <p:cTn id="259" dur="500" fill="hold"/>
                                        <p:tgtEl>
                                          <p:spTgt spid="61"/>
                                        </p:tgtEl>
                                        <p:attrNameLst>
                                          <p:attrName>ppt_x</p:attrName>
                                        </p:attrNameLst>
                                      </p:cBhvr>
                                      <p:tavLst>
                                        <p:tav tm="0">
                                          <p:val>
                                            <p:strVal val="0-#ppt_w/2"/>
                                          </p:val>
                                        </p:tav>
                                        <p:tav tm="100000">
                                          <p:val>
                                            <p:strVal val="#ppt_x"/>
                                          </p:val>
                                        </p:tav>
                                      </p:tavLst>
                                    </p:anim>
                                    <p:anim calcmode="lin" valueType="num">
                                      <p:cBhvr additive="base">
                                        <p:cTn id="26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21" grpId="0" animBg="1" autoUpdateAnimBg="0"/>
      <p:bldP spid="22" grpId="0" animBg="1" autoUpdateAnimBg="0"/>
      <p:bldP spid="23" grpId="0" animBg="1" autoUpdateAnimBg="0"/>
      <p:bldP spid="32" grpId="0" autoUpdateAnimBg="0"/>
      <p:bldP spid="33" grpId="0" animBg="1" autoUpdateAnimBg="0"/>
      <p:bldP spid="43" grpId="0" animBg="1" autoUpdateAnimBg="0"/>
      <p:bldP spid="45" grpId="0" animBg="1" autoUpdateAnimBg="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835696" y="354832"/>
            <a:ext cx="6717754" cy="98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825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b="1" kern="0" dirty="0" smtClean="0">
                <a:solidFill>
                  <a:schemeClr val="bg1"/>
                </a:solidFill>
                <a:effectLst>
                  <a:outerShdw blurRad="38100" dist="38100" dir="2700000" algn="tl">
                    <a:srgbClr val="000000">
                      <a:alpha val="43137"/>
                    </a:srgbClr>
                  </a:outerShdw>
                </a:effectLst>
              </a:rPr>
              <a:t>¿CUÁLES </a:t>
            </a:r>
            <a:r>
              <a:rPr lang="es-CO" b="1" kern="0" dirty="0" smtClean="0">
                <a:solidFill>
                  <a:schemeClr val="bg1"/>
                </a:solidFill>
                <a:effectLst>
                  <a:outerShdw blurRad="38100" dist="38100" dir="2700000" algn="tl">
                    <a:srgbClr val="000000">
                      <a:alpha val="43137"/>
                    </a:srgbClr>
                  </a:outerShdw>
                </a:effectLst>
              </a:rPr>
              <a:t>RIESGOS </a:t>
            </a:r>
          </a:p>
          <a:p>
            <a:pPr fontAlgn="auto">
              <a:spcAft>
                <a:spcPts val="0"/>
              </a:spcAft>
              <a:defRPr/>
            </a:pPr>
            <a:r>
              <a:rPr lang="es-CO" b="1" kern="0" dirty="0" smtClean="0">
                <a:solidFill>
                  <a:schemeClr val="bg1"/>
                </a:solidFill>
                <a:effectLst>
                  <a:outerShdw blurRad="38100" dist="38100" dir="2700000" algn="tl">
                    <a:srgbClr val="000000">
                      <a:alpha val="43137"/>
                    </a:srgbClr>
                  </a:outerShdw>
                </a:effectLst>
              </a:rPr>
              <a:t>SE DEBEN REPORTAR?</a:t>
            </a:r>
            <a:endParaRPr lang="es-ES" b="1" kern="0" dirty="0" smtClean="0">
              <a:solidFill>
                <a:schemeClr val="bg1"/>
              </a:solidFill>
              <a:effectLst>
                <a:outerShdw blurRad="38100" dist="38100" dir="2700000" algn="tl">
                  <a:srgbClr val="000000">
                    <a:alpha val="43137"/>
                  </a:srgbClr>
                </a:outerShdw>
              </a:effectLst>
            </a:endParaRPr>
          </a:p>
        </p:txBody>
      </p:sp>
      <p:pic>
        <p:nvPicPr>
          <p:cNvPr id="7" name="6 Imagen" descr="1356458.jpg"/>
          <p:cNvPicPr>
            <a:picLocks noChangeAspect="1"/>
          </p:cNvPicPr>
          <p:nvPr/>
        </p:nvPicPr>
        <p:blipFill>
          <a:blip r:embed="rId2" cstate="print"/>
          <a:stretch>
            <a:fillRect/>
          </a:stretch>
        </p:blipFill>
        <p:spPr>
          <a:xfrm>
            <a:off x="3059832" y="3356992"/>
            <a:ext cx="3312368" cy="3312368"/>
          </a:xfrm>
          <a:prstGeom prst="rect">
            <a:avLst/>
          </a:prstGeom>
        </p:spPr>
      </p:pic>
      <p:pic>
        <p:nvPicPr>
          <p:cNvPr id="8" name="7 Imagen" descr="small-business.jpg"/>
          <p:cNvPicPr>
            <a:picLocks noChangeAspect="1"/>
          </p:cNvPicPr>
          <p:nvPr/>
        </p:nvPicPr>
        <p:blipFill>
          <a:blip r:embed="rId3" cstate="print"/>
          <a:stretch>
            <a:fillRect/>
          </a:stretch>
        </p:blipFill>
        <p:spPr>
          <a:xfrm>
            <a:off x="3059832" y="1412776"/>
            <a:ext cx="3312368" cy="2117909"/>
          </a:xfrm>
          <a:prstGeom prst="rect">
            <a:avLst/>
          </a:prstGeom>
        </p:spPr>
      </p:pic>
    </p:spTree>
    <p:extLst>
      <p:ext uri="{BB962C8B-B14F-4D97-AF65-F5344CB8AC3E}">
        <p14:creationId xmlns:p14="http://schemas.microsoft.com/office/powerpoint/2010/main" val="3206470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835696" y="332656"/>
            <a:ext cx="7056784"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b="1" kern="0" dirty="0" smtClean="0">
                <a:solidFill>
                  <a:schemeClr val="bg1"/>
                </a:solidFill>
                <a:effectLst>
                  <a:outerShdw blurRad="38100" dist="38100" dir="2700000" algn="tl">
                    <a:srgbClr val="000000">
                      <a:alpha val="43137"/>
                    </a:srgbClr>
                  </a:outerShdw>
                </a:effectLst>
              </a:rPr>
              <a:t>COMPONENTES</a:t>
            </a:r>
            <a:endParaRPr lang="es-ES" b="1" kern="0" dirty="0" smtClean="0">
              <a:solidFill>
                <a:schemeClr val="bg1"/>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835696" y="1124744"/>
            <a:ext cx="7056784" cy="478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buFont typeface="Wingdings 2" panose="05020102010507070707" pitchFamily="18" charset="2"/>
              <a:buNone/>
            </a:pPr>
            <a:r>
              <a:rPr lang="es-MX" sz="2400" b="1" kern="0" dirty="0" smtClean="0">
                <a:solidFill>
                  <a:srgbClr val="FFFF00"/>
                </a:solidFill>
              </a:rPr>
              <a:t>ENFOQUE DE RIESGO</a:t>
            </a:r>
            <a:endParaRPr lang="es-CO" sz="2400" b="1" kern="0" dirty="0" smtClean="0">
              <a:solidFill>
                <a:srgbClr val="FFFF00"/>
              </a:solidFill>
            </a:endParaRPr>
          </a:p>
          <a:p>
            <a:pPr algn="just"/>
            <a:endParaRPr lang="es-CO" sz="2400" b="1" kern="0" dirty="0" smtClean="0">
              <a:solidFill>
                <a:srgbClr val="FFFF00"/>
              </a:solidFill>
            </a:endParaRPr>
          </a:p>
          <a:p>
            <a:pPr marL="457200" indent="-457200" algn="just">
              <a:buFont typeface="+mj-lt"/>
              <a:buAutoNum type="arabicPeriod"/>
            </a:pPr>
            <a:r>
              <a:rPr lang="es-CO" sz="2200" b="1" kern="0" dirty="0" smtClean="0">
                <a:solidFill>
                  <a:srgbClr val="FFFF00"/>
                </a:solidFill>
              </a:rPr>
              <a:t>Identificación</a:t>
            </a:r>
            <a:r>
              <a:rPr lang="es-CO" sz="2200" kern="0" dirty="0" smtClean="0">
                <a:solidFill>
                  <a:srgbClr val="FFFF00"/>
                </a:solidFill>
              </a:rPr>
              <a:t>: A través del reporte, especialmente en la generación de señales</a:t>
            </a:r>
          </a:p>
          <a:p>
            <a:pPr marL="457200" indent="-457200" algn="just">
              <a:buFont typeface="+mj-lt"/>
              <a:buAutoNum type="arabicPeriod"/>
            </a:pPr>
            <a:r>
              <a:rPr lang="es-MX" sz="2200" b="1" kern="0" dirty="0" smtClean="0">
                <a:solidFill>
                  <a:srgbClr val="FFFF00"/>
                </a:solidFill>
              </a:rPr>
              <a:t>Evaluación</a:t>
            </a:r>
            <a:r>
              <a:rPr lang="es-MX" sz="2200" kern="0" dirty="0" smtClean="0">
                <a:solidFill>
                  <a:srgbClr val="FFFF00"/>
                </a:solidFill>
              </a:rPr>
              <a:t>: Identificación de la causa, ¿análisis de causalidad utilizando algoritmos?</a:t>
            </a:r>
          </a:p>
          <a:p>
            <a:pPr marL="457200" indent="-457200" algn="just">
              <a:buFont typeface="+mj-lt"/>
              <a:buAutoNum type="arabicPeriod"/>
            </a:pPr>
            <a:r>
              <a:rPr lang="es-MX" sz="2200" b="1" kern="0" dirty="0" smtClean="0">
                <a:solidFill>
                  <a:schemeClr val="bg1">
                    <a:lumMod val="10000"/>
                  </a:schemeClr>
                </a:solidFill>
              </a:rPr>
              <a:t>Valoración</a:t>
            </a:r>
            <a:r>
              <a:rPr lang="es-MX" sz="2200" kern="0" dirty="0" smtClean="0">
                <a:solidFill>
                  <a:schemeClr val="bg1">
                    <a:lumMod val="10000"/>
                  </a:schemeClr>
                </a:solidFill>
              </a:rPr>
              <a:t>: contrastar el balance beneficio / Riesgo</a:t>
            </a:r>
          </a:p>
          <a:p>
            <a:pPr marL="457200" indent="-457200" algn="just">
              <a:buFont typeface="+mj-lt"/>
              <a:buAutoNum type="arabicPeriod"/>
            </a:pPr>
            <a:r>
              <a:rPr lang="es-MX" sz="2200" b="1" kern="0" dirty="0" smtClean="0">
                <a:solidFill>
                  <a:schemeClr val="bg1">
                    <a:lumMod val="10000"/>
                  </a:schemeClr>
                </a:solidFill>
              </a:rPr>
              <a:t>Gestión</a:t>
            </a:r>
            <a:r>
              <a:rPr lang="es-MX" sz="2200" kern="0" dirty="0" smtClean="0">
                <a:solidFill>
                  <a:schemeClr val="bg1">
                    <a:lumMod val="10000"/>
                  </a:schemeClr>
                </a:solidFill>
              </a:rPr>
              <a:t>: Establecer medidas regulatorias, educativas o informativas con el fin de disminuir la incidencia de la RAM</a:t>
            </a:r>
          </a:p>
          <a:p>
            <a:pPr marL="457200" indent="-457200" algn="just">
              <a:buFont typeface="+mj-lt"/>
              <a:buAutoNum type="arabicPeriod"/>
            </a:pPr>
            <a:r>
              <a:rPr lang="es-MX" sz="2200" b="1" kern="0" dirty="0" smtClean="0">
                <a:solidFill>
                  <a:schemeClr val="bg1">
                    <a:lumMod val="10000"/>
                  </a:schemeClr>
                </a:solidFill>
              </a:rPr>
              <a:t>Comunicación</a:t>
            </a:r>
            <a:r>
              <a:rPr lang="es-MX" sz="2200" kern="0" dirty="0" smtClean="0">
                <a:solidFill>
                  <a:schemeClr val="bg1">
                    <a:lumMod val="10000"/>
                  </a:schemeClr>
                </a:solidFill>
              </a:rPr>
              <a:t>: Casos clínicos, boletines, cartas, videos, etc.</a:t>
            </a:r>
          </a:p>
          <a:p>
            <a:pPr algn="just"/>
            <a:endParaRPr lang="es-ES" sz="2400" kern="0" dirty="0" smtClean="0">
              <a:solidFill>
                <a:schemeClr val="accent3">
                  <a:lumMod val="25000"/>
                </a:schemeClr>
              </a:solidFill>
            </a:endParaRPr>
          </a:p>
        </p:txBody>
      </p:sp>
    </p:spTree>
    <p:extLst>
      <p:ext uri="{BB962C8B-B14F-4D97-AF65-F5344CB8AC3E}">
        <p14:creationId xmlns:p14="http://schemas.microsoft.com/office/powerpoint/2010/main" val="277152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amond(in)">
                                      <p:cBhvr>
                                        <p:cTn id="7" dur="2000"/>
                                        <p:tgtEl>
                                          <p:spTgt spid="5">
                                            <p:txEl>
                                              <p:pRg st="2" end="2"/>
                                            </p:txEl>
                                          </p:spTgt>
                                        </p:tgtEl>
                                      </p:cBhvr>
                                    </p:animEffect>
                                  </p:childTnLst>
                                  <p:subTnLst>
                                    <p:set>
                                      <p:cBhvr override="childStyle">
                                        <p:cTn dur="1" fill="hold" display="0" masterRel="nextClick" afterEffect="1"/>
                                        <p:tgtEl>
                                          <p:spTgt spid="5">
                                            <p:txEl>
                                              <p:pRg st="2" end="2"/>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amond(in)">
                                      <p:cBhvr>
                                        <p:cTn id="12" dur="2000"/>
                                        <p:tgtEl>
                                          <p:spTgt spid="5">
                                            <p:txEl>
                                              <p:pRg st="3" end="3"/>
                                            </p:txEl>
                                          </p:spTgt>
                                        </p:tgtEl>
                                      </p:cBhvr>
                                    </p:animEffect>
                                  </p:childTnLst>
                                  <p:subTnLst>
                                    <p:set>
                                      <p:cBhvr override="childStyle">
                                        <p:cTn dur="1" fill="hold" display="0" masterRel="nextClick" afterEffect="1"/>
                                        <p:tgtEl>
                                          <p:spTgt spid="5">
                                            <p:txEl>
                                              <p:pRg st="3" end="3"/>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amond(in)">
                                      <p:cBhvr>
                                        <p:cTn id="17" dur="2000"/>
                                        <p:tgtEl>
                                          <p:spTgt spid="5">
                                            <p:txEl>
                                              <p:pRg st="4" end="4"/>
                                            </p:txEl>
                                          </p:spTgt>
                                        </p:tgtEl>
                                      </p:cBhvr>
                                    </p:animEffect>
                                  </p:childTnLst>
                                  <p:subTnLst>
                                    <p:set>
                                      <p:cBhvr override="childStyle">
                                        <p:cTn dur="1" fill="hold" display="0" masterRel="nextClick" afterEffect="1"/>
                                        <p:tgtEl>
                                          <p:spTgt spid="5">
                                            <p:txEl>
                                              <p:pRg st="4" end="4"/>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amond(in)">
                                      <p:cBhvr>
                                        <p:cTn id="22" dur="2000"/>
                                        <p:tgtEl>
                                          <p:spTgt spid="5">
                                            <p:txEl>
                                              <p:pRg st="5" end="5"/>
                                            </p:txEl>
                                          </p:spTgt>
                                        </p:tgtEl>
                                      </p:cBhvr>
                                    </p:animEffect>
                                  </p:childTnLst>
                                  <p:subTnLst>
                                    <p:set>
                                      <p:cBhvr override="childStyle">
                                        <p:cTn dur="1" fill="hold" display="0" masterRel="nextClick" afterEffect="1"/>
                                        <p:tgtEl>
                                          <p:spTgt spid="5">
                                            <p:txEl>
                                              <p:pRg st="5" end="5"/>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amond(in)">
                                      <p:cBhvr>
                                        <p:cTn id="27" dur="2000"/>
                                        <p:tgtEl>
                                          <p:spTgt spid="5">
                                            <p:txEl>
                                              <p:pRg st="6" end="6"/>
                                            </p:txEl>
                                          </p:spTgt>
                                        </p:tgtEl>
                                      </p:cBhvr>
                                    </p:animEffect>
                                  </p:childTnLst>
                                  <p:subTnLst>
                                    <p:set>
                                      <p:cBhvr override="childStyle">
                                        <p:cTn dur="1" fill="hold" display="0" masterRel="nextClick" afterEffect="1"/>
                                        <p:tgtEl>
                                          <p:spTgt spid="5">
                                            <p:txEl>
                                              <p:pRg st="6" end="6"/>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1835696" y="332656"/>
            <a:ext cx="7128792"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b="1" kern="0" dirty="0" smtClean="0">
                <a:solidFill>
                  <a:schemeClr val="bg1"/>
                </a:solidFill>
                <a:effectLst>
                  <a:outerShdw blurRad="38100" dist="38100" dir="2700000" algn="tl">
                    <a:srgbClr val="000000">
                      <a:alpha val="43137"/>
                    </a:srgbClr>
                  </a:outerShdw>
                </a:effectLst>
              </a:rPr>
              <a:t>Qué ha pasado en el pasado</a:t>
            </a:r>
            <a:endParaRPr lang="es-ES" b="1" kern="0" dirty="0" smtClean="0">
              <a:solidFill>
                <a:schemeClr val="bg1"/>
              </a:solidFill>
              <a:effectLst>
                <a:outerShdw blurRad="38100" dist="38100" dir="2700000" algn="tl">
                  <a:srgbClr val="000000">
                    <a:alpha val="43137"/>
                  </a:srgbClr>
                </a:outerShdw>
              </a:effectLst>
            </a:endParaRPr>
          </a:p>
        </p:txBody>
      </p:sp>
      <p:sp>
        <p:nvSpPr>
          <p:cNvPr id="7" name="2 Marcador de contenido"/>
          <p:cNvSpPr txBox="1">
            <a:spLocks/>
          </p:cNvSpPr>
          <p:nvPr/>
        </p:nvSpPr>
        <p:spPr bwMode="auto">
          <a:xfrm>
            <a:off x="1785918" y="1357298"/>
            <a:ext cx="7128792"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buFont typeface="Wingdings 2" panose="05020102010507070707" pitchFamily="18" charset="2"/>
              <a:buNone/>
              <a:defRPr/>
            </a:pPr>
            <a:r>
              <a:rPr lang="es-CO" sz="2800" b="1" kern="0" dirty="0" smtClean="0">
                <a:solidFill>
                  <a:srgbClr val="FFFF00"/>
                </a:solidFill>
              </a:rPr>
              <a:t>Retiros</a:t>
            </a:r>
          </a:p>
          <a:p>
            <a:pPr marL="457200" indent="-457200" algn="just">
              <a:buFont typeface="+mj-lt"/>
              <a:buAutoNum type="arabicPeriod"/>
              <a:defRPr/>
            </a:pPr>
            <a:r>
              <a:rPr lang="es-CO" sz="2400" kern="0" dirty="0" err="1" smtClean="0">
                <a:solidFill>
                  <a:srgbClr val="FFFF00"/>
                </a:solidFill>
              </a:rPr>
              <a:t>Dexfenfluramina</a:t>
            </a:r>
            <a:r>
              <a:rPr lang="es-CO" sz="2400" kern="0" dirty="0" smtClean="0">
                <a:solidFill>
                  <a:srgbClr val="FFFF00"/>
                </a:solidFill>
              </a:rPr>
              <a:t>, </a:t>
            </a:r>
            <a:r>
              <a:rPr lang="es-CO" sz="2400" kern="0" dirty="0" err="1" smtClean="0">
                <a:solidFill>
                  <a:srgbClr val="FFFF00"/>
                </a:solidFill>
              </a:rPr>
              <a:t>Sibutramina</a:t>
            </a:r>
            <a:r>
              <a:rPr lang="es-CO" sz="2400" kern="0" dirty="0" smtClean="0">
                <a:solidFill>
                  <a:srgbClr val="FFFF00"/>
                </a:solidFill>
              </a:rPr>
              <a:t> (otras anfetaminas)</a:t>
            </a:r>
          </a:p>
          <a:p>
            <a:pPr marL="457200" indent="-457200" algn="just">
              <a:buFont typeface="+mj-lt"/>
              <a:buAutoNum type="arabicPeriod"/>
              <a:defRPr/>
            </a:pPr>
            <a:r>
              <a:rPr lang="es-CO" sz="2400" kern="0" dirty="0" err="1" smtClean="0">
                <a:solidFill>
                  <a:srgbClr val="FFFF00"/>
                </a:solidFill>
              </a:rPr>
              <a:t>Rosiglitazona</a:t>
            </a:r>
            <a:r>
              <a:rPr lang="es-CO" sz="2400" kern="0" dirty="0" smtClean="0">
                <a:solidFill>
                  <a:srgbClr val="FFFF00"/>
                </a:solidFill>
              </a:rPr>
              <a:t> (otras </a:t>
            </a:r>
            <a:r>
              <a:rPr lang="es-CO" sz="2400" kern="0" dirty="0" err="1" smtClean="0">
                <a:solidFill>
                  <a:srgbClr val="FFFF00"/>
                </a:solidFill>
              </a:rPr>
              <a:t>difenilhedionas</a:t>
            </a:r>
            <a:r>
              <a:rPr lang="es-CO" sz="2400" kern="0" dirty="0" smtClean="0">
                <a:solidFill>
                  <a:srgbClr val="FFFF00"/>
                </a:solidFill>
              </a:rPr>
              <a:t>)</a:t>
            </a:r>
          </a:p>
          <a:p>
            <a:pPr marL="457200" indent="-457200" algn="just">
              <a:buFont typeface="+mj-lt"/>
              <a:buAutoNum type="arabicPeriod"/>
              <a:defRPr/>
            </a:pPr>
            <a:r>
              <a:rPr lang="es-CO" sz="2400" kern="0" dirty="0" err="1" smtClean="0">
                <a:solidFill>
                  <a:srgbClr val="FFFF00"/>
                </a:solidFill>
              </a:rPr>
              <a:t>Fenilpropanolamina</a:t>
            </a:r>
            <a:r>
              <a:rPr lang="es-CO" sz="2400" kern="0" dirty="0" smtClean="0">
                <a:solidFill>
                  <a:srgbClr val="FFFF00"/>
                </a:solidFill>
              </a:rPr>
              <a:t> (</a:t>
            </a:r>
            <a:r>
              <a:rPr lang="es-CO" sz="2400" kern="0" dirty="0" err="1" smtClean="0">
                <a:solidFill>
                  <a:srgbClr val="FFFF00"/>
                </a:solidFill>
              </a:rPr>
              <a:t>pseudoefedrina</a:t>
            </a:r>
            <a:r>
              <a:rPr lang="es-CO" sz="2400" kern="0" dirty="0" smtClean="0">
                <a:solidFill>
                  <a:srgbClr val="FFFF00"/>
                </a:solidFill>
              </a:rPr>
              <a:t>)</a:t>
            </a:r>
          </a:p>
          <a:p>
            <a:pPr marL="457200" indent="-457200" algn="just">
              <a:buFont typeface="+mj-lt"/>
              <a:buAutoNum type="arabicPeriod"/>
              <a:defRPr/>
            </a:pPr>
            <a:r>
              <a:rPr lang="es-CO" sz="2400" kern="0" dirty="0" err="1" smtClean="0">
                <a:solidFill>
                  <a:srgbClr val="FFFF00"/>
                </a:solidFill>
              </a:rPr>
              <a:t>Rofecoxib</a:t>
            </a:r>
            <a:r>
              <a:rPr lang="es-CO" sz="2400" kern="0" dirty="0" smtClean="0">
                <a:solidFill>
                  <a:srgbClr val="FFFF00"/>
                </a:solidFill>
              </a:rPr>
              <a:t>, </a:t>
            </a:r>
            <a:r>
              <a:rPr lang="es-CO" sz="2400" kern="0" dirty="0" err="1" smtClean="0">
                <a:solidFill>
                  <a:srgbClr val="FFFF00"/>
                </a:solidFill>
              </a:rPr>
              <a:t>valdecoxib</a:t>
            </a:r>
            <a:r>
              <a:rPr lang="es-CO" sz="2400" kern="0" dirty="0" smtClean="0">
                <a:solidFill>
                  <a:srgbClr val="FFFF00"/>
                </a:solidFill>
              </a:rPr>
              <a:t>* (</a:t>
            </a:r>
            <a:r>
              <a:rPr lang="es-CO" sz="2400" kern="0" dirty="0" err="1" smtClean="0">
                <a:solidFill>
                  <a:srgbClr val="FFFF00"/>
                </a:solidFill>
              </a:rPr>
              <a:t>celecoxib</a:t>
            </a:r>
            <a:r>
              <a:rPr lang="es-CO" sz="2400" kern="0" dirty="0" smtClean="0">
                <a:solidFill>
                  <a:srgbClr val="FFFF00"/>
                </a:solidFill>
              </a:rPr>
              <a:t>, </a:t>
            </a:r>
            <a:r>
              <a:rPr lang="es-CO" sz="2400" kern="0" dirty="0" err="1" smtClean="0">
                <a:solidFill>
                  <a:srgbClr val="FFFF00"/>
                </a:solidFill>
              </a:rPr>
              <a:t>etoricoxib</a:t>
            </a:r>
            <a:r>
              <a:rPr lang="es-CO" sz="2400" kern="0" dirty="0" smtClean="0">
                <a:solidFill>
                  <a:srgbClr val="FFFF00"/>
                </a:solidFill>
              </a:rPr>
              <a:t>)</a:t>
            </a:r>
          </a:p>
          <a:p>
            <a:pPr marL="457200" indent="-457200" algn="just">
              <a:buFont typeface="+mj-lt"/>
              <a:buAutoNum type="arabicPeriod"/>
              <a:defRPr/>
            </a:pPr>
            <a:r>
              <a:rPr lang="es-CO" sz="2400" kern="0" dirty="0" err="1" smtClean="0">
                <a:solidFill>
                  <a:srgbClr val="FFFF00"/>
                </a:solidFill>
              </a:rPr>
              <a:t>Drotrecogina</a:t>
            </a:r>
            <a:r>
              <a:rPr lang="es-CO" sz="2400" kern="0" dirty="0" smtClean="0">
                <a:solidFill>
                  <a:srgbClr val="FFFF00"/>
                </a:solidFill>
              </a:rPr>
              <a:t> alfa</a:t>
            </a:r>
          </a:p>
          <a:p>
            <a:pPr marL="457200" indent="-457200" algn="just">
              <a:buFont typeface="+mj-lt"/>
              <a:buAutoNum type="arabicPeriod"/>
              <a:defRPr/>
            </a:pPr>
            <a:r>
              <a:rPr lang="es-CO" sz="2400" kern="0" dirty="0" err="1" smtClean="0">
                <a:solidFill>
                  <a:schemeClr val="bg1">
                    <a:lumMod val="10000"/>
                  </a:schemeClr>
                </a:solidFill>
              </a:rPr>
              <a:t>Cerivastatina</a:t>
            </a:r>
            <a:endParaRPr lang="es-CO" sz="2400" kern="0" dirty="0" smtClean="0">
              <a:solidFill>
                <a:schemeClr val="bg1">
                  <a:lumMod val="10000"/>
                </a:schemeClr>
              </a:solidFill>
            </a:endParaRPr>
          </a:p>
          <a:p>
            <a:pPr marL="457200" indent="-457200" algn="just">
              <a:buFont typeface="+mj-lt"/>
              <a:buAutoNum type="arabicPeriod"/>
              <a:defRPr/>
            </a:pPr>
            <a:r>
              <a:rPr lang="es-CO" sz="2400" kern="0" dirty="0" err="1" smtClean="0">
                <a:solidFill>
                  <a:schemeClr val="bg1">
                    <a:lumMod val="10000"/>
                  </a:schemeClr>
                </a:solidFill>
              </a:rPr>
              <a:t>Tegaserod</a:t>
            </a:r>
            <a:endParaRPr lang="es-CO" sz="2400" kern="0" dirty="0" smtClean="0">
              <a:solidFill>
                <a:schemeClr val="bg1">
                  <a:lumMod val="10000"/>
                </a:schemeClr>
              </a:solidFill>
            </a:endParaRPr>
          </a:p>
          <a:p>
            <a:pPr marL="457200" indent="-457200" algn="just">
              <a:buFont typeface="+mj-lt"/>
              <a:buAutoNum type="arabicPeriod"/>
              <a:defRPr/>
            </a:pPr>
            <a:r>
              <a:rPr lang="es-CO" sz="2400" kern="0" dirty="0" smtClean="0">
                <a:solidFill>
                  <a:schemeClr val="bg1">
                    <a:lumMod val="10000"/>
                  </a:schemeClr>
                </a:solidFill>
              </a:rPr>
              <a:t>Niacina + </a:t>
            </a:r>
            <a:r>
              <a:rPr lang="es-CO" sz="2400" kern="0" dirty="0" err="1" smtClean="0">
                <a:solidFill>
                  <a:schemeClr val="bg1">
                    <a:lumMod val="10000"/>
                  </a:schemeClr>
                </a:solidFill>
              </a:rPr>
              <a:t>laropiprant</a:t>
            </a:r>
            <a:r>
              <a:rPr lang="es-CO" sz="2400" kern="0" dirty="0" smtClean="0">
                <a:solidFill>
                  <a:schemeClr val="bg1">
                    <a:lumMod val="10000"/>
                  </a:schemeClr>
                </a:solidFill>
              </a:rPr>
              <a:t>*</a:t>
            </a:r>
          </a:p>
          <a:p>
            <a:pPr algn="just">
              <a:buFont typeface="Wingdings 2" panose="05020102010507070707" pitchFamily="18" charset="2"/>
              <a:buNone/>
              <a:defRPr/>
            </a:pPr>
            <a:r>
              <a:rPr lang="es-ES" sz="1800" kern="0" dirty="0" smtClean="0">
                <a:solidFill>
                  <a:schemeClr val="bg1">
                    <a:lumMod val="10000"/>
                  </a:schemeClr>
                </a:solidFill>
              </a:rPr>
              <a:t>Se han retirado por resultados negativos en los estudios </a:t>
            </a:r>
            <a:r>
              <a:rPr lang="es-ES" sz="1800" kern="0" dirty="0" err="1" smtClean="0">
                <a:solidFill>
                  <a:schemeClr val="bg1">
                    <a:lumMod val="10000"/>
                  </a:schemeClr>
                </a:solidFill>
              </a:rPr>
              <a:t>postcomercialización</a:t>
            </a:r>
            <a:r>
              <a:rPr lang="es-ES" sz="1800" kern="0" dirty="0" smtClean="0">
                <a:solidFill>
                  <a:schemeClr val="bg1">
                    <a:lumMod val="10000"/>
                  </a:schemeClr>
                </a:solidFill>
              </a:rPr>
              <a:t> o por voluntad propia.</a:t>
            </a:r>
          </a:p>
          <a:p>
            <a:pPr algn="just">
              <a:buFont typeface="Wingdings 2" panose="05020102010507070707" pitchFamily="18" charset="2"/>
              <a:buNone/>
              <a:defRPr/>
            </a:pPr>
            <a:endParaRPr lang="es-ES" sz="1800" kern="0" dirty="0" smtClean="0">
              <a:solidFill>
                <a:schemeClr val="accent5">
                  <a:lumMod val="50000"/>
                </a:schemeClr>
              </a:solidFill>
            </a:endParaRPr>
          </a:p>
          <a:p>
            <a:pPr algn="just">
              <a:buFont typeface="Wingdings 2" panose="05020102010507070707" pitchFamily="18" charset="2"/>
              <a:buNone/>
              <a:defRPr/>
            </a:pPr>
            <a:r>
              <a:rPr lang="es-ES" sz="1800" kern="0" dirty="0" smtClean="0">
                <a:solidFill>
                  <a:schemeClr val="accent5">
                    <a:lumMod val="50000"/>
                  </a:schemeClr>
                </a:solidFill>
              </a:rPr>
              <a:t>*</a:t>
            </a:r>
            <a:r>
              <a:rPr lang="es-ES" sz="1400" kern="0" dirty="0" smtClean="0">
                <a:solidFill>
                  <a:schemeClr val="accent5">
                    <a:lumMod val="50000"/>
                  </a:schemeClr>
                </a:solidFill>
              </a:rPr>
              <a:t>vigente un registro sanitario INVIMA, fecha de consulta: 20 mayo 2013</a:t>
            </a:r>
            <a:endParaRPr lang="es-ES" sz="1800" kern="0" dirty="0" smtClean="0">
              <a:solidFill>
                <a:schemeClr val="accent5">
                  <a:lumMod val="50000"/>
                </a:schemeClr>
              </a:solidFill>
            </a:endParaRPr>
          </a:p>
        </p:txBody>
      </p:sp>
    </p:spTree>
    <p:extLst>
      <p:ext uri="{BB962C8B-B14F-4D97-AF65-F5344CB8AC3E}">
        <p14:creationId xmlns:p14="http://schemas.microsoft.com/office/powerpoint/2010/main" val="318179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animEffect transition="in" filter="diamond(in)">
                                      <p:cBhvr>
                                        <p:cTn id="7" dur="2000"/>
                                        <p:tgtEl>
                                          <p:spTgt spid="7">
                                            <p:txEl>
                                              <p:pRg st="9" end="9"/>
                                            </p:txEl>
                                          </p:spTgt>
                                        </p:tgtEl>
                                      </p:cBhvr>
                                    </p:animEffect>
                                  </p:childTnLst>
                                  <p:subTnLst>
                                    <p:set>
                                      <p:cBhvr override="childStyle">
                                        <p:cTn dur="1" fill="hold" display="0" masterRel="nextClick" afterEffect="1"/>
                                        <p:tgtEl>
                                          <p:spTgt spid="7">
                                            <p:txEl>
                                              <p:pRg st="9" end="9"/>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764258" y="404813"/>
            <a:ext cx="6984776"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b="1" kern="0" dirty="0" smtClean="0">
                <a:solidFill>
                  <a:schemeClr val="bg1"/>
                </a:solidFill>
                <a:effectLst>
                  <a:outerShdw blurRad="38100" dist="38100" dir="2700000" algn="tl">
                    <a:srgbClr val="000000">
                      <a:alpha val="43137"/>
                    </a:srgbClr>
                  </a:outerShdw>
                </a:effectLst>
              </a:rPr>
              <a:t>Qué hay en el presente</a:t>
            </a:r>
            <a:endParaRPr lang="es-ES" b="1" kern="0" dirty="0" smtClean="0">
              <a:solidFill>
                <a:schemeClr val="bg1"/>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835696" y="1527001"/>
            <a:ext cx="6984776"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buFont typeface="Wingdings 2" panose="05020102010507070707" pitchFamily="18" charset="2"/>
              <a:buNone/>
            </a:pPr>
            <a:r>
              <a:rPr lang="es-CO" sz="2800" b="1" kern="0" dirty="0" smtClean="0">
                <a:solidFill>
                  <a:srgbClr val="FFFF00"/>
                </a:solidFill>
              </a:rPr>
              <a:t>Retiros parciales</a:t>
            </a:r>
          </a:p>
          <a:p>
            <a:pPr algn="just">
              <a:buFont typeface="Wingdings 2" panose="05020102010507070707" pitchFamily="18" charset="2"/>
              <a:buNone/>
            </a:pPr>
            <a:endParaRPr lang="es-CO" sz="2800" b="1" kern="0" dirty="0" smtClean="0">
              <a:solidFill>
                <a:srgbClr val="FFFF00"/>
              </a:solidFill>
            </a:endParaRPr>
          </a:p>
          <a:p>
            <a:pPr algn="just"/>
            <a:r>
              <a:rPr lang="es-CO" sz="2800" kern="0" dirty="0" err="1" smtClean="0">
                <a:solidFill>
                  <a:srgbClr val="FFFF00"/>
                </a:solidFill>
              </a:rPr>
              <a:t>Nimesulida</a:t>
            </a:r>
            <a:endParaRPr lang="es-CO" sz="2800" kern="0" dirty="0" smtClean="0">
              <a:solidFill>
                <a:srgbClr val="FFFF00"/>
              </a:solidFill>
            </a:endParaRPr>
          </a:p>
          <a:p>
            <a:pPr algn="just"/>
            <a:r>
              <a:rPr lang="es-CO" sz="2800" kern="0" dirty="0" smtClean="0">
                <a:solidFill>
                  <a:srgbClr val="FFFF00"/>
                </a:solidFill>
              </a:rPr>
              <a:t>Calcitonina</a:t>
            </a:r>
          </a:p>
          <a:p>
            <a:pPr algn="just">
              <a:buFont typeface="Wingdings 2" panose="05020102010507070707" pitchFamily="18" charset="2"/>
              <a:buNone/>
            </a:pPr>
            <a:endParaRPr lang="es-MX" sz="2800" kern="0" dirty="0" smtClean="0">
              <a:solidFill>
                <a:schemeClr val="accent5">
                  <a:lumMod val="50000"/>
                </a:schemeClr>
              </a:solidFill>
            </a:endParaRPr>
          </a:p>
          <a:p>
            <a:pPr algn="just"/>
            <a:r>
              <a:rPr lang="es-ES" sz="2400" kern="0" dirty="0" smtClean="0">
                <a:solidFill>
                  <a:schemeClr val="bg1">
                    <a:lumMod val="10000"/>
                  </a:schemeClr>
                </a:solidFill>
              </a:rPr>
              <a:t>Se han retirado algunas presentaciones comerciales de estos medicamentos por resultados negativos en los estudios post-comercialización.  No hay acciones concretas para mejorar su uso</a:t>
            </a:r>
          </a:p>
        </p:txBody>
      </p:sp>
    </p:spTree>
    <p:extLst>
      <p:ext uri="{BB962C8B-B14F-4D97-AF65-F5344CB8AC3E}">
        <p14:creationId xmlns:p14="http://schemas.microsoft.com/office/powerpoint/2010/main" val="374416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diamond(in)">
                                      <p:cBhvr>
                                        <p:cTn id="7" dur="2000"/>
                                        <p:tgtEl>
                                          <p:spTgt spid="5">
                                            <p:txEl>
                                              <p:pRg st="5" end="5"/>
                                            </p:txEl>
                                          </p:spTgt>
                                        </p:tgtEl>
                                      </p:cBhvr>
                                    </p:animEffect>
                                  </p:childTnLst>
                                  <p:subTnLst>
                                    <p:set>
                                      <p:cBhvr override="childStyle">
                                        <p:cTn dur="1" fill="hold" display="0" masterRel="nextClick" afterEffect="1"/>
                                        <p:tgtEl>
                                          <p:spTgt spid="5">
                                            <p:txEl>
                                              <p:pRg st="5" end="5"/>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1714480" y="214290"/>
            <a:ext cx="7128792"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b="1" kern="0" dirty="0" smtClean="0">
                <a:solidFill>
                  <a:schemeClr val="bg1"/>
                </a:solidFill>
                <a:effectLst>
                  <a:outerShdw blurRad="38100" dist="38100" dir="2700000" algn="tl">
                    <a:srgbClr val="000000">
                      <a:alpha val="43137"/>
                    </a:srgbClr>
                  </a:outerShdw>
                </a:effectLst>
              </a:rPr>
              <a:t>Qué hay en el presente</a:t>
            </a:r>
            <a:endParaRPr lang="es-ES" b="1" kern="0" dirty="0" smtClean="0">
              <a:solidFill>
                <a:schemeClr val="bg1"/>
              </a:solidFill>
              <a:effectLst>
                <a:outerShdw blurRad="38100" dist="38100" dir="2700000" algn="tl">
                  <a:srgbClr val="000000">
                    <a:alpha val="43137"/>
                  </a:srgbClr>
                </a:outerShdw>
              </a:effectLst>
            </a:endParaRPr>
          </a:p>
        </p:txBody>
      </p:sp>
      <p:sp>
        <p:nvSpPr>
          <p:cNvPr id="7" name="2 Marcador de contenido"/>
          <p:cNvSpPr txBox="1">
            <a:spLocks/>
          </p:cNvSpPr>
          <p:nvPr/>
        </p:nvSpPr>
        <p:spPr bwMode="auto">
          <a:xfrm>
            <a:off x="1785918" y="928670"/>
            <a:ext cx="7128792" cy="592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buFont typeface="Wingdings 2" panose="05020102010507070707" pitchFamily="18" charset="2"/>
              <a:buNone/>
            </a:pPr>
            <a:r>
              <a:rPr lang="es-CO" sz="2400" b="1" kern="0" dirty="0" smtClean="0">
                <a:solidFill>
                  <a:srgbClr val="FFFF00"/>
                </a:solidFill>
              </a:rPr>
              <a:t>Restricciones de uso</a:t>
            </a:r>
          </a:p>
          <a:p>
            <a:pPr marL="457200" indent="-457200" algn="just">
              <a:buFont typeface="+mj-lt"/>
              <a:buAutoNum type="arabicPeriod"/>
            </a:pPr>
            <a:r>
              <a:rPr lang="es-CO" sz="2400" kern="0" dirty="0" err="1" smtClean="0">
                <a:solidFill>
                  <a:srgbClr val="FFFF00"/>
                </a:solidFill>
              </a:rPr>
              <a:t>Metoclopramida</a:t>
            </a:r>
            <a:endParaRPr lang="es-CO" sz="2400" kern="0" dirty="0" smtClean="0">
              <a:solidFill>
                <a:srgbClr val="FFFF00"/>
              </a:solidFill>
            </a:endParaRPr>
          </a:p>
          <a:p>
            <a:pPr marL="457200" indent="-457200" algn="just">
              <a:buFont typeface="+mj-lt"/>
              <a:buAutoNum type="arabicPeriod"/>
            </a:pPr>
            <a:r>
              <a:rPr lang="es-CO" sz="2400" kern="0" dirty="0" err="1" smtClean="0">
                <a:solidFill>
                  <a:srgbClr val="FFFF00"/>
                </a:solidFill>
              </a:rPr>
              <a:t>Domperidona</a:t>
            </a:r>
            <a:endParaRPr lang="es-CO" sz="2400" kern="0" dirty="0" smtClean="0">
              <a:solidFill>
                <a:srgbClr val="FFFF00"/>
              </a:solidFill>
            </a:endParaRPr>
          </a:p>
          <a:p>
            <a:pPr marL="457200" indent="-457200" algn="just">
              <a:buFont typeface="+mj-lt"/>
              <a:buAutoNum type="arabicPeriod"/>
            </a:pPr>
            <a:r>
              <a:rPr lang="es-CO" sz="2400" kern="0" dirty="0" err="1" smtClean="0">
                <a:solidFill>
                  <a:srgbClr val="FFFF00"/>
                </a:solidFill>
              </a:rPr>
              <a:t>Cisaprida</a:t>
            </a:r>
            <a:endParaRPr lang="es-CO" sz="2400" kern="0" dirty="0" smtClean="0">
              <a:solidFill>
                <a:srgbClr val="FFFF00"/>
              </a:solidFill>
            </a:endParaRPr>
          </a:p>
          <a:p>
            <a:pPr marL="457200" indent="-457200" algn="just">
              <a:buFont typeface="+mj-lt"/>
              <a:buAutoNum type="arabicPeriod"/>
            </a:pPr>
            <a:r>
              <a:rPr lang="es-CO" sz="2400" kern="0" dirty="0" err="1" smtClean="0">
                <a:solidFill>
                  <a:srgbClr val="FFFF00"/>
                </a:solidFill>
              </a:rPr>
              <a:t>Ketorolaco</a:t>
            </a:r>
            <a:endParaRPr lang="es-CO" sz="2400" kern="0" dirty="0" smtClean="0">
              <a:solidFill>
                <a:srgbClr val="FFFF00"/>
              </a:solidFill>
            </a:endParaRPr>
          </a:p>
          <a:p>
            <a:pPr marL="457200" indent="-457200" algn="just">
              <a:buFont typeface="+mj-lt"/>
              <a:buAutoNum type="arabicPeriod"/>
            </a:pPr>
            <a:r>
              <a:rPr lang="es-CO" sz="2400" kern="0" dirty="0" err="1" smtClean="0">
                <a:solidFill>
                  <a:srgbClr val="FFFF00"/>
                </a:solidFill>
              </a:rPr>
              <a:t>Dipirona</a:t>
            </a:r>
            <a:endParaRPr lang="es-CO" sz="2400" kern="0" dirty="0" smtClean="0">
              <a:solidFill>
                <a:srgbClr val="FFFF00"/>
              </a:solidFill>
            </a:endParaRPr>
          </a:p>
          <a:p>
            <a:pPr marL="457200" indent="-457200" algn="just">
              <a:buFont typeface="+mj-lt"/>
              <a:buAutoNum type="arabicPeriod"/>
            </a:pPr>
            <a:r>
              <a:rPr lang="es-CO" sz="2400" kern="0" dirty="0" err="1" smtClean="0">
                <a:solidFill>
                  <a:schemeClr val="accent2">
                    <a:lumMod val="60000"/>
                    <a:lumOff val="40000"/>
                  </a:schemeClr>
                </a:solidFill>
              </a:rPr>
              <a:t>Tigeciclina</a:t>
            </a:r>
            <a:endParaRPr lang="es-CO" sz="2400" kern="0" dirty="0" smtClean="0">
              <a:solidFill>
                <a:schemeClr val="accent2">
                  <a:lumMod val="60000"/>
                  <a:lumOff val="40000"/>
                </a:schemeClr>
              </a:solidFill>
            </a:endParaRPr>
          </a:p>
          <a:p>
            <a:pPr marL="457200" indent="-457200" algn="just">
              <a:buFont typeface="+mj-lt"/>
              <a:buAutoNum type="arabicPeriod"/>
            </a:pPr>
            <a:r>
              <a:rPr lang="es-CO" sz="2400" kern="0" dirty="0" err="1" smtClean="0">
                <a:solidFill>
                  <a:schemeClr val="accent2">
                    <a:lumMod val="60000"/>
                    <a:lumOff val="40000"/>
                  </a:schemeClr>
                </a:solidFill>
              </a:rPr>
              <a:t>Acetaminofen</a:t>
            </a:r>
            <a:endParaRPr lang="es-CO" sz="2400" kern="0" dirty="0" smtClean="0">
              <a:solidFill>
                <a:schemeClr val="accent2">
                  <a:lumMod val="60000"/>
                  <a:lumOff val="40000"/>
                </a:schemeClr>
              </a:solidFill>
            </a:endParaRPr>
          </a:p>
          <a:p>
            <a:pPr algn="just">
              <a:buFont typeface="Wingdings 2" panose="05020102010507070707" pitchFamily="18" charset="2"/>
              <a:buNone/>
            </a:pPr>
            <a:r>
              <a:rPr lang="es-ES" sz="2000" kern="0" dirty="0" smtClean="0">
                <a:solidFill>
                  <a:schemeClr val="bg1">
                    <a:lumMod val="10000"/>
                  </a:schemeClr>
                </a:solidFill>
              </a:rPr>
              <a:t>Advertencias en las etiquetas o en las condiciones de prescripción.  No se conoce el impacto de éstas medidas</a:t>
            </a:r>
          </a:p>
          <a:p>
            <a:pPr algn="just">
              <a:buFont typeface="Wingdings 2" panose="05020102010507070707" pitchFamily="18" charset="2"/>
              <a:buNone/>
            </a:pPr>
            <a:r>
              <a:rPr lang="es-ES" sz="2400" b="1" kern="0" dirty="0" smtClean="0">
                <a:solidFill>
                  <a:schemeClr val="bg1">
                    <a:lumMod val="10000"/>
                  </a:schemeClr>
                </a:solidFill>
              </a:rPr>
              <a:t>Están en estudio</a:t>
            </a:r>
          </a:p>
          <a:p>
            <a:pPr algn="just">
              <a:buFont typeface="Arial" pitchFamily="34" charset="0"/>
              <a:buChar char="•"/>
            </a:pPr>
            <a:r>
              <a:rPr lang="es-CO" sz="2400" kern="0" dirty="0" smtClean="0">
                <a:solidFill>
                  <a:schemeClr val="bg1">
                    <a:lumMod val="10000"/>
                  </a:schemeClr>
                </a:solidFill>
              </a:rPr>
              <a:t>Tramadol</a:t>
            </a:r>
          </a:p>
          <a:p>
            <a:pPr algn="just">
              <a:buFont typeface="Arial" pitchFamily="34" charset="0"/>
              <a:buChar char="•"/>
            </a:pPr>
            <a:r>
              <a:rPr lang="es-CO" sz="2400" kern="0" dirty="0" err="1" smtClean="0">
                <a:solidFill>
                  <a:schemeClr val="bg1">
                    <a:lumMod val="10000"/>
                  </a:schemeClr>
                </a:solidFill>
              </a:rPr>
              <a:t>Ciproterona</a:t>
            </a:r>
            <a:r>
              <a:rPr lang="es-CO" sz="2400" kern="0" dirty="0" smtClean="0">
                <a:solidFill>
                  <a:schemeClr val="bg1">
                    <a:lumMod val="10000"/>
                  </a:schemeClr>
                </a:solidFill>
              </a:rPr>
              <a:t> + </a:t>
            </a:r>
            <a:r>
              <a:rPr lang="es-CO" sz="2400" kern="0" dirty="0" err="1" smtClean="0">
                <a:solidFill>
                  <a:schemeClr val="bg1">
                    <a:lumMod val="10000"/>
                  </a:schemeClr>
                </a:solidFill>
              </a:rPr>
              <a:t>etinilestradiol</a:t>
            </a:r>
            <a:endParaRPr lang="es-CO" sz="2400" kern="0" dirty="0" smtClean="0">
              <a:solidFill>
                <a:schemeClr val="bg1">
                  <a:lumMod val="10000"/>
                </a:schemeClr>
              </a:solidFill>
            </a:endParaRPr>
          </a:p>
          <a:p>
            <a:pPr algn="just">
              <a:buFont typeface="Arial" pitchFamily="34" charset="0"/>
              <a:buChar char="•"/>
            </a:pPr>
            <a:r>
              <a:rPr lang="es-CO" sz="2400" kern="0" dirty="0" err="1" smtClean="0">
                <a:solidFill>
                  <a:schemeClr val="bg1">
                    <a:lumMod val="10000"/>
                  </a:schemeClr>
                </a:solidFill>
              </a:rPr>
              <a:t>Aliskireno</a:t>
            </a:r>
            <a:endParaRPr lang="es-CO" sz="2400" kern="0" dirty="0" smtClean="0">
              <a:solidFill>
                <a:schemeClr val="bg1">
                  <a:lumMod val="10000"/>
                </a:schemeClr>
              </a:solidFill>
            </a:endParaRPr>
          </a:p>
          <a:p>
            <a:pPr algn="just"/>
            <a:endParaRPr lang="es-CO" sz="2800" kern="0" dirty="0" smtClean="0">
              <a:solidFill>
                <a:schemeClr val="accent5">
                  <a:lumMod val="50000"/>
                </a:schemeClr>
              </a:solidFill>
            </a:endParaRPr>
          </a:p>
        </p:txBody>
      </p:sp>
    </p:spTree>
    <p:extLst>
      <p:ext uri="{BB962C8B-B14F-4D97-AF65-F5344CB8AC3E}">
        <p14:creationId xmlns:p14="http://schemas.microsoft.com/office/powerpoint/2010/main" val="287509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diamond(in)">
                                      <p:cBhvr>
                                        <p:cTn id="7" dur="2000"/>
                                        <p:tgtEl>
                                          <p:spTgt spid="7">
                                            <p:txEl>
                                              <p:pRg st="8" end="8"/>
                                            </p:txEl>
                                          </p:spTgt>
                                        </p:tgtEl>
                                      </p:cBhvr>
                                    </p:animEffect>
                                  </p:childTnLst>
                                  <p:subTnLst>
                                    <p:set>
                                      <p:cBhvr override="childStyle">
                                        <p:cTn dur="1" fill="hold" display="0" masterRel="nextClick" afterEffect="1"/>
                                        <p:tgtEl>
                                          <p:spTgt spid="7">
                                            <p:txEl>
                                              <p:pRg st="8" end="8"/>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xEl>
                                              <p:pRg st="9" end="9"/>
                                            </p:txEl>
                                          </p:spTgt>
                                        </p:tgtEl>
                                        <p:attrNameLst>
                                          <p:attrName>style.visibility</p:attrName>
                                        </p:attrNameLst>
                                      </p:cBhvr>
                                      <p:to>
                                        <p:strVal val="visible"/>
                                      </p:to>
                                    </p:set>
                                    <p:animEffect transition="in" filter="diamond(in)">
                                      <p:cBhvr>
                                        <p:cTn id="12" dur="2000"/>
                                        <p:tgtEl>
                                          <p:spTgt spid="7">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764258" y="404813"/>
            <a:ext cx="7128792"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b="1" kern="0" dirty="0" smtClean="0">
                <a:solidFill>
                  <a:schemeClr val="bg1"/>
                </a:solidFill>
                <a:effectLst>
                  <a:outerShdw blurRad="38100" dist="38100" dir="2700000" algn="tl">
                    <a:srgbClr val="000000">
                      <a:alpha val="43137"/>
                    </a:srgbClr>
                  </a:outerShdw>
                </a:effectLst>
              </a:rPr>
              <a:t>Qué hay en el presente</a:t>
            </a:r>
            <a:endParaRPr lang="es-ES" b="1" kern="0" dirty="0" smtClean="0">
              <a:solidFill>
                <a:schemeClr val="bg1"/>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835696" y="1340768"/>
            <a:ext cx="7128792"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buFont typeface="Wingdings 2" panose="05020102010507070707" pitchFamily="18" charset="2"/>
              <a:buNone/>
            </a:pPr>
            <a:r>
              <a:rPr lang="es-CO" sz="2400" b="1" kern="0" dirty="0" smtClean="0">
                <a:solidFill>
                  <a:srgbClr val="FFFF00"/>
                </a:solidFill>
              </a:rPr>
              <a:t>Medicamentos de dudosa eficacia</a:t>
            </a:r>
          </a:p>
          <a:p>
            <a:pPr marL="457200" indent="-457200" algn="just">
              <a:buFont typeface="+mj-lt"/>
              <a:buAutoNum type="arabicPeriod"/>
            </a:pPr>
            <a:r>
              <a:rPr lang="es-CO" sz="2000" kern="0" dirty="0" err="1" smtClean="0">
                <a:solidFill>
                  <a:srgbClr val="FFFF00"/>
                </a:solidFill>
              </a:rPr>
              <a:t>Piracetam</a:t>
            </a:r>
            <a:endParaRPr lang="es-CO" sz="2000" kern="0" dirty="0" smtClean="0">
              <a:solidFill>
                <a:srgbClr val="FFFF00"/>
              </a:solidFill>
            </a:endParaRPr>
          </a:p>
          <a:p>
            <a:pPr marL="457200" indent="-457200" algn="just">
              <a:buFont typeface="+mj-lt"/>
              <a:buAutoNum type="arabicPeriod"/>
            </a:pPr>
            <a:r>
              <a:rPr lang="es-CO" sz="2000" kern="0" dirty="0" smtClean="0">
                <a:solidFill>
                  <a:srgbClr val="FFFF00"/>
                </a:solidFill>
              </a:rPr>
              <a:t>Ácido </a:t>
            </a:r>
            <a:r>
              <a:rPr lang="es-CO" sz="2000" kern="0" dirty="0" err="1" smtClean="0">
                <a:solidFill>
                  <a:srgbClr val="FFFF00"/>
                </a:solidFill>
              </a:rPr>
              <a:t>orótico</a:t>
            </a:r>
            <a:endParaRPr lang="es-CO" sz="2000" kern="0" dirty="0" smtClean="0">
              <a:solidFill>
                <a:srgbClr val="FFFF00"/>
              </a:solidFill>
            </a:endParaRPr>
          </a:p>
          <a:p>
            <a:pPr marL="457200" indent="-457200" algn="just">
              <a:buFont typeface="+mj-lt"/>
              <a:buAutoNum type="arabicPeriod"/>
            </a:pPr>
            <a:r>
              <a:rPr lang="es-CO" sz="2000" kern="0" dirty="0" err="1" smtClean="0">
                <a:solidFill>
                  <a:srgbClr val="FFFF00"/>
                </a:solidFill>
              </a:rPr>
              <a:t>Silimarina</a:t>
            </a:r>
            <a:endParaRPr lang="es-CO" sz="2000" kern="0" dirty="0" smtClean="0">
              <a:solidFill>
                <a:srgbClr val="FFFF00"/>
              </a:solidFill>
            </a:endParaRPr>
          </a:p>
          <a:p>
            <a:pPr marL="457200" indent="-457200" algn="just">
              <a:buFont typeface="+mj-lt"/>
              <a:buAutoNum type="arabicPeriod"/>
            </a:pPr>
            <a:r>
              <a:rPr lang="es-CO" sz="2000" kern="0" dirty="0" err="1" smtClean="0">
                <a:solidFill>
                  <a:srgbClr val="FFFF00"/>
                </a:solidFill>
              </a:rPr>
              <a:t>Antidiarréicos</a:t>
            </a:r>
            <a:endParaRPr lang="es-CO" sz="2000" kern="0" dirty="0" smtClean="0">
              <a:solidFill>
                <a:srgbClr val="FFFF00"/>
              </a:solidFill>
            </a:endParaRPr>
          </a:p>
          <a:p>
            <a:pPr marL="457200" indent="-457200" algn="just">
              <a:buFont typeface="+mj-lt"/>
              <a:buAutoNum type="arabicPeriod"/>
            </a:pPr>
            <a:r>
              <a:rPr lang="es-CO" sz="2000" kern="0" dirty="0" err="1" smtClean="0">
                <a:solidFill>
                  <a:schemeClr val="bg1">
                    <a:lumMod val="10000"/>
                  </a:schemeClr>
                </a:solidFill>
              </a:rPr>
              <a:t>Acetilcisteina</a:t>
            </a:r>
            <a:r>
              <a:rPr lang="es-CO" sz="2000" kern="0" dirty="0" smtClean="0">
                <a:solidFill>
                  <a:schemeClr val="bg1">
                    <a:lumMod val="10000"/>
                  </a:schemeClr>
                </a:solidFill>
              </a:rPr>
              <a:t> (oral) y otros </a:t>
            </a:r>
            <a:r>
              <a:rPr lang="es-CO" sz="2000" kern="0" dirty="0" err="1" smtClean="0">
                <a:solidFill>
                  <a:schemeClr val="bg1">
                    <a:lumMod val="10000"/>
                  </a:schemeClr>
                </a:solidFill>
              </a:rPr>
              <a:t>mucolíticos</a:t>
            </a:r>
            <a:endParaRPr lang="es-CO" sz="2000" kern="0" dirty="0" smtClean="0">
              <a:solidFill>
                <a:schemeClr val="bg1">
                  <a:lumMod val="10000"/>
                </a:schemeClr>
              </a:solidFill>
            </a:endParaRPr>
          </a:p>
          <a:p>
            <a:pPr marL="457200" indent="-457200" algn="just">
              <a:buFont typeface="+mj-lt"/>
              <a:buAutoNum type="arabicPeriod"/>
            </a:pPr>
            <a:r>
              <a:rPr lang="es-CO" sz="2000" kern="0" dirty="0" err="1" smtClean="0">
                <a:solidFill>
                  <a:schemeClr val="bg1">
                    <a:lumMod val="10000"/>
                  </a:schemeClr>
                </a:solidFill>
              </a:rPr>
              <a:t>AINEs</a:t>
            </a:r>
            <a:r>
              <a:rPr lang="es-CO" sz="2000" kern="0" dirty="0" smtClean="0">
                <a:solidFill>
                  <a:schemeClr val="bg1">
                    <a:lumMod val="10000"/>
                  </a:schemeClr>
                </a:solidFill>
              </a:rPr>
              <a:t> tópicos</a:t>
            </a:r>
          </a:p>
          <a:p>
            <a:pPr marL="457200" indent="-457200" algn="just">
              <a:buFont typeface="+mj-lt"/>
              <a:buAutoNum type="arabicPeriod"/>
            </a:pPr>
            <a:r>
              <a:rPr lang="es-CO" sz="2000" kern="0" dirty="0" err="1" smtClean="0">
                <a:solidFill>
                  <a:schemeClr val="bg1">
                    <a:lumMod val="10000"/>
                  </a:schemeClr>
                </a:solidFill>
              </a:rPr>
              <a:t>Diacereína</a:t>
            </a:r>
            <a:endParaRPr lang="es-CO" sz="2000" kern="0" dirty="0" smtClean="0">
              <a:solidFill>
                <a:schemeClr val="bg1">
                  <a:lumMod val="10000"/>
                </a:schemeClr>
              </a:solidFill>
            </a:endParaRPr>
          </a:p>
          <a:p>
            <a:pPr marL="457200" indent="-457200" algn="just">
              <a:buFont typeface="+mj-lt"/>
              <a:buAutoNum type="arabicPeriod"/>
            </a:pPr>
            <a:r>
              <a:rPr lang="es-CO" sz="2000" kern="0" dirty="0" smtClean="0">
                <a:solidFill>
                  <a:schemeClr val="bg1">
                    <a:lumMod val="10000"/>
                  </a:schemeClr>
                </a:solidFill>
              </a:rPr>
              <a:t>Omega 3</a:t>
            </a:r>
          </a:p>
          <a:p>
            <a:pPr marL="457200" indent="-457200" algn="just">
              <a:buFont typeface="+mj-lt"/>
              <a:buAutoNum type="arabicPeriod"/>
            </a:pPr>
            <a:r>
              <a:rPr lang="es-CO" sz="2000" kern="0" dirty="0" smtClean="0">
                <a:solidFill>
                  <a:schemeClr val="bg1">
                    <a:lumMod val="10000"/>
                  </a:schemeClr>
                </a:solidFill>
              </a:rPr>
              <a:t>Vitamina C: mas de 200 registros sanitarios como medicamento y otro tanto como suplemento dietario</a:t>
            </a:r>
          </a:p>
          <a:p>
            <a:pPr algn="just">
              <a:buFont typeface="Wingdings 2" panose="05020102010507070707" pitchFamily="18" charset="2"/>
              <a:buNone/>
            </a:pPr>
            <a:endParaRPr lang="es-MX" sz="2400" kern="0" dirty="0" smtClean="0">
              <a:solidFill>
                <a:schemeClr val="bg1">
                  <a:lumMod val="10000"/>
                </a:schemeClr>
              </a:solidFill>
            </a:endParaRPr>
          </a:p>
          <a:p>
            <a:pPr algn="just">
              <a:buFont typeface="Wingdings 2" panose="05020102010507070707" pitchFamily="18" charset="2"/>
              <a:buNone/>
            </a:pPr>
            <a:r>
              <a:rPr lang="es-ES" sz="1800" kern="0" dirty="0" smtClean="0">
                <a:solidFill>
                  <a:schemeClr val="bg1">
                    <a:lumMod val="10000"/>
                  </a:schemeClr>
                </a:solidFill>
              </a:rPr>
              <a:t>medicamentos con poco impacto en la terapéutica, exponiendo a los usuarios a riesgos innecesarios y en algunos casos elevados costos para el bolsillo de quienes pagan.</a:t>
            </a:r>
          </a:p>
          <a:p>
            <a:pPr algn="just">
              <a:buFont typeface="Wingdings 2" panose="05020102010507070707" pitchFamily="18" charset="2"/>
              <a:buNone/>
            </a:pPr>
            <a:endParaRPr lang="es-ES" sz="2400" kern="0" dirty="0" smtClean="0">
              <a:solidFill>
                <a:schemeClr val="accent5">
                  <a:lumMod val="50000"/>
                </a:schemeClr>
              </a:solidFill>
            </a:endParaRPr>
          </a:p>
        </p:txBody>
      </p:sp>
    </p:spTree>
    <p:extLst>
      <p:ext uri="{BB962C8B-B14F-4D97-AF65-F5344CB8AC3E}">
        <p14:creationId xmlns:p14="http://schemas.microsoft.com/office/powerpoint/2010/main" val="96929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animEffect transition="in" filter="diamond(in)">
                                      <p:cBhvr>
                                        <p:cTn id="7" dur="2000"/>
                                        <p:tgtEl>
                                          <p:spTgt spid="5">
                                            <p:txEl>
                                              <p:pRg st="11" end="11"/>
                                            </p:txEl>
                                          </p:spTgt>
                                        </p:tgtEl>
                                      </p:cBhvr>
                                    </p:animEffect>
                                  </p:childTnLst>
                                  <p:subTnLst>
                                    <p:set>
                                      <p:cBhvr override="childStyle">
                                        <p:cTn dur="1" fill="hold" display="0" masterRel="nextClick" afterEffect="1"/>
                                        <p:tgtEl>
                                          <p:spTgt spid="5">
                                            <p:txEl>
                                              <p:pRg st="11" end="1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1692250" y="404813"/>
            <a:ext cx="7200800"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b="1" kern="0" dirty="0" smtClean="0">
                <a:solidFill>
                  <a:schemeClr val="bg1"/>
                </a:solidFill>
                <a:effectLst>
                  <a:outerShdw blurRad="38100" dist="38100" dir="2700000" algn="tl">
                    <a:srgbClr val="000000">
                      <a:alpha val="43137"/>
                    </a:srgbClr>
                  </a:outerShdw>
                </a:effectLst>
              </a:rPr>
              <a:t>Qué hay en el presente</a:t>
            </a:r>
            <a:endParaRPr lang="es-ES" b="1" kern="0" dirty="0" smtClean="0">
              <a:solidFill>
                <a:schemeClr val="bg1"/>
              </a:solidFill>
              <a:effectLst>
                <a:outerShdw blurRad="38100" dist="38100" dir="2700000" algn="tl">
                  <a:srgbClr val="000000">
                    <a:alpha val="43137"/>
                  </a:srgbClr>
                </a:outerShdw>
              </a:effectLst>
            </a:endParaRPr>
          </a:p>
        </p:txBody>
      </p:sp>
      <p:sp>
        <p:nvSpPr>
          <p:cNvPr id="7" name="2 Marcador de contenido"/>
          <p:cNvSpPr txBox="1">
            <a:spLocks/>
          </p:cNvSpPr>
          <p:nvPr/>
        </p:nvSpPr>
        <p:spPr bwMode="auto">
          <a:xfrm>
            <a:off x="1943200" y="1357298"/>
            <a:ext cx="72008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buFont typeface="Wingdings 2" panose="05020102010507070707" pitchFamily="18" charset="2"/>
              <a:buNone/>
              <a:defRPr/>
            </a:pPr>
            <a:r>
              <a:rPr lang="es-CO" sz="2400" b="1" kern="0" dirty="0" smtClean="0">
                <a:solidFill>
                  <a:srgbClr val="FFFF00"/>
                </a:solidFill>
              </a:rPr>
              <a:t>Usos off </a:t>
            </a:r>
            <a:r>
              <a:rPr lang="es-CO" sz="2400" b="1" kern="0" dirty="0" err="1" smtClean="0">
                <a:solidFill>
                  <a:srgbClr val="FFFF00"/>
                </a:solidFill>
              </a:rPr>
              <a:t>label</a:t>
            </a:r>
            <a:endParaRPr lang="es-CO" sz="2400" b="1" kern="0" dirty="0" smtClean="0">
              <a:solidFill>
                <a:srgbClr val="FFFF00"/>
              </a:solidFill>
            </a:endParaRPr>
          </a:p>
          <a:p>
            <a:pPr algn="just">
              <a:defRPr/>
            </a:pPr>
            <a:r>
              <a:rPr lang="es-CO" sz="2400" kern="0" dirty="0" err="1" smtClean="0">
                <a:solidFill>
                  <a:srgbClr val="FFFF00"/>
                </a:solidFill>
              </a:rPr>
              <a:t>Nifedipino</a:t>
            </a:r>
            <a:r>
              <a:rPr lang="es-CO" sz="2400" kern="0" dirty="0" smtClean="0">
                <a:solidFill>
                  <a:srgbClr val="FFFF00"/>
                </a:solidFill>
              </a:rPr>
              <a:t> (</a:t>
            </a:r>
            <a:r>
              <a:rPr lang="es-CO" sz="2400" kern="0" dirty="0" err="1" smtClean="0">
                <a:solidFill>
                  <a:srgbClr val="FFFF00"/>
                </a:solidFill>
              </a:rPr>
              <a:t>uteroinhibidor</a:t>
            </a:r>
            <a:r>
              <a:rPr lang="es-CO" sz="2400" kern="0" dirty="0" smtClean="0">
                <a:solidFill>
                  <a:srgbClr val="FFFF00"/>
                </a:solidFill>
              </a:rPr>
              <a:t>)</a:t>
            </a:r>
          </a:p>
          <a:p>
            <a:pPr algn="just">
              <a:defRPr/>
            </a:pPr>
            <a:r>
              <a:rPr lang="es-CO" sz="2400" kern="0" dirty="0" err="1" smtClean="0">
                <a:solidFill>
                  <a:srgbClr val="FFFF00"/>
                </a:solidFill>
              </a:rPr>
              <a:t>Misoprostol</a:t>
            </a:r>
            <a:r>
              <a:rPr lang="es-CO" sz="2400" kern="0" dirty="0" smtClean="0">
                <a:solidFill>
                  <a:srgbClr val="FFFF00"/>
                </a:solidFill>
              </a:rPr>
              <a:t> (</a:t>
            </a:r>
            <a:r>
              <a:rPr lang="es-CO" sz="2400" kern="0" dirty="0" err="1" smtClean="0">
                <a:solidFill>
                  <a:srgbClr val="FFFF00"/>
                </a:solidFill>
              </a:rPr>
              <a:t>antihemorragico</a:t>
            </a:r>
            <a:r>
              <a:rPr lang="es-CO" sz="2400" kern="0" dirty="0" smtClean="0">
                <a:solidFill>
                  <a:srgbClr val="FFFF00"/>
                </a:solidFill>
              </a:rPr>
              <a:t> uterino)</a:t>
            </a:r>
          </a:p>
          <a:p>
            <a:pPr algn="just">
              <a:defRPr/>
            </a:pPr>
            <a:r>
              <a:rPr lang="es-CO" sz="2400" kern="0" dirty="0" err="1" smtClean="0">
                <a:solidFill>
                  <a:srgbClr val="FFFF00"/>
                </a:solidFill>
              </a:rPr>
              <a:t>Montelukast</a:t>
            </a:r>
            <a:r>
              <a:rPr lang="es-CO" sz="2400" kern="0" dirty="0" smtClean="0">
                <a:solidFill>
                  <a:srgbClr val="FFFF00"/>
                </a:solidFill>
              </a:rPr>
              <a:t> (rinitis </a:t>
            </a:r>
            <a:r>
              <a:rPr lang="es-CO" sz="2400" kern="0" dirty="0" err="1" smtClean="0">
                <a:solidFill>
                  <a:srgbClr val="FFFF00"/>
                </a:solidFill>
              </a:rPr>
              <a:t>alergica</a:t>
            </a:r>
            <a:r>
              <a:rPr lang="es-CO" sz="2400" kern="0" dirty="0" smtClean="0">
                <a:solidFill>
                  <a:srgbClr val="FFFF00"/>
                </a:solidFill>
              </a:rPr>
              <a:t>)</a:t>
            </a:r>
          </a:p>
          <a:p>
            <a:pPr algn="just">
              <a:defRPr/>
            </a:pPr>
            <a:r>
              <a:rPr lang="es-CO" sz="2400" kern="0" dirty="0" err="1" smtClean="0">
                <a:solidFill>
                  <a:schemeClr val="bg1">
                    <a:lumMod val="10000"/>
                  </a:schemeClr>
                </a:solidFill>
              </a:rPr>
              <a:t>Olanzapina</a:t>
            </a:r>
            <a:r>
              <a:rPr lang="es-CO" sz="2400" kern="0" dirty="0" smtClean="0">
                <a:solidFill>
                  <a:schemeClr val="bg1">
                    <a:lumMod val="10000"/>
                  </a:schemeClr>
                </a:solidFill>
              </a:rPr>
              <a:t> (demencia)</a:t>
            </a:r>
          </a:p>
          <a:p>
            <a:pPr algn="just">
              <a:defRPr/>
            </a:pPr>
            <a:r>
              <a:rPr lang="es-CO" sz="2400" kern="0" dirty="0" err="1" smtClean="0">
                <a:solidFill>
                  <a:schemeClr val="bg1">
                    <a:lumMod val="10000"/>
                  </a:schemeClr>
                </a:solidFill>
              </a:rPr>
              <a:t>Amitriptilina</a:t>
            </a:r>
            <a:r>
              <a:rPr lang="es-CO" sz="2400" kern="0" dirty="0" smtClean="0">
                <a:solidFill>
                  <a:schemeClr val="bg1">
                    <a:lumMod val="10000"/>
                  </a:schemeClr>
                </a:solidFill>
              </a:rPr>
              <a:t> (migraña)</a:t>
            </a:r>
          </a:p>
          <a:p>
            <a:pPr algn="just">
              <a:defRPr/>
            </a:pPr>
            <a:r>
              <a:rPr lang="es-CO" sz="2400" kern="0" dirty="0" err="1" smtClean="0">
                <a:solidFill>
                  <a:schemeClr val="bg1">
                    <a:lumMod val="10000"/>
                  </a:schemeClr>
                </a:solidFill>
              </a:rPr>
              <a:t>Zolpidem</a:t>
            </a:r>
            <a:r>
              <a:rPr lang="es-CO" sz="2400" kern="0" dirty="0" smtClean="0">
                <a:solidFill>
                  <a:schemeClr val="bg1">
                    <a:lumMod val="10000"/>
                  </a:schemeClr>
                </a:solidFill>
              </a:rPr>
              <a:t> (depresión)</a:t>
            </a:r>
          </a:p>
          <a:p>
            <a:pPr algn="just">
              <a:defRPr/>
            </a:pPr>
            <a:r>
              <a:rPr lang="es-CO" sz="2400" kern="0" dirty="0" err="1" smtClean="0">
                <a:solidFill>
                  <a:schemeClr val="bg1">
                    <a:lumMod val="10000"/>
                  </a:schemeClr>
                </a:solidFill>
              </a:rPr>
              <a:t>Ciprofloxacina</a:t>
            </a:r>
            <a:r>
              <a:rPr lang="es-CO" sz="2400" kern="0" dirty="0" smtClean="0">
                <a:solidFill>
                  <a:schemeClr val="bg1">
                    <a:lumMod val="10000"/>
                  </a:schemeClr>
                </a:solidFill>
              </a:rPr>
              <a:t> (niños)</a:t>
            </a:r>
          </a:p>
          <a:p>
            <a:pPr algn="just">
              <a:buFont typeface="Wingdings 2" panose="05020102010507070707" pitchFamily="18" charset="2"/>
              <a:buNone/>
              <a:defRPr/>
            </a:pPr>
            <a:endParaRPr lang="es-CO" sz="2400" kern="0" dirty="0" smtClean="0">
              <a:solidFill>
                <a:schemeClr val="bg1">
                  <a:lumMod val="10000"/>
                </a:schemeClr>
              </a:solidFill>
            </a:endParaRPr>
          </a:p>
          <a:p>
            <a:pPr algn="just">
              <a:buFont typeface="Wingdings 2" panose="05020102010507070707" pitchFamily="18" charset="2"/>
              <a:buNone/>
              <a:defRPr/>
            </a:pPr>
            <a:r>
              <a:rPr lang="es-ES" sz="2000" kern="0" dirty="0" smtClean="0">
                <a:solidFill>
                  <a:schemeClr val="bg1">
                    <a:lumMod val="10000"/>
                  </a:schemeClr>
                </a:solidFill>
              </a:rPr>
              <a:t>Uso continuo en indicaciones no autorizadas por el INVIMA ni por la FDA.  ¿Evidencia suficiente?, uso compasivo?, presión de la IF?</a:t>
            </a:r>
          </a:p>
          <a:p>
            <a:pPr algn="just">
              <a:buFont typeface="Wingdings 2" panose="05020102010507070707" pitchFamily="18" charset="2"/>
              <a:buNone/>
              <a:defRPr/>
            </a:pPr>
            <a:endParaRPr lang="es-ES" sz="2400" kern="0" dirty="0" smtClean="0">
              <a:solidFill>
                <a:schemeClr val="bg1">
                  <a:lumMod val="10000"/>
                </a:schemeClr>
              </a:solidFill>
            </a:endParaRPr>
          </a:p>
        </p:txBody>
      </p:sp>
    </p:spTree>
    <p:extLst>
      <p:ext uri="{BB962C8B-B14F-4D97-AF65-F5344CB8AC3E}">
        <p14:creationId xmlns:p14="http://schemas.microsoft.com/office/powerpoint/2010/main" val="116599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animEffect transition="in" filter="diamond(in)">
                                      <p:cBhvr>
                                        <p:cTn id="7" dur="2000"/>
                                        <p:tgtEl>
                                          <p:spTgt spid="7">
                                            <p:txEl>
                                              <p:pRg st="9" end="9"/>
                                            </p:txEl>
                                          </p:spTgt>
                                        </p:tgtEl>
                                      </p:cBhvr>
                                    </p:animEffect>
                                  </p:childTnLst>
                                  <p:subTnLst>
                                    <p:set>
                                      <p:cBhvr override="childStyle">
                                        <p:cTn dur="1" fill="hold" display="0" masterRel="nextClick" afterEffect="1"/>
                                        <p:tgtEl>
                                          <p:spTgt spid="7">
                                            <p:txEl>
                                              <p:pRg st="9" end="9"/>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404664"/>
            <a:ext cx="7772400" cy="1143000"/>
          </a:xfrm>
        </p:spPr>
        <p:txBody>
          <a:bodyPr/>
          <a:lstStyle/>
          <a:p>
            <a:r>
              <a:rPr lang="es-CO" sz="3600" b="1" dirty="0" smtClean="0"/>
              <a:t>Usos off </a:t>
            </a:r>
            <a:r>
              <a:rPr lang="es-CO" sz="3600" b="1" dirty="0" err="1" smtClean="0"/>
              <a:t>label</a:t>
            </a:r>
            <a:r>
              <a:rPr lang="es-CO" sz="3600" b="1" dirty="0" smtClean="0"/>
              <a:t> de </a:t>
            </a:r>
            <a:r>
              <a:rPr lang="es-CO" sz="3600" b="1" dirty="0" err="1" smtClean="0"/>
              <a:t>biotecnologicos</a:t>
            </a:r>
            <a:endParaRPr lang="es-CO" sz="3600" b="1" dirty="0"/>
          </a:p>
        </p:txBody>
      </p:sp>
      <p:sp>
        <p:nvSpPr>
          <p:cNvPr id="3" name="2 Marcador de contenido"/>
          <p:cNvSpPr>
            <a:spLocks noGrp="1"/>
          </p:cNvSpPr>
          <p:nvPr>
            <p:ph idx="1"/>
          </p:nvPr>
        </p:nvSpPr>
        <p:spPr>
          <a:xfrm>
            <a:off x="1371600" y="1916832"/>
            <a:ext cx="7772400" cy="4114800"/>
          </a:xfrm>
        </p:spPr>
        <p:txBody>
          <a:bodyPr/>
          <a:lstStyle/>
          <a:p>
            <a:r>
              <a:rPr lang="es-CO" sz="2800" b="1" dirty="0" err="1" smtClean="0"/>
              <a:t>Infliximab</a:t>
            </a:r>
            <a:r>
              <a:rPr lang="es-CO" sz="2800" dirty="0" smtClean="0"/>
              <a:t>: Artritis inflamatoria de gran vaso, Enfermedad de </a:t>
            </a:r>
            <a:r>
              <a:rPr lang="es-CO" sz="2800" dirty="0" err="1" smtClean="0"/>
              <a:t>Behcet</a:t>
            </a:r>
            <a:r>
              <a:rPr lang="es-CO" sz="2800" dirty="0" smtClean="0"/>
              <a:t>, Enfermedad de </a:t>
            </a:r>
            <a:r>
              <a:rPr lang="es-CO" sz="2800" dirty="0" err="1" smtClean="0"/>
              <a:t>Stiil</a:t>
            </a:r>
            <a:r>
              <a:rPr lang="es-CO" sz="2800" dirty="0" smtClean="0"/>
              <a:t>, </a:t>
            </a:r>
            <a:r>
              <a:rPr lang="es-CO" sz="2800" dirty="0" err="1" smtClean="0"/>
              <a:t>Amiloidosis</a:t>
            </a:r>
            <a:r>
              <a:rPr lang="es-CO" sz="2800" dirty="0" smtClean="0"/>
              <a:t> AA, </a:t>
            </a:r>
            <a:r>
              <a:rPr lang="es-CO" sz="2800" dirty="0" err="1" smtClean="0"/>
              <a:t>Dermatomiositis</a:t>
            </a:r>
            <a:r>
              <a:rPr lang="es-CO" sz="2800" dirty="0" smtClean="0"/>
              <a:t>, </a:t>
            </a:r>
            <a:r>
              <a:rPr lang="es-CO" sz="2800" dirty="0" err="1" smtClean="0"/>
              <a:t>Policondritis</a:t>
            </a:r>
            <a:r>
              <a:rPr lang="es-CO" sz="2800" dirty="0" smtClean="0"/>
              <a:t>, </a:t>
            </a:r>
            <a:r>
              <a:rPr lang="es-CO" sz="2800" dirty="0" err="1" smtClean="0"/>
              <a:t>Sarcoidosis</a:t>
            </a:r>
            <a:endParaRPr lang="es-CO" sz="2800" dirty="0" smtClean="0"/>
          </a:p>
          <a:p>
            <a:r>
              <a:rPr lang="es-CO" sz="2800" b="1" dirty="0" err="1" smtClean="0"/>
              <a:t>Rituximab</a:t>
            </a:r>
            <a:r>
              <a:rPr lang="es-CO" sz="2800" b="1" dirty="0" smtClean="0"/>
              <a:t>: </a:t>
            </a:r>
            <a:r>
              <a:rPr lang="es-CO" sz="2800" dirty="0" smtClean="0"/>
              <a:t>Síndrome de </a:t>
            </a:r>
            <a:r>
              <a:rPr lang="es-CO" sz="2800" dirty="0" err="1" smtClean="0"/>
              <a:t>Gorugerot</a:t>
            </a:r>
            <a:r>
              <a:rPr lang="es-CO" sz="2800" dirty="0" smtClean="0"/>
              <a:t>  - </a:t>
            </a:r>
            <a:r>
              <a:rPr lang="es-CO" sz="2800" dirty="0" err="1" smtClean="0"/>
              <a:t>Sjögren</a:t>
            </a:r>
            <a:r>
              <a:rPr lang="es-CO" sz="2800" dirty="0" smtClean="0"/>
              <a:t>, Esclerodermia sistémica, miopatías inflamatorias</a:t>
            </a:r>
          </a:p>
          <a:p>
            <a:r>
              <a:rPr lang="es-CO" sz="2800" b="1" dirty="0" err="1" smtClean="0"/>
              <a:t>Adalimumab</a:t>
            </a:r>
            <a:r>
              <a:rPr lang="es-CO" sz="2800" dirty="0" smtClean="0"/>
              <a:t>: Artritis inflamatoria de gran vaso,</a:t>
            </a:r>
          </a:p>
          <a:p>
            <a:r>
              <a:rPr lang="es-CO" sz="2800" b="1" dirty="0" err="1" smtClean="0"/>
              <a:t>Tocilizumab</a:t>
            </a:r>
            <a:r>
              <a:rPr lang="es-CO" sz="2800" dirty="0" smtClean="0"/>
              <a:t>: Enfermedad de </a:t>
            </a:r>
            <a:r>
              <a:rPr lang="es-CO" sz="2800" dirty="0" err="1" smtClean="0"/>
              <a:t>Takayasu</a:t>
            </a:r>
            <a:endParaRPr lang="es-CO"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323850" y="404813"/>
            <a:ext cx="8229600"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normAutofit fontScale="900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CO" kern="0" smtClean="0">
                <a:solidFill>
                  <a:schemeClr val="bg1"/>
                </a:solidFill>
              </a:rPr>
              <a:t>Qué nos espera en el futuro</a:t>
            </a:r>
            <a:endParaRPr lang="es-ES" kern="0" dirty="0" smtClean="0">
              <a:solidFill>
                <a:schemeClr val="bg1"/>
              </a:solidFill>
            </a:endParaRPr>
          </a:p>
        </p:txBody>
      </p:sp>
      <p:sp>
        <p:nvSpPr>
          <p:cNvPr id="7" name="2 Marcador de contenido"/>
          <p:cNvSpPr txBox="1">
            <a:spLocks/>
          </p:cNvSpPr>
          <p:nvPr/>
        </p:nvSpPr>
        <p:spPr bwMode="auto">
          <a:xfrm>
            <a:off x="395288" y="1125538"/>
            <a:ext cx="8229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buFont typeface="Wingdings 2" panose="05020102010507070707" pitchFamily="18" charset="2"/>
              <a:buNone/>
            </a:pPr>
            <a:r>
              <a:rPr lang="es-MX" sz="2000" kern="0" smtClean="0"/>
              <a:t>Bases de datos programas Uppsala y programa nacional, </a:t>
            </a:r>
          </a:p>
          <a:p>
            <a:pPr algn="just">
              <a:buFont typeface="Wingdings 2" panose="05020102010507070707" pitchFamily="18" charset="2"/>
              <a:buNone/>
            </a:pPr>
            <a:endParaRPr lang="es-ES" sz="2000" kern="0" smtClean="0"/>
          </a:p>
        </p:txBody>
      </p:sp>
      <p:pic>
        <p:nvPicPr>
          <p:cNvPr id="8" name="Imagen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526" y="1552823"/>
            <a:ext cx="4043362"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ángulo 2"/>
          <p:cNvSpPr>
            <a:spLocks noChangeArrowheads="1"/>
          </p:cNvSpPr>
          <p:nvPr/>
        </p:nvSpPr>
        <p:spPr bwMode="auto">
          <a:xfrm>
            <a:off x="963019" y="4386262"/>
            <a:ext cx="3000375" cy="277813"/>
          </a:xfrm>
          <a:prstGeom prst="rect">
            <a:avLst/>
          </a:prstGeom>
          <a:solidFill>
            <a:schemeClr val="bg2">
              <a:lumMod val="40000"/>
              <a:lumOff val="60000"/>
            </a:schemeClr>
          </a:solid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sz="1200" dirty="0">
                <a:solidFill>
                  <a:schemeClr val="tx1">
                    <a:lumMod val="25000"/>
                  </a:schemeClr>
                </a:solidFill>
              </a:rPr>
              <a:t>Fuente: UPPSALA REPORTS, </a:t>
            </a:r>
            <a:r>
              <a:rPr lang="es-MX" sz="1200" dirty="0" err="1">
                <a:solidFill>
                  <a:schemeClr val="tx1">
                    <a:lumMod val="25000"/>
                  </a:schemeClr>
                </a:solidFill>
              </a:rPr>
              <a:t>April</a:t>
            </a:r>
            <a:r>
              <a:rPr lang="es-MX" sz="1200" dirty="0">
                <a:solidFill>
                  <a:schemeClr val="tx1">
                    <a:lumMod val="25000"/>
                  </a:schemeClr>
                </a:solidFill>
              </a:rPr>
              <a:t> 2013</a:t>
            </a:r>
            <a:endParaRPr lang="es-ES" sz="1200" dirty="0">
              <a:solidFill>
                <a:schemeClr val="tx1">
                  <a:lumMod val="25000"/>
                </a:schemeClr>
              </a:solidFill>
            </a:endParaRPr>
          </a:p>
        </p:txBody>
      </p:sp>
      <p:sp>
        <p:nvSpPr>
          <p:cNvPr id="10" name="Rectángulo 3"/>
          <p:cNvSpPr>
            <a:spLocks noChangeArrowheads="1"/>
          </p:cNvSpPr>
          <p:nvPr/>
        </p:nvSpPr>
        <p:spPr bwMode="auto">
          <a:xfrm>
            <a:off x="1308301" y="1783717"/>
            <a:ext cx="22907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MX" sz="1200" dirty="0">
                <a:solidFill>
                  <a:srgbClr val="FF0000"/>
                </a:solidFill>
              </a:rPr>
              <a:t>Individual Case Safety </a:t>
            </a:r>
            <a:r>
              <a:rPr lang="es-MX" sz="1200" dirty="0" err="1">
                <a:solidFill>
                  <a:srgbClr val="FF0000"/>
                </a:solidFill>
              </a:rPr>
              <a:t>Reports</a:t>
            </a:r>
            <a:endParaRPr lang="es-MX" sz="1200" dirty="0">
              <a:solidFill>
                <a:srgbClr val="FF0000"/>
              </a:solidFill>
            </a:endParaRPr>
          </a:p>
        </p:txBody>
      </p:sp>
      <p:pic>
        <p:nvPicPr>
          <p:cNvPr id="11" name="Imagen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1126" y="1520825"/>
            <a:ext cx="4612874"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n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386262"/>
            <a:ext cx="25717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ángulo 6"/>
          <p:cNvSpPr>
            <a:spLocks noChangeArrowheads="1"/>
          </p:cNvSpPr>
          <p:nvPr/>
        </p:nvSpPr>
        <p:spPr bwMode="auto">
          <a:xfrm>
            <a:off x="4969291" y="6202828"/>
            <a:ext cx="42021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sz="1200" dirty="0">
                <a:solidFill>
                  <a:schemeClr val="tx1">
                    <a:lumMod val="25000"/>
                  </a:schemeClr>
                </a:solidFill>
              </a:rPr>
              <a:t>Fuente: </a:t>
            </a:r>
            <a:r>
              <a:rPr lang="es-CO" sz="1200" dirty="0">
                <a:solidFill>
                  <a:schemeClr val="tx1">
                    <a:lumMod val="25000"/>
                  </a:schemeClr>
                </a:solidFill>
              </a:rPr>
              <a:t>Boletín </a:t>
            </a:r>
            <a:r>
              <a:rPr lang="es-CO" sz="1200" dirty="0" err="1">
                <a:solidFill>
                  <a:schemeClr val="tx1">
                    <a:lumMod val="25000"/>
                  </a:schemeClr>
                </a:solidFill>
              </a:rPr>
              <a:t>FarmaSeguridad</a:t>
            </a:r>
            <a:r>
              <a:rPr lang="es-CO" sz="1200" dirty="0">
                <a:solidFill>
                  <a:schemeClr val="tx1">
                    <a:lumMod val="25000"/>
                  </a:schemeClr>
                </a:solidFill>
              </a:rPr>
              <a:t> No.1 Septiembre de 2012</a:t>
            </a:r>
            <a:endParaRPr lang="es-ES" sz="1200" dirty="0">
              <a:solidFill>
                <a:schemeClr val="tx1">
                  <a:lumMod val="25000"/>
                </a:schemeClr>
              </a:solidFill>
            </a:endParaRPr>
          </a:p>
        </p:txBody>
      </p:sp>
    </p:spTree>
    <p:extLst>
      <p:ext uri="{BB962C8B-B14F-4D97-AF65-F5344CB8AC3E}">
        <p14:creationId xmlns:p14="http://schemas.microsoft.com/office/powerpoint/2010/main" val="18016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amond(in)">
                                      <p:cBhvr>
                                        <p:cTn id="7" dur="2000"/>
                                        <p:tgtEl>
                                          <p:spTgt spid="7">
                                            <p:txEl>
                                              <p:pRg st="0" end="0"/>
                                            </p:txEl>
                                          </p:spTgt>
                                        </p:tgtEl>
                                      </p:cBhvr>
                                    </p:animEffect>
                                  </p:childTnLst>
                                  <p:subTnLst>
                                    <p:set>
                                      <p:cBhvr override="childStyle">
                                        <p:cTn dur="1" fill="hold" display="0" masterRel="nextClick" afterEffect="1"/>
                                        <p:tgtEl>
                                          <p:spTgt spid="7">
                                            <p:txEl>
                                              <p:pRg st="0" end="0"/>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115615" y="188640"/>
            <a:ext cx="7128793"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noAutofit/>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sz="3600" b="1" kern="0" dirty="0" smtClean="0">
                <a:solidFill>
                  <a:srgbClr val="FFC000"/>
                </a:solidFill>
                <a:effectLst>
                  <a:outerShdw blurRad="38100" dist="38100" dir="2700000" algn="tl">
                    <a:srgbClr val="000000">
                      <a:alpha val="43137"/>
                    </a:srgbClr>
                  </a:outerShdw>
                </a:effectLst>
              </a:rPr>
              <a:t>¿Qué </a:t>
            </a:r>
            <a:r>
              <a:rPr lang="es-ES" sz="3600" b="1" kern="0" dirty="0" smtClean="0">
                <a:solidFill>
                  <a:srgbClr val="FFC000"/>
                </a:solidFill>
                <a:effectLst>
                  <a:outerShdw blurRad="38100" dist="38100" dir="2700000" algn="tl">
                    <a:srgbClr val="000000">
                      <a:alpha val="43137"/>
                    </a:srgbClr>
                  </a:outerShdw>
                </a:effectLst>
              </a:rPr>
              <a:t>es </a:t>
            </a:r>
            <a:r>
              <a:rPr lang="es-ES" sz="3600" b="1" kern="0" dirty="0" smtClean="0">
                <a:solidFill>
                  <a:srgbClr val="FFC000"/>
                </a:solidFill>
                <a:effectLst>
                  <a:outerShdw blurRad="38100" dist="38100" dir="2700000" algn="tl">
                    <a:srgbClr val="000000">
                      <a:alpha val="43137"/>
                    </a:srgbClr>
                  </a:outerShdw>
                </a:effectLst>
              </a:rPr>
              <a:t>riesgo?</a:t>
            </a:r>
            <a:endParaRPr lang="es-ES" sz="3600" b="1" kern="0" dirty="0" smtClean="0">
              <a:solidFill>
                <a:srgbClr val="FFC000"/>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763688" y="1508724"/>
            <a:ext cx="7128793" cy="4656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r>
              <a:rPr lang="es-CO" sz="3600" kern="0" dirty="0" smtClean="0">
                <a:solidFill>
                  <a:schemeClr val="accent2">
                    <a:lumMod val="60000"/>
                    <a:lumOff val="40000"/>
                  </a:schemeClr>
                </a:solidFill>
                <a:effectLst>
                  <a:outerShdw blurRad="38100" dist="38100" dir="2700000" algn="tl">
                    <a:srgbClr val="000000">
                      <a:alpha val="43137"/>
                    </a:srgbClr>
                  </a:outerShdw>
                </a:effectLst>
              </a:rPr>
              <a:t>“</a:t>
            </a:r>
            <a:r>
              <a:rPr lang="es-CO" sz="2800" dirty="0"/>
              <a:t>Posibilidad de que se produzca un contratiempo o una desgracia, de que alguien o algo sufra perjuicio o daño</a:t>
            </a:r>
            <a:r>
              <a:rPr lang="es-CO" sz="2800" dirty="0" smtClean="0"/>
              <a:t>.”</a:t>
            </a:r>
          </a:p>
          <a:p>
            <a:pPr algn="just"/>
            <a:endParaRPr lang="es-CO" sz="2800" kern="0" dirty="0">
              <a:solidFill>
                <a:schemeClr val="accent3">
                  <a:lumMod val="25000"/>
                </a:schemeClr>
              </a:solidFill>
              <a:effectLst>
                <a:outerShdw blurRad="38100" dist="38100" dir="2700000" algn="tl">
                  <a:srgbClr val="000000">
                    <a:alpha val="43137"/>
                  </a:srgbClr>
                </a:outerShdw>
              </a:effectLst>
            </a:endParaRPr>
          </a:p>
          <a:p>
            <a:pPr algn="just"/>
            <a:r>
              <a:rPr lang="es-CO" sz="2800" kern="0" dirty="0">
                <a:solidFill>
                  <a:schemeClr val="accent3">
                    <a:lumMod val="25000"/>
                  </a:schemeClr>
                </a:solidFill>
                <a:effectLst>
                  <a:outerShdw blurRad="38100" dist="38100" dir="2700000" algn="tl">
                    <a:srgbClr val="000000">
                      <a:alpha val="43137"/>
                    </a:srgbClr>
                  </a:outerShdw>
                </a:effectLst>
              </a:rPr>
              <a:t>S</a:t>
            </a:r>
            <a:r>
              <a:rPr lang="es-CO" sz="2800" kern="0" dirty="0" smtClean="0">
                <a:solidFill>
                  <a:schemeClr val="accent3">
                    <a:lumMod val="25000"/>
                  </a:schemeClr>
                </a:solidFill>
                <a:effectLst>
                  <a:outerShdw blurRad="38100" dist="38100" dir="2700000" algn="tl">
                    <a:srgbClr val="000000">
                      <a:alpha val="43137"/>
                    </a:srgbClr>
                  </a:outerShdw>
                </a:effectLst>
              </a:rPr>
              <a:t>e puede utilizar con un enfoque proactivo?</a:t>
            </a:r>
          </a:p>
          <a:p>
            <a:pPr algn="just"/>
            <a:r>
              <a:rPr lang="es-CO" sz="2800" kern="0" dirty="0" smtClean="0">
                <a:solidFill>
                  <a:schemeClr val="accent3">
                    <a:lumMod val="25000"/>
                  </a:schemeClr>
                </a:solidFill>
                <a:effectLst>
                  <a:outerShdw blurRad="38100" dist="38100" dir="2700000" algn="tl">
                    <a:srgbClr val="000000">
                      <a:alpha val="43137"/>
                    </a:srgbClr>
                  </a:outerShdw>
                </a:effectLst>
              </a:rPr>
              <a:t>¿Hay riesgo de que una situación salga bien?</a:t>
            </a:r>
          </a:p>
          <a:p>
            <a:pPr algn="just"/>
            <a:endParaRPr lang="es-CO" sz="2800" kern="0" dirty="0">
              <a:solidFill>
                <a:schemeClr val="accent3">
                  <a:lumMod val="25000"/>
                </a:schemeClr>
              </a:solidFill>
              <a:effectLst>
                <a:outerShdw blurRad="38100" dist="38100" dir="2700000" algn="tl">
                  <a:srgbClr val="000000">
                    <a:alpha val="43137"/>
                  </a:srgbClr>
                </a:outerShdw>
              </a:effectLst>
            </a:endParaRPr>
          </a:p>
          <a:p>
            <a:pPr algn="just"/>
            <a:r>
              <a:rPr lang="es-CO" sz="2800" kern="0" dirty="0" smtClean="0">
                <a:solidFill>
                  <a:schemeClr val="accent3">
                    <a:lumMod val="25000"/>
                  </a:schemeClr>
                </a:solidFill>
                <a:effectLst>
                  <a:outerShdw blurRad="38100" dist="38100" dir="2700000" algn="tl">
                    <a:srgbClr val="000000">
                      <a:alpha val="43137"/>
                    </a:srgbClr>
                  </a:outerShdw>
                </a:effectLst>
              </a:rPr>
              <a:t>Cuando hablamos de riesgos asociados al uso de medicamentos se piensa siempre en </a:t>
            </a:r>
            <a:r>
              <a:rPr lang="es-CO" sz="2800" kern="0" dirty="0" err="1" smtClean="0">
                <a:solidFill>
                  <a:schemeClr val="accent3">
                    <a:lumMod val="25000"/>
                  </a:schemeClr>
                </a:solidFill>
                <a:effectLst>
                  <a:outerShdw blurRad="38100" dist="38100" dir="2700000" algn="tl">
                    <a:srgbClr val="000000">
                      <a:alpha val="43137"/>
                    </a:srgbClr>
                  </a:outerShdw>
                </a:effectLst>
              </a:rPr>
              <a:t>farmacovigilancia</a:t>
            </a:r>
            <a:endParaRPr lang="es-CO" sz="2800" kern="0" dirty="0" smtClean="0">
              <a:solidFill>
                <a:schemeClr val="accent3">
                  <a:lumMod val="25000"/>
                </a:schemeClr>
              </a:solidFill>
              <a:effectLst>
                <a:outerShdw blurRad="38100" dist="38100" dir="2700000" algn="tl">
                  <a:srgbClr val="000000">
                    <a:alpha val="43137"/>
                  </a:srgbClr>
                </a:outerShdw>
              </a:effectLst>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5099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785918" y="2571744"/>
            <a:ext cx="7308396" cy="3643338"/>
          </a:xfrm>
          <a:prstGeom prst="rect">
            <a:avLst/>
          </a:prstGeom>
          <a:noFill/>
          <a:ln w="9525">
            <a:noFill/>
            <a:miter lim="800000"/>
            <a:headEnd/>
            <a:tailEnd/>
          </a:ln>
          <a:effectLst/>
        </p:spPr>
      </p:pic>
      <p:sp>
        <p:nvSpPr>
          <p:cNvPr id="5" name="4 Rectángulo"/>
          <p:cNvSpPr/>
          <p:nvPr/>
        </p:nvSpPr>
        <p:spPr>
          <a:xfrm>
            <a:off x="1928794" y="1285860"/>
            <a:ext cx="7215206" cy="646331"/>
          </a:xfrm>
          <a:prstGeom prst="rect">
            <a:avLst/>
          </a:prstGeom>
        </p:spPr>
        <p:txBody>
          <a:bodyPr wrap="square">
            <a:spAutoFit/>
          </a:bodyPr>
          <a:lstStyle/>
          <a:p>
            <a:r>
              <a:rPr lang="es-CO" dirty="0" smtClean="0"/>
              <a:t>Reducción del No. De pacientes expuestos a la interacción </a:t>
            </a:r>
            <a:r>
              <a:rPr lang="es-CO" dirty="0" err="1" smtClean="0"/>
              <a:t>Estatina</a:t>
            </a:r>
            <a:r>
              <a:rPr lang="es-CO" dirty="0" smtClean="0"/>
              <a:t> – </a:t>
            </a:r>
            <a:r>
              <a:rPr lang="es-CO" dirty="0" err="1" smtClean="0"/>
              <a:t>Gemfibrozilo</a:t>
            </a:r>
            <a:r>
              <a:rPr lang="es-CO" dirty="0" smtClean="0"/>
              <a:t> del 59% - (130 pacientes)</a:t>
            </a:r>
            <a:endParaRPr lang="es-CO"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8"/>
          <p:cNvPicPr>
            <a:picLocks noChangeAspect="1" noChangeArrowheads="1"/>
          </p:cNvPicPr>
          <p:nvPr/>
        </p:nvPicPr>
        <p:blipFill>
          <a:blip r:embed="rId2" cstate="print"/>
          <a:srcRect/>
          <a:stretch>
            <a:fillRect/>
          </a:stretch>
        </p:blipFill>
        <p:spPr bwMode="auto">
          <a:xfrm>
            <a:off x="1785917" y="2357430"/>
            <a:ext cx="7306967" cy="3714776"/>
          </a:xfrm>
          <a:prstGeom prst="rect">
            <a:avLst/>
          </a:prstGeom>
          <a:noFill/>
          <a:ln w="9525">
            <a:noFill/>
            <a:miter lim="800000"/>
            <a:headEnd/>
            <a:tailEnd/>
          </a:ln>
        </p:spPr>
      </p:pic>
      <p:sp>
        <p:nvSpPr>
          <p:cNvPr id="7" name="6 Rectángulo"/>
          <p:cNvSpPr/>
          <p:nvPr/>
        </p:nvSpPr>
        <p:spPr>
          <a:xfrm>
            <a:off x="1785918" y="1000108"/>
            <a:ext cx="7143800" cy="646331"/>
          </a:xfrm>
          <a:prstGeom prst="rect">
            <a:avLst/>
          </a:prstGeom>
        </p:spPr>
        <p:txBody>
          <a:bodyPr wrap="square">
            <a:spAutoFit/>
          </a:bodyPr>
          <a:lstStyle/>
          <a:p>
            <a:r>
              <a:rPr lang="es-CO" dirty="0" smtClean="0"/>
              <a:t>Reducción del No. De pacientes con duplicidad </a:t>
            </a:r>
            <a:r>
              <a:rPr lang="es-CO" dirty="0" err="1" smtClean="0"/>
              <a:t>Lovastatina-Atorvastatina</a:t>
            </a:r>
            <a:r>
              <a:rPr lang="es-CO" dirty="0" smtClean="0"/>
              <a:t> del 17.8% - (33 pacientes)</a:t>
            </a:r>
            <a:endParaRPr lang="es-CO"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744367" y="1700808"/>
            <a:ext cx="7428450" cy="4176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115615" y="404664"/>
            <a:ext cx="7128793"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noAutofit/>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sz="3600" b="1" kern="0" dirty="0">
                <a:solidFill>
                  <a:srgbClr val="FFC000"/>
                </a:solidFill>
                <a:effectLst>
                  <a:outerShdw blurRad="38100" dist="38100" dir="2700000" algn="tl">
                    <a:srgbClr val="000000">
                      <a:alpha val="43137"/>
                    </a:srgbClr>
                  </a:outerShdw>
                </a:effectLst>
              </a:rPr>
              <a:t>¿</a:t>
            </a:r>
            <a:r>
              <a:rPr lang="es-ES" sz="3600" b="1" kern="0" dirty="0" smtClean="0">
                <a:solidFill>
                  <a:srgbClr val="FFC000"/>
                </a:solidFill>
                <a:effectLst>
                  <a:outerShdw blurRad="38100" dist="38100" dir="2700000" algn="tl">
                    <a:srgbClr val="000000">
                      <a:alpha val="43137"/>
                    </a:srgbClr>
                  </a:outerShdw>
                </a:effectLst>
              </a:rPr>
              <a:t>Qué es</a:t>
            </a:r>
          </a:p>
          <a:p>
            <a:pPr fontAlgn="auto">
              <a:spcAft>
                <a:spcPts val="0"/>
              </a:spcAft>
              <a:defRPr/>
            </a:pPr>
            <a:r>
              <a:rPr lang="es-ES" sz="3600" b="1" kern="0" dirty="0" smtClean="0">
                <a:solidFill>
                  <a:srgbClr val="FFC000"/>
                </a:solidFill>
                <a:effectLst>
                  <a:outerShdw blurRad="38100" dist="38100" dir="2700000" algn="tl">
                    <a:srgbClr val="000000">
                      <a:alpha val="43137"/>
                    </a:srgbClr>
                  </a:outerShdw>
                </a:effectLst>
              </a:rPr>
              <a:t> Farmacovigilancia?</a:t>
            </a:r>
            <a:endParaRPr lang="es-ES" sz="3600" b="1" kern="0" dirty="0" smtClean="0">
              <a:solidFill>
                <a:srgbClr val="FFC000"/>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763688" y="1508724"/>
            <a:ext cx="7128793" cy="4656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lgn="just"/>
            <a:r>
              <a:rPr lang="es-CO" sz="2400" kern="0" dirty="0" smtClean="0">
                <a:solidFill>
                  <a:schemeClr val="bg1">
                    <a:lumMod val="10000"/>
                  </a:schemeClr>
                </a:solidFill>
                <a:effectLst>
                  <a:outerShdw blurRad="38100" dist="38100" dir="2700000" algn="tl">
                    <a:srgbClr val="000000">
                      <a:alpha val="43137"/>
                    </a:srgbClr>
                  </a:outerShdw>
                </a:effectLst>
              </a:rPr>
              <a:t>“Detección, evaluación y prevención de los riesgos asociados a los medicamentos una vez comercializados”.</a:t>
            </a:r>
          </a:p>
          <a:p>
            <a:pPr algn="just">
              <a:buFont typeface="Wingdings 2" panose="05020102010507070707" pitchFamily="18" charset="2"/>
              <a:buNone/>
            </a:pPr>
            <a:endParaRPr lang="es-CO" sz="2400" kern="0" dirty="0" smtClean="0">
              <a:solidFill>
                <a:schemeClr val="bg1">
                  <a:lumMod val="10000"/>
                </a:schemeClr>
              </a:solidFill>
              <a:effectLst>
                <a:outerShdw blurRad="38100" dist="38100" dir="2700000" algn="tl">
                  <a:srgbClr val="000000">
                    <a:alpha val="43137"/>
                  </a:srgbClr>
                </a:outerShdw>
              </a:effectLst>
            </a:endParaRPr>
          </a:p>
          <a:p>
            <a:pPr algn="just"/>
            <a:r>
              <a:rPr lang="es-CO" sz="2400" kern="0" dirty="0" smtClean="0">
                <a:solidFill>
                  <a:schemeClr val="bg1">
                    <a:lumMod val="10000"/>
                  </a:schemeClr>
                </a:solidFill>
                <a:effectLst>
                  <a:outerShdw blurRad="38100" dist="38100" dir="2700000" algn="tl">
                    <a:srgbClr val="000000">
                      <a:alpha val="43137"/>
                    </a:srgbClr>
                  </a:outerShdw>
                </a:effectLst>
              </a:rPr>
              <a:t>“Ciencia y actividades relacionadas con la detección, valoración, entendimiento y prevención de efectos adversos o de </a:t>
            </a:r>
            <a:r>
              <a:rPr lang="es-CO" sz="2400" b="1" kern="0" dirty="0" smtClean="0">
                <a:solidFill>
                  <a:schemeClr val="bg1">
                    <a:lumMod val="10000"/>
                  </a:schemeClr>
                </a:solidFill>
                <a:effectLst>
                  <a:outerShdw blurRad="38100" dist="38100" dir="2700000" algn="tl">
                    <a:srgbClr val="000000">
                      <a:alpha val="43137"/>
                    </a:srgbClr>
                  </a:outerShdw>
                </a:effectLst>
              </a:rPr>
              <a:t>cualquier otro problema relacionado con medicamentos” </a:t>
            </a:r>
            <a:r>
              <a:rPr lang="es-CO" sz="1800" i="1" kern="0" dirty="0" smtClean="0">
                <a:solidFill>
                  <a:schemeClr val="bg1">
                    <a:lumMod val="10000"/>
                  </a:schemeClr>
                </a:solidFill>
                <a:effectLst>
                  <a:outerShdw blurRad="38100" dist="38100" dir="2700000" algn="tl">
                    <a:srgbClr val="000000">
                      <a:alpha val="43137"/>
                    </a:srgbClr>
                  </a:outerShdw>
                </a:effectLst>
              </a:rPr>
              <a:t>OMS</a:t>
            </a:r>
          </a:p>
          <a:p>
            <a:pPr algn="just"/>
            <a:endParaRPr lang="es-CO" sz="2400" kern="0" dirty="0" smtClean="0">
              <a:solidFill>
                <a:schemeClr val="bg1">
                  <a:lumMod val="10000"/>
                </a:schemeClr>
              </a:solidFill>
              <a:effectLst>
                <a:outerShdw blurRad="38100" dist="38100" dir="2700000" algn="tl">
                  <a:srgbClr val="000000">
                    <a:alpha val="43137"/>
                  </a:srgbClr>
                </a:outerShdw>
              </a:effectLst>
            </a:endParaRPr>
          </a:p>
          <a:p>
            <a:pPr algn="just"/>
            <a:r>
              <a:rPr lang="es-CO" sz="2400" kern="0" dirty="0" smtClean="0">
                <a:solidFill>
                  <a:schemeClr val="bg1">
                    <a:lumMod val="10000"/>
                  </a:schemeClr>
                </a:solidFill>
                <a:effectLst>
                  <a:outerShdw blurRad="38100" dist="38100" dir="2700000" algn="tl">
                    <a:srgbClr val="000000">
                      <a:alpha val="43137"/>
                    </a:srgbClr>
                  </a:outerShdw>
                </a:effectLst>
              </a:rPr>
              <a:t>Grupo RAM: “estudio de los problemas asociados al </a:t>
            </a:r>
            <a:r>
              <a:rPr lang="es-CO" sz="2400" b="1" kern="0" dirty="0" smtClean="0">
                <a:solidFill>
                  <a:schemeClr val="bg1">
                    <a:lumMod val="10000"/>
                  </a:schemeClr>
                </a:solidFill>
                <a:effectLst>
                  <a:outerShdw blurRad="38100" dist="38100" dir="2700000" algn="tl">
                    <a:srgbClr val="000000">
                      <a:alpha val="43137"/>
                    </a:srgbClr>
                  </a:outerShdw>
                </a:effectLst>
              </a:rPr>
              <a:t>uso</a:t>
            </a:r>
            <a:r>
              <a:rPr lang="es-CO" sz="2400" kern="0" dirty="0" smtClean="0">
                <a:solidFill>
                  <a:schemeClr val="bg1">
                    <a:lumMod val="10000"/>
                  </a:schemeClr>
                </a:solidFill>
                <a:effectLst>
                  <a:outerShdw blurRad="38100" dist="38100" dir="2700000" algn="tl">
                    <a:srgbClr val="000000">
                      <a:alpha val="43137"/>
                    </a:srgbClr>
                  </a:outerShdw>
                </a:effectLst>
              </a:rPr>
              <a:t> y los </a:t>
            </a:r>
            <a:r>
              <a:rPr lang="es-CO" sz="2400" b="1" kern="0" dirty="0" smtClean="0">
                <a:solidFill>
                  <a:schemeClr val="bg1">
                    <a:lumMod val="10000"/>
                  </a:schemeClr>
                </a:solidFill>
                <a:effectLst>
                  <a:outerShdw blurRad="38100" dist="38100" dir="2700000" algn="tl">
                    <a:srgbClr val="000000">
                      <a:alpha val="43137"/>
                    </a:srgbClr>
                  </a:outerShdw>
                </a:effectLst>
              </a:rPr>
              <a:t>efectos del uso </a:t>
            </a:r>
            <a:r>
              <a:rPr lang="es-CO" sz="2400" kern="0" dirty="0" smtClean="0">
                <a:solidFill>
                  <a:schemeClr val="bg1">
                    <a:lumMod val="10000"/>
                  </a:schemeClr>
                </a:solidFill>
                <a:effectLst>
                  <a:outerShdw blurRad="38100" dist="38100" dir="2700000" algn="tl">
                    <a:srgbClr val="000000">
                      <a:alpha val="43137"/>
                    </a:srgbClr>
                  </a:outerShdw>
                </a:effectLst>
              </a:rPr>
              <a:t>de medicamentos en la sociedad con el </a:t>
            </a:r>
            <a:r>
              <a:rPr lang="es-CO" sz="2400" b="1" kern="0" dirty="0" smtClean="0">
                <a:solidFill>
                  <a:schemeClr val="bg1">
                    <a:lumMod val="10000"/>
                  </a:schemeClr>
                </a:solidFill>
                <a:effectLst>
                  <a:outerShdw blurRad="38100" dist="38100" dir="2700000" algn="tl">
                    <a:srgbClr val="000000">
                      <a:alpha val="43137"/>
                    </a:srgbClr>
                  </a:outerShdw>
                </a:effectLst>
              </a:rPr>
              <a:t>objetivo de prevenirlos y resolverlos”</a:t>
            </a:r>
            <a:r>
              <a:rPr lang="es-CO" sz="2400" kern="0" dirty="0" smtClean="0">
                <a:solidFill>
                  <a:schemeClr val="bg1">
                    <a:lumMod val="10000"/>
                  </a:schemeClr>
                </a:solidFill>
                <a:effectLst>
                  <a:outerShdw blurRad="38100" dist="38100" dir="2700000" algn="tl">
                    <a:srgbClr val="000000">
                      <a:alpha val="43137"/>
                    </a:srgbClr>
                  </a:outerShdw>
                </a:effectLst>
              </a:rPr>
              <a:t>.</a:t>
            </a:r>
          </a:p>
          <a:p>
            <a:pPr algn="just"/>
            <a:endParaRPr lang="es-MX" sz="1800" kern="0" dirty="0" smtClean="0">
              <a:solidFill>
                <a:schemeClr val="bg1">
                  <a:lumMod val="10000"/>
                </a:schemeClr>
              </a:solidFill>
              <a:effectLst>
                <a:outerShdw blurRad="38100" dist="38100" dir="2700000" algn="tl">
                  <a:srgbClr val="000000">
                    <a:alpha val="43137"/>
                  </a:srgbClr>
                </a:outerShdw>
              </a:effectLst>
            </a:endParaRPr>
          </a:p>
          <a:p>
            <a:pPr algn="just"/>
            <a:r>
              <a:rPr lang="es-MX" sz="1800" kern="0" dirty="0" smtClean="0">
                <a:solidFill>
                  <a:schemeClr val="bg1">
                    <a:lumMod val="10000"/>
                  </a:schemeClr>
                </a:solidFill>
                <a:effectLst>
                  <a:outerShdw blurRad="38100" dist="38100" dir="2700000" algn="tl">
                    <a:srgbClr val="000000">
                      <a:alpha val="43137"/>
                    </a:srgbClr>
                  </a:outerShdw>
                </a:effectLst>
              </a:rPr>
              <a:t>Fuente: </a:t>
            </a:r>
            <a:r>
              <a:rPr lang="es-MX" sz="1800" kern="0" dirty="0" err="1" smtClean="0">
                <a:solidFill>
                  <a:schemeClr val="bg1">
                    <a:lumMod val="10000"/>
                  </a:schemeClr>
                </a:solidFill>
                <a:effectLst>
                  <a:outerShdw blurRad="38100" dist="38100" dir="2700000" algn="tl">
                    <a:srgbClr val="000000">
                      <a:alpha val="43137"/>
                    </a:srgbClr>
                  </a:outerShdw>
                </a:effectLst>
              </a:rPr>
              <a:t>Boletin</a:t>
            </a:r>
            <a:r>
              <a:rPr lang="es-MX" sz="1800" kern="0" dirty="0" smtClean="0">
                <a:solidFill>
                  <a:schemeClr val="bg1">
                    <a:lumMod val="10000"/>
                  </a:schemeClr>
                </a:solidFill>
                <a:effectLst>
                  <a:outerShdw blurRad="38100" dist="38100" dir="2700000" algn="tl">
                    <a:srgbClr val="000000">
                      <a:alpha val="43137"/>
                    </a:srgbClr>
                  </a:outerShdw>
                </a:effectLst>
              </a:rPr>
              <a:t> 12 de farmacovigilancia, disponible en http://www.invima.gov.co</a:t>
            </a:r>
            <a:endParaRPr lang="es-CO" sz="1800" kern="0" dirty="0" smtClean="0">
              <a:solidFill>
                <a:schemeClr val="bg1">
                  <a:lumMod val="10000"/>
                </a:schemeClr>
              </a:solidFill>
              <a:effectLst>
                <a:outerShdw blurRad="38100" dist="38100" dir="2700000" algn="tl">
                  <a:srgbClr val="000000">
                    <a:alpha val="43137"/>
                  </a:srgbClr>
                </a:outerShdw>
              </a:effectLst>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7549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1403648" y="404664"/>
            <a:ext cx="6823133"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noAutofit/>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sz="3600" b="1" kern="0" dirty="0" smtClean="0">
                <a:solidFill>
                  <a:srgbClr val="FFC000"/>
                </a:solidFill>
                <a:effectLst>
                  <a:outerShdw blurRad="38100" dist="38100" dir="2700000" algn="tl">
                    <a:srgbClr val="000000">
                      <a:alpha val="43137"/>
                    </a:srgbClr>
                  </a:outerShdw>
                </a:effectLst>
              </a:rPr>
              <a:t>Para qué hacer </a:t>
            </a:r>
          </a:p>
          <a:p>
            <a:pPr fontAlgn="auto">
              <a:spcAft>
                <a:spcPts val="0"/>
              </a:spcAft>
              <a:defRPr/>
            </a:pPr>
            <a:r>
              <a:rPr lang="es-ES" sz="3600" b="1" kern="0" dirty="0" err="1" smtClean="0">
                <a:solidFill>
                  <a:srgbClr val="FFC000"/>
                </a:solidFill>
                <a:effectLst>
                  <a:outerShdw blurRad="38100" dist="38100" dir="2700000" algn="tl">
                    <a:srgbClr val="000000">
                      <a:alpha val="43137"/>
                    </a:srgbClr>
                  </a:outerShdw>
                </a:effectLst>
              </a:rPr>
              <a:t>farmacovigilancia</a:t>
            </a:r>
            <a:endParaRPr lang="es-ES" sz="3600" b="1" kern="0" dirty="0" smtClean="0">
              <a:solidFill>
                <a:srgbClr val="FFC000"/>
              </a:solidFill>
              <a:effectLst>
                <a:outerShdw blurRad="38100" dist="38100" dir="2700000" algn="tl">
                  <a:srgbClr val="000000">
                    <a:alpha val="43137"/>
                  </a:srgbClr>
                </a:outerShdw>
              </a:effectLst>
            </a:endParaRPr>
          </a:p>
        </p:txBody>
      </p:sp>
      <p:sp>
        <p:nvSpPr>
          <p:cNvPr id="7" name="2 Marcador de contenido"/>
          <p:cNvSpPr txBox="1">
            <a:spLocks/>
          </p:cNvSpPr>
          <p:nvPr/>
        </p:nvSpPr>
        <p:spPr bwMode="auto">
          <a:xfrm>
            <a:off x="1835696" y="1528698"/>
            <a:ext cx="6985025" cy="478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marL="457200" indent="-457200" algn="just">
              <a:buClr>
                <a:srgbClr val="FF0000"/>
              </a:buClr>
              <a:buFont typeface="Wingdings" panose="05000000000000000000" pitchFamily="2" charset="2"/>
              <a:buChar char="Ø"/>
              <a:defRPr/>
            </a:pPr>
            <a:r>
              <a:rPr lang="es-CO" sz="2800" kern="0" dirty="0" smtClean="0">
                <a:solidFill>
                  <a:schemeClr val="bg1">
                    <a:lumMod val="10000"/>
                  </a:schemeClr>
                </a:solidFill>
              </a:rPr>
              <a:t>Detección temprana de las reacciones adversas e interacciones desconocidas hasta ese </a:t>
            </a:r>
            <a:r>
              <a:rPr lang="es-CO" sz="2800" kern="0" dirty="0" smtClean="0">
                <a:solidFill>
                  <a:schemeClr val="bg1">
                    <a:lumMod val="10000"/>
                  </a:schemeClr>
                </a:solidFill>
              </a:rPr>
              <a:t>momento </a:t>
            </a:r>
          </a:p>
          <a:p>
            <a:pPr marL="457200" indent="-457200" algn="just">
              <a:buClr>
                <a:srgbClr val="FF0000"/>
              </a:buClr>
              <a:buFont typeface="Wingdings" panose="05000000000000000000" pitchFamily="2" charset="2"/>
              <a:buChar char="Ø"/>
              <a:defRPr/>
            </a:pPr>
            <a:r>
              <a:rPr lang="es-CO" sz="2800" kern="0" dirty="0" smtClean="0">
                <a:solidFill>
                  <a:schemeClr val="bg1">
                    <a:lumMod val="10000"/>
                  </a:schemeClr>
                </a:solidFill>
              </a:rPr>
              <a:t>Identificación </a:t>
            </a:r>
            <a:r>
              <a:rPr lang="es-CO" sz="2800" kern="0" dirty="0" smtClean="0">
                <a:solidFill>
                  <a:schemeClr val="bg1">
                    <a:lumMod val="10000"/>
                  </a:schemeClr>
                </a:solidFill>
              </a:rPr>
              <a:t>de factores de riesgo y de los posibles mecanismos subyacentes de las reacciones </a:t>
            </a:r>
            <a:r>
              <a:rPr lang="es-CO" sz="2800" kern="0" dirty="0" smtClean="0">
                <a:solidFill>
                  <a:schemeClr val="bg1">
                    <a:lumMod val="10000"/>
                  </a:schemeClr>
                </a:solidFill>
              </a:rPr>
              <a:t>adversas</a:t>
            </a:r>
          </a:p>
          <a:p>
            <a:pPr marL="457200" indent="-457200" algn="just">
              <a:buClr>
                <a:srgbClr val="FF0000"/>
              </a:buClr>
              <a:buFont typeface="Wingdings" panose="05000000000000000000" pitchFamily="2" charset="2"/>
              <a:buChar char="Ø"/>
              <a:defRPr/>
            </a:pPr>
            <a:r>
              <a:rPr lang="es-CO" sz="2800" kern="0" dirty="0" smtClean="0">
                <a:solidFill>
                  <a:schemeClr val="bg1">
                    <a:lumMod val="10000"/>
                  </a:schemeClr>
                </a:solidFill>
              </a:rPr>
              <a:t>Estimación </a:t>
            </a:r>
            <a:r>
              <a:rPr lang="es-CO" sz="2800" kern="0" dirty="0" smtClean="0">
                <a:solidFill>
                  <a:schemeClr val="bg1">
                    <a:lumMod val="10000"/>
                  </a:schemeClr>
                </a:solidFill>
              </a:rPr>
              <a:t>de los aspectos cuantitativos de la relación beneficio/riesgo y difusión de la información necesaria para mejorar la regulación y prescripción de </a:t>
            </a:r>
            <a:r>
              <a:rPr lang="es-CO" sz="2800" kern="0" dirty="0" smtClean="0">
                <a:solidFill>
                  <a:schemeClr val="bg1">
                    <a:lumMod val="10000"/>
                  </a:schemeClr>
                </a:solidFill>
              </a:rPr>
              <a:t>medicamentos</a:t>
            </a:r>
            <a:endParaRPr lang="es-CO" sz="2800" kern="0" dirty="0" smtClean="0">
              <a:solidFill>
                <a:schemeClr val="bg1">
                  <a:lumMod val="10000"/>
                </a:schemeClr>
              </a:solidFill>
            </a:endParaRPr>
          </a:p>
        </p:txBody>
      </p:sp>
      <p:pic>
        <p:nvPicPr>
          <p:cNvPr id="4"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171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subTnLst>
                                    <p:set>
                                      <p:cBhvr override="childStyle">
                                        <p:cTn dur="1" fill="hold" display="0" masterRel="nextClick" afterEffect="1"/>
                                        <p:tgtEl>
                                          <p:spTgt spid="7">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subTnLst>
                                    <p:set>
                                      <p:cBhvr override="childStyle">
                                        <p:cTn dur="1" fill="hold" display="0" masterRel="nextClick" afterEffect="1"/>
                                        <p:tgtEl>
                                          <p:spTgt spid="7">
                                            <p:txEl>
                                              <p:pRg st="1" end="1"/>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subTnLst>
                                    <p:set>
                                      <p:cBhvr override="childStyle">
                                        <p:cTn dur="1" fill="hold" display="0" masterRel="nextClick" afterEffect="1"/>
                                        <p:tgtEl>
                                          <p:spTgt spid="7">
                                            <p:txEl>
                                              <p:pRg st="2" end="2"/>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2266854" y="332656"/>
            <a:ext cx="4768360"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noAutofit/>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sz="3600" b="1" kern="0" dirty="0" smtClean="0">
                <a:solidFill>
                  <a:srgbClr val="FFC000"/>
                </a:solidFill>
                <a:effectLst>
                  <a:outerShdw blurRad="38100" dist="38100" dir="2700000" algn="tl">
                    <a:srgbClr val="000000">
                      <a:alpha val="43137"/>
                    </a:srgbClr>
                  </a:outerShdw>
                </a:effectLst>
              </a:rPr>
              <a:t>Para que hacer </a:t>
            </a:r>
          </a:p>
          <a:p>
            <a:pPr fontAlgn="auto">
              <a:spcAft>
                <a:spcPts val="0"/>
              </a:spcAft>
              <a:defRPr/>
            </a:pPr>
            <a:r>
              <a:rPr lang="es-ES" sz="3600" b="1" kern="0" dirty="0" err="1" smtClean="0">
                <a:solidFill>
                  <a:srgbClr val="FFC000"/>
                </a:solidFill>
                <a:effectLst>
                  <a:outerShdw blurRad="38100" dist="38100" dir="2700000" algn="tl">
                    <a:srgbClr val="000000">
                      <a:alpha val="43137"/>
                    </a:srgbClr>
                  </a:outerShdw>
                </a:effectLst>
              </a:rPr>
              <a:t>farmacovigilancia</a:t>
            </a:r>
            <a:endParaRPr lang="es-ES" sz="3600" b="1" kern="0" dirty="0" smtClean="0">
              <a:solidFill>
                <a:srgbClr val="FFC000"/>
              </a:solidFill>
              <a:effectLst>
                <a:outerShdw blurRad="38100" dist="38100" dir="2700000" algn="tl">
                  <a:srgbClr val="000000">
                    <a:alpha val="43137"/>
                  </a:srgbClr>
                </a:outerShdw>
              </a:effectLst>
            </a:endParaRPr>
          </a:p>
        </p:txBody>
      </p:sp>
      <p:sp>
        <p:nvSpPr>
          <p:cNvPr id="5" name="2 Marcador de contenido"/>
          <p:cNvSpPr txBox="1">
            <a:spLocks/>
          </p:cNvSpPr>
          <p:nvPr/>
        </p:nvSpPr>
        <p:spPr bwMode="auto">
          <a:xfrm>
            <a:off x="1857356" y="1745862"/>
            <a:ext cx="6984454" cy="413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marL="457200" indent="-457200" algn="just">
              <a:buClr>
                <a:srgbClr val="FF0000"/>
              </a:buClr>
              <a:buFont typeface="Wingdings" panose="05000000000000000000" pitchFamily="2" charset="2"/>
              <a:buChar char="Ø"/>
              <a:defRPr/>
            </a:pPr>
            <a:r>
              <a:rPr lang="es-CO" sz="2400" b="1" kern="0" dirty="0" smtClean="0">
                <a:solidFill>
                  <a:schemeClr val="bg1">
                    <a:lumMod val="10000"/>
                  </a:schemeClr>
                </a:solidFill>
              </a:rPr>
              <a:t>El </a:t>
            </a:r>
            <a:r>
              <a:rPr lang="es-CO" sz="2400" b="1" kern="0" dirty="0" smtClean="0">
                <a:solidFill>
                  <a:schemeClr val="bg1">
                    <a:lumMod val="10000"/>
                  </a:schemeClr>
                </a:solidFill>
              </a:rPr>
              <a:t>uso racional y seguro de los medicamentos: </a:t>
            </a:r>
            <a:r>
              <a:rPr lang="es-CO" sz="2400" i="1" kern="0" dirty="0" smtClean="0">
                <a:solidFill>
                  <a:schemeClr val="bg1">
                    <a:lumMod val="10000"/>
                  </a:schemeClr>
                </a:solidFill>
              </a:rPr>
              <a:t>Uso racional vs intereses económicos de la IF</a:t>
            </a:r>
          </a:p>
          <a:p>
            <a:pPr marL="457200" indent="-457200" algn="just">
              <a:buClr>
                <a:srgbClr val="FF0000"/>
              </a:buClr>
              <a:buFont typeface="Wingdings" panose="05000000000000000000" pitchFamily="2" charset="2"/>
              <a:buChar char="Ø"/>
              <a:defRPr/>
            </a:pPr>
            <a:r>
              <a:rPr lang="es-CO" sz="2400" kern="0" dirty="0" smtClean="0">
                <a:solidFill>
                  <a:schemeClr val="bg1">
                    <a:lumMod val="10000"/>
                  </a:schemeClr>
                </a:solidFill>
              </a:rPr>
              <a:t>La evaluación y comunicación de los riesgos y beneficios de los medicamentos </a:t>
            </a:r>
            <a:r>
              <a:rPr lang="es-CO" sz="2400" kern="0" dirty="0" smtClean="0">
                <a:solidFill>
                  <a:schemeClr val="bg1">
                    <a:lumMod val="10000"/>
                  </a:schemeClr>
                </a:solidFill>
              </a:rPr>
              <a:t>comercializados </a:t>
            </a:r>
            <a:endParaRPr lang="es-CO" sz="2400" i="1" kern="0" dirty="0" smtClean="0">
              <a:solidFill>
                <a:schemeClr val="bg1">
                  <a:lumMod val="10000"/>
                </a:schemeClr>
              </a:solidFill>
            </a:endParaRPr>
          </a:p>
          <a:p>
            <a:pPr marL="457200" indent="-457200" algn="just">
              <a:buClr>
                <a:srgbClr val="FF0000"/>
              </a:buClr>
              <a:buFont typeface="Wingdings" panose="05000000000000000000" pitchFamily="2" charset="2"/>
              <a:buChar char="Ø"/>
              <a:defRPr/>
            </a:pPr>
            <a:r>
              <a:rPr lang="es-CO" sz="2400" kern="0" dirty="0" smtClean="0">
                <a:solidFill>
                  <a:schemeClr val="bg1">
                    <a:lumMod val="10000"/>
                  </a:schemeClr>
                </a:solidFill>
              </a:rPr>
              <a:t>Identificación de factores de riesgo y de los posibles mecanismos subyacentes de las </a:t>
            </a:r>
            <a:r>
              <a:rPr lang="es-CO" sz="2400" b="1" kern="0" dirty="0" smtClean="0">
                <a:solidFill>
                  <a:schemeClr val="bg1">
                    <a:lumMod val="10000"/>
                  </a:schemeClr>
                </a:solidFill>
              </a:rPr>
              <a:t>reacciones </a:t>
            </a:r>
            <a:r>
              <a:rPr lang="es-CO" sz="2400" b="1" kern="0" dirty="0" smtClean="0">
                <a:solidFill>
                  <a:schemeClr val="bg1">
                    <a:lumMod val="10000"/>
                  </a:schemeClr>
                </a:solidFill>
              </a:rPr>
              <a:t>adversas</a:t>
            </a:r>
          </a:p>
          <a:p>
            <a:pPr marL="457200" indent="-457200" algn="just">
              <a:buClr>
                <a:srgbClr val="FF0000"/>
              </a:buClr>
              <a:buFont typeface="Wingdings" panose="05000000000000000000" pitchFamily="2" charset="2"/>
              <a:buChar char="Ø"/>
              <a:defRPr/>
            </a:pPr>
            <a:r>
              <a:rPr lang="es-CO" sz="2400" kern="0" dirty="0" smtClean="0">
                <a:solidFill>
                  <a:schemeClr val="bg1">
                    <a:lumMod val="10000"/>
                  </a:schemeClr>
                </a:solidFill>
              </a:rPr>
              <a:t>La </a:t>
            </a:r>
            <a:r>
              <a:rPr lang="es-CO" sz="2400" kern="0" dirty="0" smtClean="0">
                <a:solidFill>
                  <a:schemeClr val="bg1">
                    <a:lumMod val="10000"/>
                  </a:schemeClr>
                </a:solidFill>
              </a:rPr>
              <a:t>educación y la información a los pacientes: </a:t>
            </a:r>
            <a:r>
              <a:rPr lang="es-CO" sz="2400" i="1" kern="0" dirty="0" smtClean="0">
                <a:solidFill>
                  <a:schemeClr val="bg1">
                    <a:lumMod val="10000"/>
                  </a:schemeClr>
                </a:solidFill>
              </a:rPr>
              <a:t>Educación Vs </a:t>
            </a:r>
            <a:r>
              <a:rPr lang="es-CO" sz="2400" i="1" kern="0" dirty="0" smtClean="0">
                <a:solidFill>
                  <a:schemeClr val="bg1">
                    <a:lumMod val="10000"/>
                  </a:schemeClr>
                </a:solidFill>
              </a:rPr>
              <a:t>Información</a:t>
            </a:r>
            <a:endParaRPr lang="es-CO" sz="2400" i="1" kern="0" dirty="0" smtClean="0">
              <a:solidFill>
                <a:schemeClr val="bg1">
                  <a:lumMod val="10000"/>
                </a:schemeClr>
              </a:solidFill>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29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subTnLst>
                                    <p:set>
                                      <p:cBhvr override="childStyle">
                                        <p:cTn dur="1" fill="hold" display="0" masterRel="nextClick" afterEffect="1"/>
                                        <p:tgtEl>
                                          <p:spTgt spid="5">
                                            <p:txEl>
                                              <p:pRg st="1" end="1"/>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subTnLst>
                                    <p:set>
                                      <p:cBhvr override="childStyle">
                                        <p:cTn dur="1" fill="hold" display="0" masterRel="nextClick" afterEffect="1"/>
                                        <p:tgtEl>
                                          <p:spTgt spid="5">
                                            <p:txEl>
                                              <p:pRg st="2" end="2"/>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subTnLst>
                                    <p:set>
                                      <p:cBhvr override="childStyle">
                                        <p:cTn dur="1" fill="hold" display="0" masterRel="nextClick" afterEffect="1"/>
                                        <p:tgtEl>
                                          <p:spTgt spid="5">
                                            <p:txEl>
                                              <p:pRg st="3" end="3"/>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1152514" y="296097"/>
            <a:ext cx="7116620"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noAutofit/>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sz="3200" b="1" kern="0" dirty="0" smtClean="0">
                <a:solidFill>
                  <a:schemeClr val="bg1"/>
                </a:solidFill>
                <a:effectLst>
                  <a:outerShdw blurRad="38100" dist="38100" dir="2700000" algn="tl">
                    <a:srgbClr val="000000">
                      <a:alpha val="43137"/>
                    </a:srgbClr>
                  </a:outerShdw>
                </a:effectLst>
              </a:rPr>
              <a:t>Para qué hacer </a:t>
            </a:r>
          </a:p>
          <a:p>
            <a:pPr fontAlgn="auto">
              <a:spcAft>
                <a:spcPts val="0"/>
              </a:spcAft>
              <a:defRPr/>
            </a:pPr>
            <a:r>
              <a:rPr lang="es-ES" sz="3200" b="1" kern="0" dirty="0" err="1" smtClean="0">
                <a:solidFill>
                  <a:schemeClr val="bg1"/>
                </a:solidFill>
                <a:effectLst>
                  <a:outerShdw blurRad="38100" dist="38100" dir="2700000" algn="tl">
                    <a:srgbClr val="000000">
                      <a:alpha val="43137"/>
                    </a:srgbClr>
                  </a:outerShdw>
                </a:effectLst>
              </a:rPr>
              <a:t>farmacovigilancia</a:t>
            </a:r>
            <a:r>
              <a:rPr lang="es-ES" sz="3200" b="1" kern="0" dirty="0" smtClean="0">
                <a:solidFill>
                  <a:schemeClr val="bg1"/>
                </a:solidFill>
                <a:effectLst>
                  <a:outerShdw blurRad="38100" dist="38100" dir="2700000" algn="tl">
                    <a:srgbClr val="000000">
                      <a:alpha val="43137"/>
                    </a:srgbClr>
                  </a:outerShdw>
                </a:effectLst>
              </a:rPr>
              <a:t> (OMS)</a:t>
            </a:r>
          </a:p>
        </p:txBody>
      </p:sp>
      <p:sp>
        <p:nvSpPr>
          <p:cNvPr id="7" name="2 Marcador de contenido"/>
          <p:cNvSpPr txBox="1">
            <a:spLocks/>
          </p:cNvSpPr>
          <p:nvPr/>
        </p:nvSpPr>
        <p:spPr bwMode="auto">
          <a:xfrm>
            <a:off x="1835696" y="1382985"/>
            <a:ext cx="7056784"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marL="342900" indent="-342900" algn="just">
              <a:buClr>
                <a:srgbClr val="FF0000"/>
              </a:buClr>
              <a:buFont typeface="Wingdings" panose="05000000000000000000" pitchFamily="2" charset="2"/>
              <a:buChar char="Ø"/>
            </a:pPr>
            <a:r>
              <a:rPr lang="es-CO" sz="2000" kern="0" dirty="0" smtClean="0">
                <a:solidFill>
                  <a:schemeClr val="bg1">
                    <a:lumMod val="10000"/>
                  </a:schemeClr>
                </a:solidFill>
              </a:rPr>
              <a:t>mejorar la atención al paciente y su seguridad en relación con el uso de medicamentos, así como todas las intervenciones médicas y paramédicas;</a:t>
            </a:r>
          </a:p>
          <a:p>
            <a:pPr marL="342900" indent="-342900" algn="just">
              <a:buClr>
                <a:srgbClr val="FF0000"/>
              </a:buClr>
              <a:buFont typeface="Wingdings" panose="05000000000000000000" pitchFamily="2" charset="2"/>
              <a:buChar char="Ø"/>
            </a:pPr>
            <a:r>
              <a:rPr lang="es-CO" sz="2000" kern="0" dirty="0" smtClean="0">
                <a:solidFill>
                  <a:schemeClr val="bg1">
                    <a:lumMod val="10000"/>
                  </a:schemeClr>
                </a:solidFill>
              </a:rPr>
              <a:t>mejorar la salud y seguridad pública en lo tocante al uso de medicamentos;</a:t>
            </a:r>
          </a:p>
          <a:p>
            <a:pPr marL="342900" indent="-342900" algn="just">
              <a:buClr>
                <a:srgbClr val="FF0000"/>
              </a:buClr>
              <a:buFont typeface="Wingdings" panose="05000000000000000000" pitchFamily="2" charset="2"/>
              <a:buChar char="Ø"/>
            </a:pPr>
            <a:r>
              <a:rPr lang="es-CO" sz="2000" kern="0" dirty="0" smtClean="0">
                <a:solidFill>
                  <a:schemeClr val="bg1">
                    <a:lumMod val="10000"/>
                  </a:schemeClr>
                </a:solidFill>
              </a:rPr>
              <a:t>contribuir a la evaluación de las ventajas, la nocividad, la eficacia y los riesgos que puedan presentar los medicamentos, alentando una utilización segura, racional y más eficaz (lo que incluye consideraciones de rentabilidad);</a:t>
            </a:r>
          </a:p>
          <a:p>
            <a:pPr marL="342900" indent="-342900" algn="just">
              <a:buClr>
                <a:srgbClr val="FF0000"/>
              </a:buClr>
              <a:buFont typeface="Wingdings" panose="05000000000000000000" pitchFamily="2" charset="2"/>
              <a:buChar char="Ø"/>
            </a:pPr>
            <a:r>
              <a:rPr lang="es-CO" sz="2000" kern="0" dirty="0" smtClean="0">
                <a:solidFill>
                  <a:schemeClr val="bg1">
                    <a:lumMod val="10000"/>
                  </a:schemeClr>
                </a:solidFill>
              </a:rPr>
              <a:t>fomentar la comprensión y la enseñanza de la farmacovigilancia, así como la formación clínica en la materia y una comunicación eficaz dirigida a los profesionales de la salud y a la opinión pública.</a:t>
            </a:r>
          </a:p>
          <a:p>
            <a:pPr marL="342900" indent="-342900" algn="just">
              <a:buClr>
                <a:srgbClr val="FF0000"/>
              </a:buClr>
              <a:buFont typeface="Wingdings" panose="05000000000000000000" pitchFamily="2" charset="2"/>
              <a:buChar char="Ø"/>
            </a:pPr>
            <a:endParaRPr lang="es-CO" sz="2400" kern="0" dirty="0" smtClean="0">
              <a:solidFill>
                <a:schemeClr val="bg1">
                  <a:lumMod val="10000"/>
                </a:schemeClr>
              </a:solidFill>
            </a:endParaRPr>
          </a:p>
          <a:p>
            <a:pPr algn="just">
              <a:buClr>
                <a:srgbClr val="FF0000"/>
              </a:buClr>
            </a:pPr>
            <a:r>
              <a:rPr lang="es-CO" sz="1400" i="1" kern="0" dirty="0" smtClean="0">
                <a:solidFill>
                  <a:schemeClr val="bg1">
                    <a:lumMod val="10000"/>
                  </a:schemeClr>
                </a:solidFill>
              </a:rPr>
              <a:t>La farmacovigilancia: Garantía de seguridad en el uso de los medicamentos - Perspectivas políticas de la OMS sobre medicamentos, No. 09, octubre de 2004</a:t>
            </a:r>
          </a:p>
        </p:txBody>
      </p:sp>
      <p:pic>
        <p:nvPicPr>
          <p:cNvPr id="4"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5364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subTnLst>
                                    <p:set>
                                      <p:cBhvr override="childStyle">
                                        <p:cTn dur="1" fill="hold" display="0" masterRel="nextClick" afterEffect="1"/>
                                        <p:tgtEl>
                                          <p:spTgt spid="7">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subTnLst>
                                    <p:set>
                                      <p:cBhvr override="childStyle">
                                        <p:cTn dur="1" fill="hold" display="0" masterRel="nextClick" afterEffect="1"/>
                                        <p:tgtEl>
                                          <p:spTgt spid="7">
                                            <p:txEl>
                                              <p:pRg st="1" end="1"/>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subTnLst>
                                    <p:set>
                                      <p:cBhvr override="childStyle">
                                        <p:cTn dur="1" fill="hold" display="0" masterRel="nextClick" afterEffect="1"/>
                                        <p:tgtEl>
                                          <p:spTgt spid="7">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subTnLst>
                                    <p:set>
                                      <p:cBhvr override="childStyle">
                                        <p:cTn dur="1" fill="hold" display="0" masterRel="nextClick" afterEffect="1"/>
                                        <p:tgtEl>
                                          <p:spTgt spid="7">
                                            <p:txEl>
                                              <p:pRg st="3" end="3"/>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1224606" y="497489"/>
            <a:ext cx="6862217" cy="105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normAutofit fontScale="82500" lnSpcReduction="2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b="1" kern="0" dirty="0" smtClean="0">
                <a:solidFill>
                  <a:srgbClr val="FFC000"/>
                </a:solidFill>
              </a:rPr>
              <a:t>OBJETIVO </a:t>
            </a:r>
            <a:r>
              <a:rPr lang="es-ES" b="1" kern="0" dirty="0" smtClean="0">
                <a:solidFill>
                  <a:srgbClr val="FFC000"/>
                </a:solidFill>
              </a:rPr>
              <a:t>DE</a:t>
            </a:r>
          </a:p>
          <a:p>
            <a:pPr fontAlgn="auto">
              <a:spcAft>
                <a:spcPts val="0"/>
              </a:spcAft>
              <a:defRPr/>
            </a:pPr>
            <a:r>
              <a:rPr lang="es-ES" b="1" kern="0" dirty="0" smtClean="0">
                <a:solidFill>
                  <a:srgbClr val="FFC000"/>
                </a:solidFill>
              </a:rPr>
              <a:t> </a:t>
            </a:r>
            <a:r>
              <a:rPr lang="es-ES" b="1" kern="0" dirty="0" smtClean="0">
                <a:solidFill>
                  <a:srgbClr val="FFC000"/>
                </a:solidFill>
              </a:rPr>
              <a:t>LA </a:t>
            </a:r>
            <a:r>
              <a:rPr lang="es-ES" b="1" kern="0" dirty="0" smtClean="0">
                <a:solidFill>
                  <a:srgbClr val="FFC000"/>
                </a:solidFill>
              </a:rPr>
              <a:t>FARMACOVIGILANCIA</a:t>
            </a:r>
            <a:endParaRPr lang="es-ES" b="1" kern="0" dirty="0" smtClean="0">
              <a:solidFill>
                <a:srgbClr val="FFC000"/>
              </a:solidFill>
            </a:endParaRPr>
          </a:p>
        </p:txBody>
      </p:sp>
      <p:sp>
        <p:nvSpPr>
          <p:cNvPr id="5" name="2 Marcador de contenido"/>
          <p:cNvSpPr txBox="1">
            <a:spLocks/>
          </p:cNvSpPr>
          <p:nvPr/>
        </p:nvSpPr>
        <p:spPr bwMode="auto">
          <a:xfrm>
            <a:off x="1835696" y="1887041"/>
            <a:ext cx="6862217" cy="435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buFont typeface="Wingdings 2" panose="05020102010507070707" pitchFamily="18" charset="2"/>
              <a:buNone/>
              <a:defRPr/>
            </a:pPr>
            <a:r>
              <a:rPr lang="es-ES" sz="2400" b="1" kern="0" dirty="0" smtClean="0">
                <a:solidFill>
                  <a:schemeClr val="bg1">
                    <a:lumMod val="10000"/>
                  </a:schemeClr>
                </a:solidFill>
              </a:rPr>
              <a:t>Propuesta grupo RAM</a:t>
            </a:r>
          </a:p>
          <a:p>
            <a:pPr algn="just">
              <a:buFont typeface="Wingdings 2" panose="05020102010507070707" pitchFamily="18" charset="2"/>
              <a:buNone/>
              <a:defRPr/>
            </a:pPr>
            <a:r>
              <a:rPr lang="es-CO" sz="2400" kern="0" dirty="0" smtClean="0">
                <a:solidFill>
                  <a:schemeClr val="bg1">
                    <a:lumMod val="10000"/>
                  </a:schemeClr>
                </a:solidFill>
              </a:rPr>
              <a:t>Todas las definiciones se centran exclusivamente en los riesgos.</a:t>
            </a:r>
          </a:p>
          <a:p>
            <a:pPr algn="just">
              <a:buFont typeface="Wingdings 2" panose="05020102010507070707" pitchFamily="18" charset="2"/>
              <a:buNone/>
              <a:defRPr/>
            </a:pPr>
            <a:endParaRPr lang="es-ES" sz="2400" kern="0" dirty="0" smtClean="0">
              <a:solidFill>
                <a:schemeClr val="bg1">
                  <a:lumMod val="10000"/>
                </a:schemeClr>
              </a:solidFill>
            </a:endParaRPr>
          </a:p>
          <a:p>
            <a:pPr algn="just">
              <a:buFont typeface="Wingdings 2" panose="05020102010507070707" pitchFamily="18" charset="2"/>
              <a:buNone/>
              <a:defRPr/>
            </a:pPr>
            <a:r>
              <a:rPr lang="es-ES" kern="0" dirty="0" smtClean="0">
                <a:solidFill>
                  <a:schemeClr val="bg1">
                    <a:lumMod val="10000"/>
                  </a:schemeClr>
                </a:solidFill>
                <a:effectLst>
                  <a:outerShdw blurRad="38100" dist="38100" dir="2700000" algn="tl">
                    <a:srgbClr val="000000">
                      <a:alpha val="43137"/>
                    </a:srgbClr>
                  </a:outerShdw>
                </a:effectLst>
              </a:rPr>
              <a:t>Estudiar los determinantes del uso y los efectos del uso de los medicamentos (en toda la cadena) para proponer intervenciones que contribuyan al uso racional</a:t>
            </a:r>
          </a:p>
          <a:p>
            <a:pPr algn="just">
              <a:buFont typeface="Wingdings 2" panose="05020102010507070707" pitchFamily="18" charset="2"/>
              <a:buNone/>
              <a:defRPr/>
            </a:pPr>
            <a:endParaRPr lang="es-ES" sz="2400" kern="0" dirty="0" smtClean="0">
              <a:solidFill>
                <a:schemeClr val="bg1">
                  <a:lumMod val="10000"/>
                </a:schemeClr>
              </a:solidFill>
            </a:endParaRPr>
          </a:p>
        </p:txBody>
      </p:sp>
      <p:pic>
        <p:nvPicPr>
          <p:cNvPr id="6"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4116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bwMode="auto">
          <a:xfrm>
            <a:off x="1547664" y="308404"/>
            <a:ext cx="7056784" cy="103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noAutofit/>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fontAlgn="auto">
              <a:spcAft>
                <a:spcPts val="0"/>
              </a:spcAft>
              <a:defRPr/>
            </a:pPr>
            <a:r>
              <a:rPr lang="es-ES" sz="3600" b="1" kern="0" dirty="0" smtClean="0">
                <a:solidFill>
                  <a:srgbClr val="FFC000"/>
                </a:solidFill>
                <a:effectLst>
                  <a:outerShdw blurRad="38100" dist="38100" dir="2700000" algn="tl">
                    <a:srgbClr val="000000">
                      <a:alpha val="43137"/>
                    </a:srgbClr>
                  </a:outerShdw>
                </a:effectLst>
              </a:rPr>
              <a:t>Para </a:t>
            </a:r>
            <a:r>
              <a:rPr lang="es-ES" sz="3600" b="1" kern="0" dirty="0" smtClean="0">
                <a:solidFill>
                  <a:srgbClr val="FFC000"/>
                </a:solidFill>
                <a:effectLst>
                  <a:outerShdw blurRad="38100" dist="38100" dir="2700000" algn="tl">
                    <a:srgbClr val="000000">
                      <a:alpha val="43137"/>
                    </a:srgbClr>
                  </a:outerShdw>
                </a:effectLst>
              </a:rPr>
              <a:t>qué </a:t>
            </a:r>
            <a:r>
              <a:rPr lang="es-ES" sz="3600" b="1" kern="0" dirty="0" smtClean="0">
                <a:solidFill>
                  <a:srgbClr val="FFC000"/>
                </a:solidFill>
                <a:effectLst>
                  <a:outerShdw blurRad="38100" dist="38100" dir="2700000" algn="tl">
                    <a:srgbClr val="000000">
                      <a:alpha val="43137"/>
                    </a:srgbClr>
                  </a:outerShdw>
                </a:effectLst>
              </a:rPr>
              <a:t>hacer </a:t>
            </a:r>
          </a:p>
          <a:p>
            <a:pPr fontAlgn="auto">
              <a:spcAft>
                <a:spcPts val="0"/>
              </a:spcAft>
              <a:defRPr/>
            </a:pPr>
            <a:r>
              <a:rPr lang="es-ES" sz="3600" b="1" kern="0" dirty="0" err="1" smtClean="0">
                <a:solidFill>
                  <a:srgbClr val="FFC000"/>
                </a:solidFill>
                <a:effectLst>
                  <a:outerShdw blurRad="38100" dist="38100" dir="2700000" algn="tl">
                    <a:srgbClr val="000000">
                      <a:alpha val="43137"/>
                    </a:srgbClr>
                  </a:outerShdw>
                </a:effectLst>
              </a:rPr>
              <a:t>farmacovigilancia</a:t>
            </a:r>
            <a:endParaRPr lang="es-ES" sz="3600" b="1" kern="0" dirty="0" smtClean="0">
              <a:solidFill>
                <a:srgbClr val="FFC000"/>
              </a:solidFill>
              <a:effectLst>
                <a:outerShdw blurRad="38100" dist="38100" dir="2700000" algn="tl">
                  <a:srgbClr val="000000">
                    <a:alpha val="43137"/>
                  </a:srgbClr>
                </a:outerShdw>
              </a:effectLst>
            </a:endParaRPr>
          </a:p>
        </p:txBody>
      </p:sp>
      <p:sp>
        <p:nvSpPr>
          <p:cNvPr id="7" name="2 Marcador de contenido"/>
          <p:cNvSpPr txBox="1">
            <a:spLocks/>
          </p:cNvSpPr>
          <p:nvPr/>
        </p:nvSpPr>
        <p:spPr bwMode="auto">
          <a:xfrm>
            <a:off x="1835696" y="1556792"/>
            <a:ext cx="7056784"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a:lstStyle>
          <a:p>
            <a:pPr>
              <a:buClr>
                <a:srgbClr val="FF0000"/>
              </a:buClr>
              <a:defRPr/>
            </a:pPr>
            <a:r>
              <a:rPr lang="es-CO" sz="2200" b="1" kern="0" dirty="0" smtClean="0">
                <a:solidFill>
                  <a:schemeClr val="bg1">
                    <a:lumMod val="10000"/>
                  </a:schemeClr>
                </a:solidFill>
                <a:effectLst>
                  <a:outerShdw blurRad="38100" dist="38100" dir="2700000" algn="tl">
                    <a:srgbClr val="000000">
                      <a:alpha val="43137"/>
                    </a:srgbClr>
                  </a:outerShdw>
                </a:effectLst>
              </a:rPr>
              <a:t>Propuesta grupo RAM</a:t>
            </a:r>
          </a:p>
          <a:p>
            <a:pPr marL="342900" indent="-342900">
              <a:buClr>
                <a:srgbClr val="FF0000"/>
              </a:buClr>
              <a:buFont typeface="Wingdings" panose="05000000000000000000" pitchFamily="2" charset="2"/>
              <a:buChar char="Ø"/>
              <a:defRPr/>
            </a:pPr>
            <a:endParaRPr lang="es-MX" sz="2200" b="1" kern="0" dirty="0" smtClean="0">
              <a:solidFill>
                <a:schemeClr val="bg1">
                  <a:lumMod val="10000"/>
                </a:schemeClr>
              </a:solidFill>
            </a:endParaRPr>
          </a:p>
          <a:p>
            <a:pPr marL="342900" indent="-342900" algn="just">
              <a:buClr>
                <a:srgbClr val="FF0000"/>
              </a:buClr>
              <a:buFont typeface="Wingdings" panose="05000000000000000000" pitchFamily="2" charset="2"/>
              <a:buChar char="Ø"/>
              <a:defRPr/>
            </a:pPr>
            <a:r>
              <a:rPr lang="es-MX" sz="2200" kern="0" dirty="0" smtClean="0">
                <a:solidFill>
                  <a:schemeClr val="bg1">
                    <a:lumMod val="10000"/>
                  </a:schemeClr>
                </a:solidFill>
              </a:rPr>
              <a:t>Crear cultura sobre la evaluación de forma continua de la utilización de medicamentos y sus consecuencias.</a:t>
            </a:r>
          </a:p>
          <a:p>
            <a:pPr marL="342900" indent="-342900" algn="just">
              <a:buClr>
                <a:srgbClr val="FF0000"/>
              </a:buClr>
              <a:buFont typeface="Wingdings" panose="05000000000000000000" pitchFamily="2" charset="2"/>
              <a:buChar char="Ø"/>
              <a:defRPr/>
            </a:pPr>
            <a:r>
              <a:rPr lang="es-MX" sz="2200" kern="0" dirty="0" smtClean="0">
                <a:solidFill>
                  <a:schemeClr val="bg1">
                    <a:lumMod val="10000"/>
                  </a:schemeClr>
                </a:solidFill>
              </a:rPr>
              <a:t>Detección de características de uso (almacenamiento, adherencia, administración) en condiciones no adecuadas.</a:t>
            </a:r>
          </a:p>
          <a:p>
            <a:pPr marL="342900" indent="-342900" algn="just">
              <a:buClr>
                <a:srgbClr val="FF0000"/>
              </a:buClr>
              <a:buFont typeface="Wingdings" panose="05000000000000000000" pitchFamily="2" charset="2"/>
              <a:buChar char="Ø"/>
              <a:defRPr/>
            </a:pPr>
            <a:r>
              <a:rPr lang="es-MX" sz="2200" kern="0" dirty="0" smtClean="0">
                <a:solidFill>
                  <a:schemeClr val="bg1">
                    <a:lumMod val="10000"/>
                  </a:schemeClr>
                </a:solidFill>
              </a:rPr>
              <a:t>Otros aspectos de la cadena del medicamento: Investigación, registro, distribución, dispensación y prescripción</a:t>
            </a:r>
          </a:p>
          <a:p>
            <a:pPr marL="342900" indent="-342900" algn="just">
              <a:buClr>
                <a:srgbClr val="FF0000"/>
              </a:buClr>
              <a:buFont typeface="Wingdings" panose="05000000000000000000" pitchFamily="2" charset="2"/>
              <a:buChar char="Ø"/>
              <a:defRPr/>
            </a:pPr>
            <a:r>
              <a:rPr lang="es-MX" sz="2200" kern="0" dirty="0" smtClean="0">
                <a:solidFill>
                  <a:schemeClr val="bg1">
                    <a:lumMod val="10000"/>
                  </a:schemeClr>
                </a:solidFill>
              </a:rPr>
              <a:t>Detección de indicaciones no autorizadas (off </a:t>
            </a:r>
            <a:r>
              <a:rPr lang="es-MX" sz="2200" kern="0" dirty="0" err="1" smtClean="0">
                <a:solidFill>
                  <a:schemeClr val="bg1">
                    <a:lumMod val="10000"/>
                  </a:schemeClr>
                </a:solidFill>
              </a:rPr>
              <a:t>label</a:t>
            </a:r>
            <a:r>
              <a:rPr lang="es-MX" sz="2200" kern="0" dirty="0" smtClean="0">
                <a:solidFill>
                  <a:schemeClr val="bg1">
                    <a:lumMod val="10000"/>
                  </a:schemeClr>
                </a:solidFill>
              </a:rPr>
              <a:t>)</a:t>
            </a:r>
          </a:p>
          <a:p>
            <a:pPr marL="342900" indent="-342900" algn="just">
              <a:buClr>
                <a:srgbClr val="FF0000"/>
              </a:buClr>
              <a:buFont typeface="Wingdings" panose="05000000000000000000" pitchFamily="2" charset="2"/>
              <a:buChar char="Ø"/>
              <a:defRPr/>
            </a:pPr>
            <a:r>
              <a:rPr lang="es-MX" sz="2200" kern="0" dirty="0" smtClean="0">
                <a:solidFill>
                  <a:schemeClr val="bg1">
                    <a:lumMod val="10000"/>
                  </a:schemeClr>
                </a:solidFill>
              </a:rPr>
              <a:t>Identificación de grupos de riesgo (medicamentos, personas)</a:t>
            </a:r>
          </a:p>
          <a:p>
            <a:pPr marL="342900" indent="-342900" algn="just">
              <a:buClr>
                <a:srgbClr val="FF0000"/>
              </a:buClr>
              <a:buFont typeface="Wingdings" panose="05000000000000000000" pitchFamily="2" charset="2"/>
              <a:buChar char="Ø"/>
              <a:defRPr/>
            </a:pPr>
            <a:endParaRPr lang="es-CO" sz="2200" b="1" kern="0" dirty="0" smtClean="0">
              <a:solidFill>
                <a:schemeClr val="accent5">
                  <a:lumMod val="50000"/>
                </a:schemeClr>
              </a:solidFill>
            </a:endParaRPr>
          </a:p>
        </p:txBody>
      </p:sp>
      <p:pic>
        <p:nvPicPr>
          <p:cNvPr id="4" name="9 Imagen" descr="logocimun"/>
          <p:cNvPicPr/>
          <p:nvPr/>
        </p:nvPicPr>
        <p:blipFill>
          <a:blip r:embed="rId2" cstate="print"/>
          <a:srcRect/>
          <a:stretch>
            <a:fillRect/>
          </a:stretch>
        </p:blipFill>
        <p:spPr bwMode="auto">
          <a:xfrm>
            <a:off x="7131525" y="27366"/>
            <a:ext cx="1979712" cy="83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ateral%20oficios"/>
          <p:cNvPicPr>
            <a:picLocks noChangeAspect="1" noChangeArrowheads="1"/>
          </p:cNvPicPr>
          <p:nvPr/>
        </p:nvPicPr>
        <p:blipFill>
          <a:blip r:embed="rId3" cstate="print"/>
          <a:srcRect/>
          <a:stretch>
            <a:fillRect/>
          </a:stretch>
        </p:blipFill>
        <p:spPr bwMode="auto">
          <a:xfrm>
            <a:off x="22491" y="429"/>
            <a:ext cx="2157413" cy="890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809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subTnLst>
                                    <p:set>
                                      <p:cBhvr override="childStyle">
                                        <p:cTn dur="1" fill="hold" display="0" masterRel="nextClick" afterEffect="1"/>
                                        <p:tgtEl>
                                          <p:spTgt spid="7">
                                            <p:txEl>
                                              <p:pRg st="2" end="2"/>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subTnLst>
                                    <p:set>
                                      <p:cBhvr override="childStyle">
                                        <p:cTn dur="1" fill="hold" display="0" masterRel="nextClick" afterEffect="1"/>
                                        <p:tgtEl>
                                          <p:spTgt spid="7">
                                            <p:txEl>
                                              <p:pRg st="3" end="3"/>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subTnLst>
                                    <p:set>
                                      <p:cBhvr override="childStyle">
                                        <p:cTn dur="1" fill="hold" display="0" masterRel="nextClick" afterEffect="1"/>
                                        <p:tgtEl>
                                          <p:spTgt spid="7">
                                            <p:txEl>
                                              <p:pRg st="4" end="4"/>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subTnLst>
                                    <p:set>
                                      <p:cBhvr override="childStyle">
                                        <p:cTn dur="1" fill="hold" display="0" masterRel="nextClick" afterEffect="1"/>
                                        <p:tgtEl>
                                          <p:spTgt spid="7">
                                            <p:txEl>
                                              <p:pRg st="5" end="5"/>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blinds(horizontal)">
                                      <p:cBhvr>
                                        <p:cTn id="27" dur="500"/>
                                        <p:tgtEl>
                                          <p:spTgt spid="7">
                                            <p:txEl>
                                              <p:pRg st="6" end="6"/>
                                            </p:txEl>
                                          </p:spTgt>
                                        </p:tgtEl>
                                      </p:cBhvr>
                                    </p:animEffect>
                                  </p:childTnLst>
                                  <p:subTnLst>
                                    <p:set>
                                      <p:cBhvr override="childStyle">
                                        <p:cTn dur="1" fill="hold" display="0" masterRel="nextClick" afterEffect="1"/>
                                        <p:tgtEl>
                                          <p:spTgt spid="7">
                                            <p:txEl>
                                              <p:pRg st="6" end="6"/>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Tema de Office">
  <a:themeElements>
    <a:clrScheme name="Office Theme 1">
      <a:dk1>
        <a:srgbClr val="404075"/>
      </a:dk1>
      <a:lt1>
        <a:srgbClr val="CCECFF"/>
      </a:lt1>
      <a:dk2>
        <a:srgbClr val="99CCFF"/>
      </a:dk2>
      <a:lt2>
        <a:srgbClr val="EAEAEA"/>
      </a:lt2>
      <a:accent1>
        <a:srgbClr val="6600FF"/>
      </a:accent1>
      <a:accent2>
        <a:srgbClr val="CCCC00"/>
      </a:accent2>
      <a:accent3>
        <a:srgbClr val="CAE2FF"/>
      </a:accent3>
      <a:accent4>
        <a:srgbClr val="AEC9DA"/>
      </a:accent4>
      <a:accent5>
        <a:srgbClr val="B8AAFF"/>
      </a:accent5>
      <a:accent6>
        <a:srgbClr val="B9B900"/>
      </a:accent6>
      <a:hlink>
        <a:srgbClr val="996633"/>
      </a:hlink>
      <a:folHlink>
        <a:srgbClr val="0099CC"/>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404075"/>
        </a:dk1>
        <a:lt1>
          <a:srgbClr val="CCECFF"/>
        </a:lt1>
        <a:dk2>
          <a:srgbClr val="99CCFF"/>
        </a:dk2>
        <a:lt2>
          <a:srgbClr val="EAEAEA"/>
        </a:lt2>
        <a:accent1>
          <a:srgbClr val="6600FF"/>
        </a:accent1>
        <a:accent2>
          <a:srgbClr val="CCCC00"/>
        </a:accent2>
        <a:accent3>
          <a:srgbClr val="CAE2FF"/>
        </a:accent3>
        <a:accent4>
          <a:srgbClr val="AEC9DA"/>
        </a:accent4>
        <a:accent5>
          <a:srgbClr val="B8AAFF"/>
        </a:accent5>
        <a:accent6>
          <a:srgbClr val="B9B900"/>
        </a:accent6>
        <a:hlink>
          <a:srgbClr val="996633"/>
        </a:hlink>
        <a:folHlink>
          <a:srgbClr val="0099CC"/>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99CCFF"/>
        </a:lt1>
        <a:dk2>
          <a:srgbClr val="000066"/>
        </a:dk2>
        <a:lt2>
          <a:srgbClr val="FFFFFF"/>
        </a:lt2>
        <a:accent1>
          <a:srgbClr val="CCCCFF"/>
        </a:accent1>
        <a:accent2>
          <a:srgbClr val="FFFFCC"/>
        </a:accent2>
        <a:accent3>
          <a:srgbClr val="CAE2FF"/>
        </a:accent3>
        <a:accent4>
          <a:srgbClr val="000000"/>
        </a:accent4>
        <a:accent5>
          <a:srgbClr val="E2E2FF"/>
        </a:accent5>
        <a:accent6>
          <a:srgbClr val="E7E7B9"/>
        </a:accent6>
        <a:hlink>
          <a:srgbClr val="FFCCFF"/>
        </a:hlink>
        <a:folHlink>
          <a:srgbClr val="CCECFF"/>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D3D9E3C-77A4-45D6-B681-2B4E81FB6D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TS102810930</Template>
  <TotalTime>345</TotalTime>
  <Words>1613</Words>
  <Application>Microsoft Office PowerPoint</Application>
  <PresentationFormat>Presentación en pantalla (4:3)</PresentationFormat>
  <Paragraphs>234</Paragraphs>
  <Slides>32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32</vt:i4>
      </vt:variant>
    </vt:vector>
  </HeadingPairs>
  <TitlesOfParts>
    <vt:vector size="41" baseType="lpstr">
      <vt:lpstr>Microsoft YaHei</vt:lpstr>
      <vt:lpstr>Arial</vt:lpstr>
      <vt:lpstr>Candara</vt:lpstr>
      <vt:lpstr>Century Schoolbook</vt:lpstr>
      <vt:lpstr>Humanst521 BT</vt:lpstr>
      <vt:lpstr>Times New Roman</vt:lpstr>
      <vt:lpstr>Wingdings</vt:lpstr>
      <vt:lpstr>Wingdings 2</vt:lpstr>
      <vt:lpstr>Tema de Office</vt:lpstr>
      <vt:lpstr>Nuevos enfoques en la caracterización de los riesgos asociados al uso de medicamentos</vt:lpstr>
      <vt:lpstr>AGENDA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Usos off label de biotecnologicos</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Julian</dc:creator>
  <cp:lastModifiedBy>FARMACEUTICO</cp:lastModifiedBy>
  <cp:revision>63</cp:revision>
  <cp:lastPrinted>1601-01-01T00:00:00Z</cp:lastPrinted>
  <dcterms:created xsi:type="dcterms:W3CDTF">2013-05-28T02:00:39Z</dcterms:created>
  <dcterms:modified xsi:type="dcterms:W3CDTF">2015-11-12T15:06:41Z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TC010690531033</vt:lpwstr>
  </property>
</Properties>
</file>