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2" r:id="rId5"/>
    <p:sldId id="263" r:id="rId6"/>
    <p:sldId id="257" r:id="rId7"/>
    <p:sldId id="260" r:id="rId8"/>
    <p:sldId id="261" r:id="rId9"/>
    <p:sldId id="265" r:id="rId10"/>
    <p:sldId id="266" r:id="rId11"/>
    <p:sldId id="267" r:id="rId12"/>
    <p:sldId id="269" r:id="rId13"/>
    <p:sldId id="270" r:id="rId14"/>
    <p:sldId id="268" r:id="rId15"/>
    <p:sldId id="264" r:id="rId16"/>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snapToObjects="1">
      <p:cViewPr varScale="1">
        <p:scale>
          <a:sx n="102" d="100"/>
          <a:sy n="10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EF92-4E46-9DB5-DEB7-7A49F69AC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55400EBF-4565-242B-1E6A-6742128A9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7DC91EFA-EE2F-BDF9-EEDD-C3952640D5C5}"/>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5" name="Footer Placeholder 4">
            <a:extLst>
              <a:ext uri="{FF2B5EF4-FFF2-40B4-BE49-F238E27FC236}">
                <a16:creationId xmlns:a16="http://schemas.microsoft.com/office/drawing/2014/main" id="{F05125A8-D34A-D011-307F-930D4824463A}"/>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B1B9F1BF-7806-C1E6-023D-E93AEE6B11C7}"/>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305200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71BA-937E-56DF-D1E9-2B9E5968D201}"/>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DFF1E4C6-A8BD-2016-3B7A-DBB071314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7CD99C68-B63C-6AA7-B4E7-9E2978A7B32E}"/>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5" name="Footer Placeholder 4">
            <a:extLst>
              <a:ext uri="{FF2B5EF4-FFF2-40B4-BE49-F238E27FC236}">
                <a16:creationId xmlns:a16="http://schemas.microsoft.com/office/drawing/2014/main" id="{3DE0AF64-0D4C-50FC-9F76-F177A6995047}"/>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06FFCDA8-1434-F46B-4B97-C233C9E70722}"/>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82343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7C5AB-6EFD-F1B0-8BBA-37EBD7EC4F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134FBC19-0892-7A5D-7C44-8226A7B2F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E774D142-489C-C748-FCA4-648F502FCB06}"/>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5" name="Footer Placeholder 4">
            <a:extLst>
              <a:ext uri="{FF2B5EF4-FFF2-40B4-BE49-F238E27FC236}">
                <a16:creationId xmlns:a16="http://schemas.microsoft.com/office/drawing/2014/main" id="{4135A294-A3B0-4468-E7C4-2BD52AF67F53}"/>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A548A75-F7AF-F148-87FD-795C10E15275}"/>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169037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CE2-BA68-95F9-9734-AF7CBCEEE3D4}"/>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CB0136C9-8A41-94BE-ABD5-37620D175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271CF2F0-AAC1-43DE-78BB-DCC070B95381}"/>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5" name="Footer Placeholder 4">
            <a:extLst>
              <a:ext uri="{FF2B5EF4-FFF2-40B4-BE49-F238E27FC236}">
                <a16:creationId xmlns:a16="http://schemas.microsoft.com/office/drawing/2014/main" id="{46709970-EA35-2CA0-5814-5ED6085BA2F6}"/>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77FB7D5-8645-460B-B0DB-1B9347560655}"/>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158665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8C4-4270-1964-9B84-343EC5A3E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B1FE3FCF-FBDF-C5AE-D69C-4112AA33F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8D5FC-B047-0B82-8F56-EB62CFD3A272}"/>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5" name="Footer Placeholder 4">
            <a:extLst>
              <a:ext uri="{FF2B5EF4-FFF2-40B4-BE49-F238E27FC236}">
                <a16:creationId xmlns:a16="http://schemas.microsoft.com/office/drawing/2014/main" id="{186E5A4E-A653-233A-3860-5463E0F0DEA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C28209DF-B414-6DAC-6C50-AAB349C8DCDA}"/>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18983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20D1-9DC5-9DB4-0BF7-06956A9C044B}"/>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898AF030-243D-35E6-03B3-BEA74C90B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18FD7DB4-036C-4699-4CBB-FD7A53901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D66D3F60-2450-1CE8-32D0-B882239B6026}"/>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6" name="Footer Placeholder 5">
            <a:extLst>
              <a:ext uri="{FF2B5EF4-FFF2-40B4-BE49-F238E27FC236}">
                <a16:creationId xmlns:a16="http://schemas.microsoft.com/office/drawing/2014/main" id="{1C08A8DF-80AC-5188-795C-3AC7586E6AF5}"/>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E1F7A738-8C55-F9A8-04E6-0CBBB0BD8738}"/>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212800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944D-A1CD-5FE6-6959-EB5D7C20136C}"/>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8A5B0D65-5104-2177-27A7-249F1164C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245D0-2561-3B2F-FEB7-68E9E5183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7B7E4C30-B63A-A4C9-86D0-C25784115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40403-7EB6-B688-C00D-6B5A3DB75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7269FDF6-5787-C6E4-3CE9-A3451A680F92}"/>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8" name="Footer Placeholder 7">
            <a:extLst>
              <a:ext uri="{FF2B5EF4-FFF2-40B4-BE49-F238E27FC236}">
                <a16:creationId xmlns:a16="http://schemas.microsoft.com/office/drawing/2014/main" id="{8EDBC7C2-9BB5-D8AC-205F-940A91DFF5DD}"/>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7A3DE508-E260-40E9-B904-387D6DC69133}"/>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382276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CE13-2320-BB9D-F854-B8E738757CDE}"/>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74FE002F-4129-5F42-D1A9-49175AB77A05}"/>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4" name="Footer Placeholder 3">
            <a:extLst>
              <a:ext uri="{FF2B5EF4-FFF2-40B4-BE49-F238E27FC236}">
                <a16:creationId xmlns:a16="http://schemas.microsoft.com/office/drawing/2014/main" id="{44948A8E-0368-8929-FA3B-2036CA9BDB6A}"/>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3C50BFCE-60D3-C8FE-1B5C-CA69AFC0CF87}"/>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419852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2389F-1089-7553-F53B-F3DF8E3E1191}"/>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3" name="Footer Placeholder 2">
            <a:extLst>
              <a:ext uri="{FF2B5EF4-FFF2-40B4-BE49-F238E27FC236}">
                <a16:creationId xmlns:a16="http://schemas.microsoft.com/office/drawing/2014/main" id="{5F9C9FDE-7D0F-731F-F247-9EE52FD61105}"/>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33AE1134-9EDC-FD91-72B1-DAE6D02FF4AE}"/>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85252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56AC-6450-03EE-DB8A-AD1E292B6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3768010C-0E05-DCAF-BD9C-D4123A435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D62E042E-93F5-59BF-094C-3E41637C7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A9BA6-8BF7-2AC8-44CD-A1D31235E649}"/>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6" name="Footer Placeholder 5">
            <a:extLst>
              <a:ext uri="{FF2B5EF4-FFF2-40B4-BE49-F238E27FC236}">
                <a16:creationId xmlns:a16="http://schemas.microsoft.com/office/drawing/2014/main" id="{548BD342-4463-3A57-A578-7482B7F888B0}"/>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C750AAFE-2E18-D369-52D1-4EEC60883783}"/>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290286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A2E0-9026-DCBB-DFEB-1382F9615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257FEE48-E939-E4F4-FD07-B035A901E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A55A0746-4EC5-2CBD-133E-7F31B7D59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183D3-57A0-D5D3-28F8-39CEF3829946}"/>
              </a:ext>
            </a:extLst>
          </p:cNvPr>
          <p:cNvSpPr>
            <a:spLocks noGrp="1"/>
          </p:cNvSpPr>
          <p:nvPr>
            <p:ph type="dt" sz="half" idx="10"/>
          </p:nvPr>
        </p:nvSpPr>
        <p:spPr/>
        <p:txBody>
          <a:bodyPr/>
          <a:lstStyle/>
          <a:p>
            <a:fld id="{BCB36BD2-D522-6649-9E4C-BF6804760A07}" type="datetimeFigureOut">
              <a:rPr lang="en-CO" smtClean="0"/>
              <a:t>12/05/22</a:t>
            </a:fld>
            <a:endParaRPr lang="en-CO"/>
          </a:p>
        </p:txBody>
      </p:sp>
      <p:sp>
        <p:nvSpPr>
          <p:cNvPr id="6" name="Footer Placeholder 5">
            <a:extLst>
              <a:ext uri="{FF2B5EF4-FFF2-40B4-BE49-F238E27FC236}">
                <a16:creationId xmlns:a16="http://schemas.microsoft.com/office/drawing/2014/main" id="{BA7B5D38-3020-87CE-00C9-6A4180116B3A}"/>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F2473711-0D81-D294-B945-6466684D6838}"/>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293765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B1807-A562-9EFA-AC59-985939EC1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F434C6CF-3A0D-3E8A-D04A-5656AE7F1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D8ADFFCC-C4A1-2466-4971-2DE8C7B7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36BD2-D522-6649-9E4C-BF6804760A07}" type="datetimeFigureOut">
              <a:rPr lang="en-CO" smtClean="0"/>
              <a:t>12/05/22</a:t>
            </a:fld>
            <a:endParaRPr lang="en-CO"/>
          </a:p>
        </p:txBody>
      </p:sp>
      <p:sp>
        <p:nvSpPr>
          <p:cNvPr id="5" name="Footer Placeholder 4">
            <a:extLst>
              <a:ext uri="{FF2B5EF4-FFF2-40B4-BE49-F238E27FC236}">
                <a16:creationId xmlns:a16="http://schemas.microsoft.com/office/drawing/2014/main" id="{B56770F6-DCD1-8158-3A07-26731418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O"/>
          </a:p>
        </p:txBody>
      </p:sp>
      <p:sp>
        <p:nvSpPr>
          <p:cNvPr id="6" name="Slide Number Placeholder 5">
            <a:extLst>
              <a:ext uri="{FF2B5EF4-FFF2-40B4-BE49-F238E27FC236}">
                <a16:creationId xmlns:a16="http://schemas.microsoft.com/office/drawing/2014/main" id="{3EB71044-713A-EBED-79A3-D190D5359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7F7A-514A-CB46-A234-15C64CA6672E}" type="slidenum">
              <a:rPr lang="en-CO" smtClean="0"/>
              <a:t>‹#›</a:t>
            </a:fld>
            <a:endParaRPr lang="en-CO"/>
          </a:p>
        </p:txBody>
      </p:sp>
    </p:spTree>
    <p:extLst>
      <p:ext uri="{BB962C8B-B14F-4D97-AF65-F5344CB8AC3E}">
        <p14:creationId xmlns:p14="http://schemas.microsoft.com/office/powerpoint/2010/main" val="394605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nodejs-unit-testing-in-depth" TargetMode="External"/><Relationship Id="rId2" Type="http://schemas.openxmlformats.org/officeDocument/2006/relationships/hyperlink" Target="https://codesource.io/how-to-use-chai-assertion-library/" TargetMode="External"/><Relationship Id="rId1" Type="http://schemas.openxmlformats.org/officeDocument/2006/relationships/slideLayout" Target="../slideLayouts/slideLayout2.xml"/><Relationship Id="rId4" Type="http://schemas.openxmlformats.org/officeDocument/2006/relationships/hyperlink" Target="https://www.testim.io/blog/testing-promises-using-moch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A051-CF2B-ED44-DC1D-EF2F9EE10AA3}"/>
              </a:ext>
            </a:extLst>
          </p:cNvPr>
          <p:cNvSpPr>
            <a:spLocks noGrp="1"/>
          </p:cNvSpPr>
          <p:nvPr>
            <p:ph type="ctrTitle"/>
          </p:nvPr>
        </p:nvSpPr>
        <p:spPr/>
        <p:txBody>
          <a:bodyPr/>
          <a:lstStyle/>
          <a:p>
            <a:r>
              <a:rPr lang="en-CO" dirty="0"/>
              <a:t>Unit Testing JS with Chai</a:t>
            </a:r>
          </a:p>
        </p:txBody>
      </p:sp>
      <p:sp>
        <p:nvSpPr>
          <p:cNvPr id="3" name="Subtitle 2">
            <a:extLst>
              <a:ext uri="{FF2B5EF4-FFF2-40B4-BE49-F238E27FC236}">
                <a16:creationId xmlns:a16="http://schemas.microsoft.com/office/drawing/2014/main" id="{A6AEEDA0-E3EA-BE1E-C327-6D22ADB1183D}"/>
              </a:ext>
            </a:extLst>
          </p:cNvPr>
          <p:cNvSpPr>
            <a:spLocks noGrp="1"/>
          </p:cNvSpPr>
          <p:nvPr>
            <p:ph type="subTitle" idx="1"/>
          </p:nvPr>
        </p:nvSpPr>
        <p:spPr>
          <a:xfrm>
            <a:off x="1524000" y="3602038"/>
            <a:ext cx="9144000" cy="3255962"/>
          </a:xfrm>
        </p:spPr>
        <p:txBody>
          <a:bodyPr>
            <a:normAutofit/>
          </a:bodyPr>
          <a:lstStyle/>
          <a:p>
            <a:r>
              <a:rPr lang="en-CO" dirty="0"/>
              <a:t>Using Mocha and rewire.</a:t>
            </a:r>
          </a:p>
          <a:p>
            <a:endParaRPr lang="en-CO" dirty="0"/>
          </a:p>
          <a:p>
            <a:endParaRPr lang="en-US" dirty="0"/>
          </a:p>
          <a:p>
            <a:endParaRPr lang="en-US" dirty="0"/>
          </a:p>
          <a:p>
            <a:endParaRPr lang="en-US" dirty="0"/>
          </a:p>
          <a:p>
            <a:r>
              <a:rPr lang="en-US" dirty="0"/>
              <a:t>J</a:t>
            </a:r>
            <a:r>
              <a:rPr lang="en-CO" dirty="0"/>
              <a:t>uan_bustamante@epam.com</a:t>
            </a:r>
          </a:p>
          <a:p>
            <a:r>
              <a:rPr lang="en-CO" dirty="0"/>
              <a:t>EPAM Systems 2022</a:t>
            </a:r>
          </a:p>
        </p:txBody>
      </p:sp>
    </p:spTree>
    <p:extLst>
      <p:ext uri="{BB962C8B-B14F-4D97-AF65-F5344CB8AC3E}">
        <p14:creationId xmlns:p14="http://schemas.microsoft.com/office/powerpoint/2010/main" val="5240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with .then() and done param</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it('add 2 numbers with a promise', (</a:t>
            </a:r>
            <a:r>
              <a:rPr lang="en-US" dirty="0">
                <a:solidFill>
                  <a:srgbClr val="FF0000"/>
                </a:solidFill>
                <a:latin typeface="Consolas" panose="020B0609020204030204" pitchFamily="49" charset="0"/>
                <a:cs typeface="Consolas" panose="020B0609020204030204" pitchFamily="49" charset="0"/>
              </a:rPr>
              <a:t>done</a:t>
            </a:r>
            <a:r>
              <a:rPr lang="en-US" dirty="0">
                <a:latin typeface="Consolas" panose="020B0609020204030204" pitchFamily="49" charset="0"/>
                <a:cs typeface="Consolas" panose="020B0609020204030204" pitchFamily="49" charset="0"/>
              </a:rPr>
              <a:t>) =&gt;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 1).then((result)=&gt;{</a:t>
            </a:r>
          </a:p>
          <a:p>
            <a:pPr marL="0" indent="0">
              <a:buNone/>
            </a:pPr>
            <a:r>
              <a:rPr lang="en-US" dirty="0">
                <a:latin typeface="Consolas" panose="020B0609020204030204" pitchFamily="49" charset="0"/>
                <a:cs typeface="Consolas" panose="020B0609020204030204" pitchFamily="49" charset="0"/>
              </a:rPr>
              <a:t>      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done()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745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returning promise</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it('test a promise with a return', () =&gt; {</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 1).then((result)=&gt;{</a:t>
            </a:r>
          </a:p>
          <a:p>
            <a:pPr marL="0" indent="0">
              <a:buNone/>
            </a:pPr>
            <a:r>
              <a:rPr lang="en-US" dirty="0">
                <a:latin typeface="Consolas" panose="020B0609020204030204" pitchFamily="49" charset="0"/>
                <a:cs typeface="Consolas" panose="020B0609020204030204" pitchFamily="49" charset="0"/>
              </a:rPr>
              <a:t>      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3587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with async/await</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it('test a promise with async', </a:t>
            </a:r>
            <a:r>
              <a:rPr lang="en-US" dirty="0">
                <a:solidFill>
                  <a:srgbClr val="FF0000"/>
                </a:solidFill>
                <a:latin typeface="Consolas" panose="020B0609020204030204" pitchFamily="49" charset="0"/>
                <a:cs typeface="Consolas" panose="020B0609020204030204" pitchFamily="49" charset="0"/>
              </a:rPr>
              <a:t>async</a:t>
            </a:r>
            <a:r>
              <a:rPr lang="en-US" dirty="0">
                <a:latin typeface="Consolas" panose="020B0609020204030204" pitchFamily="49" charset="0"/>
                <a:cs typeface="Consolas" panose="020B0609020204030204" pitchFamily="49" charset="0"/>
              </a:rPr>
              <a:t> () =&gt; {</a:t>
            </a:r>
          </a:p>
          <a:p>
            <a:pPr marL="0" indent="0">
              <a:buNone/>
            </a:pPr>
            <a:r>
              <a:rPr lang="en-US" dirty="0">
                <a:latin typeface="Consolas" panose="020B0609020204030204" pitchFamily="49" charset="0"/>
                <a:cs typeface="Consolas" panose="020B0609020204030204" pitchFamily="49" charset="0"/>
              </a:rPr>
              <a:t>    let result = </a:t>
            </a:r>
            <a:r>
              <a:rPr lang="en-US" dirty="0">
                <a:solidFill>
                  <a:srgbClr val="FF0000"/>
                </a:solidFill>
                <a:latin typeface="Consolas" panose="020B0609020204030204" pitchFamily="49" charset="0"/>
                <a:cs typeface="Consolas" panose="020B0609020204030204" pitchFamily="49" charset="0"/>
              </a:rPr>
              <a:t>await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 1);</a:t>
            </a:r>
          </a:p>
          <a:p>
            <a:pPr marL="0" indent="0">
              <a:buNone/>
            </a:pPr>
            <a:r>
              <a:rPr lang="en-US" dirty="0">
                <a:latin typeface="Consolas" panose="020B0609020204030204" pitchFamily="49" charset="0"/>
                <a:cs typeface="Consolas" panose="020B0609020204030204" pitchFamily="49" charset="0"/>
              </a:rPr>
              <a:t>    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0714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with chai-as-promised</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a:xfrm>
            <a:off x="0" y="1825625"/>
            <a:ext cx="12192000" cy="4351338"/>
          </a:xfrm>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it('test promise with chai-as-promised', </a:t>
            </a:r>
            <a:r>
              <a:rPr lang="en-US" dirty="0">
                <a:solidFill>
                  <a:srgbClr val="FF0000"/>
                </a:solidFill>
                <a:latin typeface="Consolas" panose="020B0609020204030204" pitchFamily="49" charset="0"/>
                <a:cs typeface="Consolas" panose="020B0609020204030204" pitchFamily="49" charset="0"/>
              </a:rPr>
              <a:t>async</a:t>
            </a:r>
            <a:r>
              <a:rPr lang="en-US" dirty="0">
                <a:latin typeface="Consolas" panose="020B0609020204030204" pitchFamily="49" charset="0"/>
                <a:cs typeface="Consolas" panose="020B0609020204030204" pitchFamily="49" charset="0"/>
              </a:rPr>
              <a:t> () =&gt; {</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await</a:t>
            </a:r>
            <a:r>
              <a:rPr lang="en-US" dirty="0">
                <a:latin typeface="Consolas" panose="020B0609020204030204" pitchFamily="49" charset="0"/>
                <a:cs typeface="Consolas" panose="020B0609020204030204" pitchFamily="49" charset="0"/>
              </a:rPr>
              <a:t> expect(</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(2,1)).</a:t>
            </a:r>
            <a:r>
              <a:rPr lang="en-US" dirty="0" err="1">
                <a:latin typeface="Consolas" panose="020B0609020204030204" pitchFamily="49" charset="0"/>
                <a:cs typeface="Consolas" panose="020B0609020204030204" pitchFamily="49" charset="0"/>
              </a:rPr>
              <a:t>to</a:t>
            </a:r>
            <a:r>
              <a:rPr lang="en-US" dirty="0" err="1">
                <a:solidFill>
                  <a:srgbClr val="FF0000"/>
                </a:solidFill>
                <a:latin typeface="Consolas" panose="020B0609020204030204" pitchFamily="49" charset="0"/>
                <a:cs typeface="Consolas" panose="020B0609020204030204" pitchFamily="49" charset="0"/>
              </a:rPr>
              <a:t>.eventually</a:t>
            </a:r>
            <a:r>
              <a:rPr lang="en-US" dirty="0" err="1">
                <a:latin typeface="Consolas" panose="020B0609020204030204" pitchFamily="49" charset="0"/>
                <a:cs typeface="Consolas" panose="020B0609020204030204" pitchFamily="49" charset="0"/>
              </a:rPr>
              <a:t>.equal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258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EA84-A82D-883D-6F35-5BD0ED194B84}"/>
              </a:ext>
            </a:extLst>
          </p:cNvPr>
          <p:cNvSpPr>
            <a:spLocks noGrp="1"/>
          </p:cNvSpPr>
          <p:nvPr>
            <p:ph type="title"/>
          </p:nvPr>
        </p:nvSpPr>
        <p:spPr/>
        <p:txBody>
          <a:bodyPr/>
          <a:lstStyle/>
          <a:p>
            <a:endParaRPr lang="en-CO"/>
          </a:p>
        </p:txBody>
      </p:sp>
      <p:sp>
        <p:nvSpPr>
          <p:cNvPr id="3" name="Content Placeholder 2">
            <a:extLst>
              <a:ext uri="{FF2B5EF4-FFF2-40B4-BE49-F238E27FC236}">
                <a16:creationId xmlns:a16="http://schemas.microsoft.com/office/drawing/2014/main" id="{7E1FBB94-CA04-6E5F-5CD9-9EE8E0C3E76E}"/>
              </a:ext>
            </a:extLst>
          </p:cNvPr>
          <p:cNvSpPr>
            <a:spLocks noGrp="1"/>
          </p:cNvSpPr>
          <p:nvPr>
            <p:ph idx="1"/>
          </p:nvPr>
        </p:nvSpPr>
        <p:spPr/>
        <p:txBody>
          <a:bodyPr/>
          <a:lstStyle/>
          <a:p>
            <a:endParaRPr lang="en-CO"/>
          </a:p>
        </p:txBody>
      </p:sp>
    </p:spTree>
    <p:extLst>
      <p:ext uri="{BB962C8B-B14F-4D97-AF65-F5344CB8AC3E}">
        <p14:creationId xmlns:p14="http://schemas.microsoft.com/office/powerpoint/2010/main" val="164276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6923-4100-6BF0-D092-6D1B7C0FC529}"/>
              </a:ext>
            </a:extLst>
          </p:cNvPr>
          <p:cNvSpPr>
            <a:spLocks noGrp="1"/>
          </p:cNvSpPr>
          <p:nvPr>
            <p:ph type="title"/>
          </p:nvPr>
        </p:nvSpPr>
        <p:spPr/>
        <p:txBody>
          <a:bodyPr/>
          <a:lstStyle/>
          <a:p>
            <a:r>
              <a:rPr lang="es-ES" dirty="0" err="1"/>
              <a:t>Sources</a:t>
            </a:r>
            <a:endParaRPr lang="en-CO" dirty="0"/>
          </a:p>
        </p:txBody>
      </p:sp>
      <p:sp>
        <p:nvSpPr>
          <p:cNvPr id="3" name="Content Placeholder 2">
            <a:extLst>
              <a:ext uri="{FF2B5EF4-FFF2-40B4-BE49-F238E27FC236}">
                <a16:creationId xmlns:a16="http://schemas.microsoft.com/office/drawing/2014/main" id="{8D5D601F-0DE4-7D1E-D72E-3DB64E5A57BA}"/>
              </a:ext>
            </a:extLst>
          </p:cNvPr>
          <p:cNvSpPr>
            <a:spLocks noGrp="1"/>
          </p:cNvSpPr>
          <p:nvPr>
            <p:ph idx="1"/>
          </p:nvPr>
        </p:nvSpPr>
        <p:spPr>
          <a:xfrm>
            <a:off x="363255" y="1387214"/>
            <a:ext cx="10990545" cy="4838222"/>
          </a:xfrm>
        </p:spPr>
        <p:txBody>
          <a:bodyPr>
            <a:normAutofit/>
          </a:bodyPr>
          <a:lstStyle/>
          <a:p>
            <a:r>
              <a:rPr lang="en-US" dirty="0">
                <a:latin typeface="Consolas" panose="020B0609020204030204" pitchFamily="49" charset="0"/>
                <a:cs typeface="Consolas" panose="020B0609020204030204" pitchFamily="49" charset="0"/>
                <a:hlinkClick r:id="rId2"/>
              </a:rPr>
              <a:t>https://codesource.io/how-to-use-chai-assertion-library/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hlinkClick r:id="rId3"/>
              </a:rPr>
              <a:t>https://www.udemy.com/course/nodejs-unit-testing-in-depth</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hlinkClick r:id="rId4"/>
              </a:rPr>
              <a:t>https://www.testim.io/blog/testing-promises-using-mocha/</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1758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1302-861B-FF2D-DF07-C050DBC2EECF}"/>
              </a:ext>
            </a:extLst>
          </p:cNvPr>
          <p:cNvSpPr>
            <a:spLocks noGrp="1"/>
          </p:cNvSpPr>
          <p:nvPr>
            <p:ph type="title"/>
          </p:nvPr>
        </p:nvSpPr>
        <p:spPr>
          <a:xfrm>
            <a:off x="838200" y="189760"/>
            <a:ext cx="10515600" cy="1325563"/>
          </a:xfrm>
        </p:spPr>
        <p:txBody>
          <a:bodyPr/>
          <a:lstStyle/>
          <a:p>
            <a:r>
              <a:rPr lang="en-CO" dirty="0"/>
              <a:t>Mocha</a:t>
            </a:r>
          </a:p>
        </p:txBody>
      </p:sp>
      <p:sp>
        <p:nvSpPr>
          <p:cNvPr id="3" name="Content Placeholder 2">
            <a:extLst>
              <a:ext uri="{FF2B5EF4-FFF2-40B4-BE49-F238E27FC236}">
                <a16:creationId xmlns:a16="http://schemas.microsoft.com/office/drawing/2014/main" id="{764AF769-4EE8-E1DB-965F-9900AB7B096F}"/>
              </a:ext>
            </a:extLst>
          </p:cNvPr>
          <p:cNvSpPr>
            <a:spLocks noGrp="1"/>
          </p:cNvSpPr>
          <p:nvPr>
            <p:ph idx="1"/>
          </p:nvPr>
        </p:nvSpPr>
        <p:spPr>
          <a:xfrm>
            <a:off x="475989" y="1503124"/>
            <a:ext cx="11285952" cy="5354876"/>
          </a:xfrm>
        </p:spPr>
        <p:txBody>
          <a:bodyPr>
            <a:normAutofit fontScale="70000" lnSpcReduction="20000"/>
          </a:bodyPr>
          <a:lstStyle/>
          <a:p>
            <a:r>
              <a:rPr lang="en-CO" sz="3300" dirty="0"/>
              <a:t>Mocha is used as a framework for unit testing with JS. It let us to test our code in different ways in a structured code. </a:t>
            </a:r>
          </a:p>
          <a:p>
            <a:r>
              <a:rPr lang="en-CO" sz="3300" dirty="0"/>
              <a:t>Mocha Basics: describe, context, it.</a:t>
            </a:r>
          </a:p>
          <a:p>
            <a:pPr lvl="1"/>
            <a:r>
              <a:rPr lang="en-CO" sz="3300" dirty="0"/>
              <a:t>Describe: used to logically distribute your test</a:t>
            </a:r>
          </a:p>
          <a:p>
            <a:pPr lvl="1"/>
            <a:r>
              <a:rPr lang="en-US" sz="3300" dirty="0"/>
              <a:t>I</a:t>
            </a:r>
            <a:r>
              <a:rPr lang="en-CO" sz="3300" dirty="0"/>
              <a:t>t: identifies individual test.</a:t>
            </a:r>
          </a:p>
          <a:p>
            <a:pPr lvl="1"/>
            <a:r>
              <a:rPr lang="en-CO" sz="3300" dirty="0"/>
              <a:t>Context: alias for describe</a:t>
            </a:r>
          </a:p>
          <a:p>
            <a:pPr lvl="1"/>
            <a:r>
              <a:rPr lang="en-CO" sz="3300" dirty="0"/>
              <a:t>Specify: alias for it	</a:t>
            </a:r>
          </a:p>
          <a:p>
            <a:pPr>
              <a:lnSpc>
                <a:spcPct val="120000"/>
              </a:lnSpc>
              <a:spcBef>
                <a:spcPts val="0"/>
              </a:spcBef>
            </a:pPr>
            <a:r>
              <a:rPr lang="en-CO" sz="3300" dirty="0"/>
              <a:t>Syntax Ex:     </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const { assert, expect } = require(`chai`);</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describe(`test of my class`, () =&gt; {</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context(`empty strings`, () =&gt; {</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it(`should fail with empty name param`, () =&gt; {</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let </a:t>
            </a:r>
            <a:r>
              <a:rPr lang="en-US" sz="2200" dirty="0" err="1">
                <a:latin typeface="Consolas" panose="020B0609020204030204" pitchFamily="49" charset="0"/>
                <a:cs typeface="Consolas" panose="020B0609020204030204" pitchFamily="49" charset="0"/>
              </a:rPr>
              <a:t>actualValue</a:t>
            </a:r>
            <a:r>
              <a:rPr lang="en-US" sz="2200" dirty="0">
                <a:latin typeface="Consolas" panose="020B0609020204030204" pitchFamily="49" charset="0"/>
                <a:cs typeface="Consolas" panose="020B0609020204030204" pitchFamily="49" charset="0"/>
              </a:rPr>
              <a:t> = 1;</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//TODO_YOUR_TEST;</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assert.equal</a:t>
            </a:r>
            <a:r>
              <a:rPr lang="en-US" sz="2200" dirty="0">
                <a:latin typeface="Consolas" panose="020B0609020204030204" pitchFamily="49" charset="0"/>
                <a:cs typeface="Consolas" panose="020B0609020204030204" pitchFamily="49" charset="0"/>
              </a:rPr>
              <a:t>(actualValue,1);</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actualValue</a:t>
            </a:r>
            <a:r>
              <a:rPr lang="en-US" sz="2200" dirty="0">
                <a:latin typeface="Consolas" panose="020B0609020204030204" pitchFamily="49" charset="0"/>
                <a:cs typeface="Consolas" panose="020B0609020204030204" pitchFamily="49" charset="0"/>
              </a:rPr>
              <a:t> = 3;</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expect(</a:t>
            </a:r>
            <a:r>
              <a:rPr lang="en-US" sz="2200" dirty="0" err="1">
                <a:latin typeface="Consolas" panose="020B0609020204030204" pitchFamily="49" charset="0"/>
                <a:cs typeface="Consolas" panose="020B0609020204030204" pitchFamily="49" charset="0"/>
              </a:rPr>
              <a:t>actualValue</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to.equal</a:t>
            </a:r>
            <a:r>
              <a:rPr lang="en-US" sz="2200" dirty="0">
                <a:latin typeface="Consolas" panose="020B0609020204030204" pitchFamily="49" charset="0"/>
                <a:cs typeface="Consolas" panose="020B0609020204030204" pitchFamily="49" charset="0"/>
              </a:rPr>
              <a:t>(3);</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sz="2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5357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1A2B-4ECF-6DD3-EF4A-0C22B8D45E84}"/>
              </a:ext>
            </a:extLst>
          </p:cNvPr>
          <p:cNvSpPr>
            <a:spLocks noGrp="1"/>
          </p:cNvSpPr>
          <p:nvPr>
            <p:ph type="title"/>
          </p:nvPr>
        </p:nvSpPr>
        <p:spPr/>
        <p:txBody>
          <a:bodyPr/>
          <a:lstStyle/>
          <a:p>
            <a:r>
              <a:rPr lang="en-CO" dirty="0"/>
              <a:t>Frequently used test alternatives</a:t>
            </a:r>
          </a:p>
        </p:txBody>
      </p:sp>
      <p:sp>
        <p:nvSpPr>
          <p:cNvPr id="3" name="Content Placeholder 2">
            <a:extLst>
              <a:ext uri="{FF2B5EF4-FFF2-40B4-BE49-F238E27FC236}">
                <a16:creationId xmlns:a16="http://schemas.microsoft.com/office/drawing/2014/main" id="{390625B3-7986-5EDE-6087-C4C61E74EB8D}"/>
              </a:ext>
            </a:extLst>
          </p:cNvPr>
          <p:cNvSpPr>
            <a:spLocks noGrp="1"/>
          </p:cNvSpPr>
          <p:nvPr>
            <p:ph idx="1"/>
          </p:nvPr>
        </p:nvSpPr>
        <p:spPr/>
        <p:txBody>
          <a:bodyPr/>
          <a:lstStyle/>
          <a:p>
            <a:r>
              <a:rPr lang="en-US" dirty="0"/>
              <a:t>Expect</a:t>
            </a:r>
            <a:r>
              <a:rPr lang="en-CO" dirty="0"/>
              <a:t>: can take a value as a param and do a test in a like.           ‘natural language’ syntax.</a:t>
            </a:r>
          </a:p>
          <a:p>
            <a:pPr lvl="1"/>
            <a:r>
              <a:rPr lang="en-CO" dirty="0"/>
              <a:t>Ex: </a:t>
            </a:r>
            <a:r>
              <a:rPr lang="en-US" dirty="0">
                <a:latin typeface="Consolas" panose="020B0609020204030204" pitchFamily="49" charset="0"/>
                <a:cs typeface="Consolas" panose="020B0609020204030204" pitchFamily="49" charset="0"/>
              </a:rPr>
              <a:t>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r>
              <a:rPr lang="en-CO" dirty="0"/>
              <a:t>Assert: has multiple functions to perform validations. </a:t>
            </a:r>
            <a:r>
              <a:rPr lang="en-US" dirty="0"/>
              <a:t>O</a:t>
            </a:r>
            <a:r>
              <a:rPr lang="en-CO" dirty="0"/>
              <a:t>ne of the most popular is equal function as it can take 2 params; the actual value and the expected value. </a:t>
            </a:r>
          </a:p>
          <a:p>
            <a:pPr lvl="1"/>
            <a:r>
              <a:rPr lang="en-CO" dirty="0"/>
              <a:t>Ex: </a:t>
            </a:r>
            <a:r>
              <a:rPr lang="en-US" dirty="0" err="1">
                <a:latin typeface="Consolas" panose="020B0609020204030204" pitchFamily="49" charset="0"/>
                <a:cs typeface="Consolas" panose="020B0609020204030204" pitchFamily="49" charset="0"/>
              </a:rPr>
              <a:t>assert.equal</a:t>
            </a:r>
            <a:r>
              <a:rPr lang="en-US" dirty="0">
                <a:latin typeface="Consolas" panose="020B0609020204030204" pitchFamily="49" charset="0"/>
                <a:cs typeface="Consolas" panose="020B0609020204030204" pitchFamily="49" charset="0"/>
              </a:rPr>
              <a:t>(actualValue,1);</a:t>
            </a:r>
          </a:p>
        </p:txBody>
      </p:sp>
    </p:spTree>
    <p:extLst>
      <p:ext uri="{BB962C8B-B14F-4D97-AF65-F5344CB8AC3E}">
        <p14:creationId xmlns:p14="http://schemas.microsoft.com/office/powerpoint/2010/main" val="118612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734F-ED6B-8D29-183F-76624A0B483B}"/>
              </a:ext>
            </a:extLst>
          </p:cNvPr>
          <p:cNvSpPr>
            <a:spLocks noGrp="1"/>
          </p:cNvSpPr>
          <p:nvPr>
            <p:ph type="title"/>
          </p:nvPr>
        </p:nvSpPr>
        <p:spPr/>
        <p:txBody>
          <a:bodyPr/>
          <a:lstStyle/>
          <a:p>
            <a:r>
              <a:rPr lang="en-CO" dirty="0"/>
              <a:t>Expect Examples</a:t>
            </a:r>
          </a:p>
        </p:txBody>
      </p:sp>
      <p:sp>
        <p:nvSpPr>
          <p:cNvPr id="3" name="Content Placeholder 2">
            <a:extLst>
              <a:ext uri="{FF2B5EF4-FFF2-40B4-BE49-F238E27FC236}">
                <a16:creationId xmlns:a16="http://schemas.microsoft.com/office/drawing/2014/main" id="{873E4165-BF2E-2028-F037-F1BDAFA5C82E}"/>
              </a:ext>
            </a:extLst>
          </p:cNvPr>
          <p:cNvSpPr>
            <a:spLocks noGrp="1"/>
          </p:cNvSpPr>
          <p:nvPr>
            <p:ph idx="1"/>
          </p:nvPr>
        </p:nvSpPr>
        <p:spPr/>
        <p:txBody>
          <a:bodyPr>
            <a:normAutofit fontScale="77500" lnSpcReduction="20000"/>
          </a:bodyPr>
          <a:lstStyle/>
          <a:p>
            <a:pPr marL="0" indent="0">
              <a:buNone/>
            </a:pPr>
            <a:r>
              <a:rPr lang="en-US" sz="2600" dirty="0">
                <a:latin typeface="Consolas" panose="020B0609020204030204" pitchFamily="49" charset="0"/>
                <a:cs typeface="Consolas" panose="020B0609020204030204" pitchFamily="49" charset="0"/>
              </a:rPr>
              <a:t>      expect({name : `foo`}).</a:t>
            </a:r>
            <a:r>
              <a:rPr lang="en-US" sz="2600" dirty="0" err="1">
                <a:latin typeface="Consolas" panose="020B0609020204030204" pitchFamily="49" charset="0"/>
                <a:cs typeface="Consolas" panose="020B0609020204030204" pitchFamily="49" charset="0"/>
              </a:rPr>
              <a:t>to.have.property</a:t>
            </a:r>
            <a:r>
              <a:rPr lang="en-US" sz="2600" dirty="0">
                <a:latin typeface="Consolas" panose="020B0609020204030204" pitchFamily="49" charset="0"/>
                <a:cs typeface="Consolas" panose="020B0609020204030204" pitchFamily="49" charset="0"/>
              </a:rPr>
              <a:t>(`name`).</a:t>
            </a:r>
            <a:r>
              <a:rPr lang="en-US" sz="2600" dirty="0" err="1">
                <a:latin typeface="Consolas" panose="020B0609020204030204" pitchFamily="49" charset="0"/>
                <a:cs typeface="Consolas" panose="020B0609020204030204" pitchFamily="49" charset="0"/>
              </a:rPr>
              <a:t>to.equal</a:t>
            </a:r>
            <a:r>
              <a:rPr lang="en-US" sz="2600" dirty="0">
                <a:latin typeface="Consolas" panose="020B0609020204030204" pitchFamily="49" charset="0"/>
                <a:cs typeface="Consolas" panose="020B0609020204030204" pitchFamily="49" charset="0"/>
              </a:rPr>
              <a:t>(`foo`); </a:t>
            </a:r>
          </a:p>
          <a:p>
            <a:pPr marL="0" indent="0">
              <a:buNone/>
            </a:pPr>
            <a:r>
              <a:rPr lang="en-US" sz="2600" dirty="0">
                <a:latin typeface="Consolas" panose="020B0609020204030204" pitchFamily="49" charset="0"/>
                <a:cs typeface="Consolas" panose="020B0609020204030204" pitchFamily="49" charset="0"/>
              </a:rPr>
              <a:t>      expect({name : `foo`}).</a:t>
            </a:r>
            <a:r>
              <a:rPr lang="en-US" sz="2600" dirty="0" err="1">
                <a:latin typeface="Consolas" panose="020B0609020204030204" pitchFamily="49" charset="0"/>
                <a:cs typeface="Consolas" panose="020B0609020204030204" pitchFamily="49" charset="0"/>
              </a:rPr>
              <a:t>to.deep.equal</a:t>
            </a:r>
            <a:r>
              <a:rPr lang="en-US" sz="2600" dirty="0">
                <a:latin typeface="Consolas" panose="020B0609020204030204" pitchFamily="49" charset="0"/>
                <a:cs typeface="Consolas" panose="020B0609020204030204" pitchFamily="49" charset="0"/>
              </a:rPr>
              <a:t>({name: `foo`});</a:t>
            </a:r>
          </a:p>
          <a:p>
            <a:pPr marL="0" indent="0">
              <a:buNone/>
            </a:pPr>
            <a:r>
              <a:rPr lang="en-US" sz="2600" dirty="0">
                <a:latin typeface="Consolas" panose="020B0609020204030204" pitchFamily="49" charset="0"/>
                <a:cs typeface="Consolas" panose="020B0609020204030204" pitchFamily="49" charset="0"/>
              </a:rPr>
              <a:t>      expect(5 &gt; 8).</a:t>
            </a:r>
            <a:r>
              <a:rPr lang="en-US" sz="2600" dirty="0" err="1">
                <a:latin typeface="Consolas" panose="020B0609020204030204" pitchFamily="49" charset="0"/>
                <a:cs typeface="Consolas" panose="020B0609020204030204" pitchFamily="49" charset="0"/>
              </a:rPr>
              <a:t>to.be.false</a:t>
            </a:r>
            <a:r>
              <a:rPr lang="en-US" sz="2600" dirty="0">
                <a:latin typeface="Consolas" panose="020B0609020204030204" pitchFamily="49" charset="0"/>
                <a:cs typeface="Consolas" panose="020B0609020204030204" pitchFamily="49" charset="0"/>
              </a:rPr>
              <a:t>;</a:t>
            </a:r>
          </a:p>
          <a:p>
            <a:pPr marL="0" indent="0">
              <a:buNone/>
            </a:pPr>
            <a:r>
              <a:rPr lang="en-US" sz="2600" dirty="0">
                <a:latin typeface="Consolas" panose="020B0609020204030204" pitchFamily="49" charset="0"/>
                <a:cs typeface="Consolas" panose="020B0609020204030204" pitchFamily="49" charset="0"/>
              </a:rPr>
              <a:t>      expect({}).</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(`object`);</a:t>
            </a:r>
          </a:p>
          <a:p>
            <a:pPr marL="0" indent="0">
              <a:buNone/>
            </a:pPr>
            <a:r>
              <a:rPr lang="en-US" sz="2600" dirty="0">
                <a:latin typeface="Consolas" panose="020B0609020204030204" pitchFamily="49" charset="0"/>
                <a:cs typeface="Consolas" panose="020B0609020204030204" pitchFamily="49" charset="0"/>
              </a:rPr>
              <a:t>      expect({}).</a:t>
            </a:r>
            <a:r>
              <a:rPr lang="en-US" sz="2600" dirty="0" err="1">
                <a:latin typeface="Consolas" panose="020B0609020204030204" pitchFamily="49" charset="0"/>
                <a:cs typeface="Consolas" panose="020B0609020204030204" pitchFamily="49" charset="0"/>
              </a:rPr>
              <a:t>to.be.empty</a:t>
            </a:r>
            <a:r>
              <a:rPr lang="en-US" sz="2600" dirty="0">
                <a:latin typeface="Consolas" panose="020B0609020204030204" pitchFamily="49" charset="0"/>
                <a:cs typeface="Consolas" panose="020B0609020204030204" pitchFamily="49" charset="0"/>
              </a:rPr>
              <a:t>;</a:t>
            </a:r>
          </a:p>
          <a:p>
            <a:pPr marL="0" indent="0">
              <a:buNone/>
            </a:pPr>
            <a:r>
              <a:rPr lang="en-US" sz="2600" dirty="0">
                <a:latin typeface="Consolas" panose="020B0609020204030204" pitchFamily="49" charset="0"/>
                <a:cs typeface="Consolas" panose="020B0609020204030204" pitchFamily="49" charset="0"/>
              </a:rPr>
              <a:t>      expect(`foo`).</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(`string`);</a:t>
            </a:r>
          </a:p>
          <a:p>
            <a:pPr marL="0" indent="0">
              <a:buNone/>
            </a:pPr>
            <a:r>
              <a:rPr lang="en-US" sz="2600" dirty="0">
                <a:latin typeface="Consolas" panose="020B0609020204030204" pitchFamily="49" charset="0"/>
                <a:cs typeface="Consolas" panose="020B0609020204030204" pitchFamily="49" charset="0"/>
              </a:rPr>
              <a:t>      expect(3).</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(`number`);</a:t>
            </a:r>
          </a:p>
          <a:p>
            <a:pPr marL="0" indent="0">
              <a:buNone/>
            </a:pPr>
            <a:r>
              <a:rPr lang="en-US" sz="2600" dirty="0">
                <a:latin typeface="Consolas" panose="020B0609020204030204" pitchFamily="49" charset="0"/>
                <a:cs typeface="Consolas" panose="020B0609020204030204" pitchFamily="49" charset="0"/>
              </a:rPr>
              <a:t>      expect(`bar`).</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(`string`).</a:t>
            </a:r>
            <a:r>
              <a:rPr lang="en-US" sz="2600" dirty="0" err="1">
                <a:latin typeface="Consolas" panose="020B0609020204030204" pitchFamily="49" charset="0"/>
                <a:cs typeface="Consolas" panose="020B0609020204030204" pitchFamily="49" charset="0"/>
              </a:rPr>
              <a:t>with.lengthOf</a:t>
            </a:r>
            <a:r>
              <a:rPr lang="en-US" sz="2600" dirty="0">
                <a:latin typeface="Consolas" panose="020B0609020204030204" pitchFamily="49" charset="0"/>
                <a:cs typeface="Consolas" panose="020B0609020204030204" pitchFamily="49" charset="0"/>
              </a:rPr>
              <a:t>(3);</a:t>
            </a:r>
          </a:p>
          <a:p>
            <a:pPr marL="0" indent="0">
              <a:buNone/>
            </a:pPr>
            <a:r>
              <a:rPr lang="en-US" sz="2600" dirty="0">
                <a:latin typeface="Consolas" panose="020B0609020204030204" pitchFamily="49" charset="0"/>
                <a:cs typeface="Consolas" panose="020B0609020204030204" pitchFamily="49" charset="0"/>
              </a:rPr>
              <a:t>      expect([1,2,3].length).</a:t>
            </a:r>
            <a:r>
              <a:rPr lang="en-US" sz="2600" dirty="0" err="1">
                <a:latin typeface="Consolas" panose="020B0609020204030204" pitchFamily="49" charset="0"/>
                <a:cs typeface="Consolas" panose="020B0609020204030204" pitchFamily="49" charset="0"/>
              </a:rPr>
              <a:t>to.equal</a:t>
            </a:r>
            <a:r>
              <a:rPr lang="en-US" sz="2600" dirty="0">
                <a:latin typeface="Consolas" panose="020B0609020204030204" pitchFamily="49" charset="0"/>
                <a:cs typeface="Consolas" panose="020B0609020204030204" pitchFamily="49" charset="0"/>
              </a:rPr>
              <a:t>(3);</a:t>
            </a:r>
          </a:p>
          <a:p>
            <a:pPr marL="0" indent="0">
              <a:buNone/>
            </a:pPr>
            <a:r>
              <a:rPr lang="en-US" sz="2600" dirty="0">
                <a:latin typeface="Consolas" panose="020B0609020204030204" pitchFamily="49" charset="0"/>
                <a:cs typeface="Consolas" panose="020B0609020204030204" pitchFamily="49" charset="0"/>
              </a:rPr>
              <a:t>      expect(null).</a:t>
            </a:r>
            <a:r>
              <a:rPr lang="en-US" sz="2600" dirty="0" err="1">
                <a:latin typeface="Consolas" panose="020B0609020204030204" pitchFamily="49" charset="0"/>
                <a:cs typeface="Consolas" panose="020B0609020204030204" pitchFamily="49" charset="0"/>
              </a:rPr>
              <a:t>to.be.null</a:t>
            </a:r>
            <a:r>
              <a:rPr lang="en-US" sz="2600" dirty="0">
                <a:latin typeface="Consolas" panose="020B0609020204030204" pitchFamily="49" charset="0"/>
                <a:cs typeface="Consolas" panose="020B0609020204030204" pitchFamily="49" charset="0"/>
              </a:rPr>
              <a:t>;</a:t>
            </a:r>
          </a:p>
          <a:p>
            <a:pPr marL="0" indent="0">
              <a:buNone/>
            </a:pPr>
            <a:r>
              <a:rPr lang="en-US" sz="2600" dirty="0">
                <a:latin typeface="Consolas" panose="020B0609020204030204" pitchFamily="49" charset="0"/>
                <a:cs typeface="Consolas" panose="020B0609020204030204" pitchFamily="49" charset="0"/>
              </a:rPr>
              <a:t>      expect(undefined).</a:t>
            </a:r>
            <a:r>
              <a:rPr lang="en-US" sz="2600" dirty="0" err="1">
                <a:latin typeface="Consolas" panose="020B0609020204030204" pitchFamily="49" charset="0"/>
                <a:cs typeface="Consolas" panose="020B0609020204030204" pitchFamily="49" charset="0"/>
              </a:rPr>
              <a:t>to.not.exist</a:t>
            </a:r>
            <a:r>
              <a:rPr lang="en-US" sz="2600" dirty="0">
                <a:latin typeface="Consolas" panose="020B0609020204030204" pitchFamily="49" charset="0"/>
                <a:cs typeface="Consolas" panose="020B0609020204030204" pitchFamily="49" charset="0"/>
              </a:rPr>
              <a:t>;</a:t>
            </a:r>
          </a:p>
          <a:p>
            <a:pPr marL="0" indent="0">
              <a:buNone/>
            </a:pPr>
            <a:r>
              <a:rPr lang="en-US" sz="2600" dirty="0">
                <a:latin typeface="Consolas" panose="020B0609020204030204" pitchFamily="49" charset="0"/>
                <a:cs typeface="Consolas" panose="020B0609020204030204" pitchFamily="49" charset="0"/>
              </a:rPr>
              <a:t>      expect(1).</a:t>
            </a:r>
            <a:r>
              <a:rPr lang="en-US" sz="2600" dirty="0" err="1">
                <a:latin typeface="Consolas" panose="020B0609020204030204" pitchFamily="49" charset="0"/>
                <a:cs typeface="Consolas" panose="020B0609020204030204" pitchFamily="49" charset="0"/>
              </a:rPr>
              <a:t>to.exist</a:t>
            </a:r>
            <a:r>
              <a:rPr lang="en-US" sz="2600" dirty="0">
                <a:latin typeface="Consolas" panose="020B0609020204030204" pitchFamily="49" charset="0"/>
                <a:cs typeface="Consolas" panose="020B0609020204030204" pitchFamily="49" charset="0"/>
              </a:rPr>
              <a:t>;</a:t>
            </a:r>
          </a:p>
          <a:p>
            <a:endParaRPr lang="en-CO" dirty="0"/>
          </a:p>
        </p:txBody>
      </p:sp>
    </p:spTree>
    <p:extLst>
      <p:ext uri="{BB962C8B-B14F-4D97-AF65-F5344CB8AC3E}">
        <p14:creationId xmlns:p14="http://schemas.microsoft.com/office/powerpoint/2010/main" val="45325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3FCA-3239-CF05-D604-3E40A417E795}"/>
              </a:ext>
            </a:extLst>
          </p:cNvPr>
          <p:cNvSpPr>
            <a:spLocks noGrp="1"/>
          </p:cNvSpPr>
          <p:nvPr>
            <p:ph type="title"/>
          </p:nvPr>
        </p:nvSpPr>
        <p:spPr/>
        <p:txBody>
          <a:bodyPr/>
          <a:lstStyle/>
          <a:p>
            <a:r>
              <a:rPr lang="en-CO" dirty="0"/>
              <a:t>Assert Examples</a:t>
            </a:r>
          </a:p>
        </p:txBody>
      </p:sp>
      <p:sp>
        <p:nvSpPr>
          <p:cNvPr id="3" name="Content Placeholder 2">
            <a:extLst>
              <a:ext uri="{FF2B5EF4-FFF2-40B4-BE49-F238E27FC236}">
                <a16:creationId xmlns:a16="http://schemas.microsoft.com/office/drawing/2014/main" id="{F7BBDE53-BB44-401D-A703-FF25BAB70A8E}"/>
              </a:ext>
            </a:extLst>
          </p:cNvPr>
          <p:cNvSpPr>
            <a:spLocks noGrp="1"/>
          </p:cNvSpPr>
          <p:nvPr>
            <p:ph idx="1"/>
          </p:nvPr>
        </p:nvSpPr>
        <p:spPr>
          <a:xfrm>
            <a:off x="425884" y="1825625"/>
            <a:ext cx="11766115" cy="4351338"/>
          </a:xfrm>
        </p:spPr>
        <p:txBody>
          <a:bodyPr>
            <a:normAutofit/>
          </a:bodyPr>
          <a:lstStyle/>
          <a:p>
            <a:pPr marL="0" indent="0">
              <a:lnSpc>
                <a:spcPct val="100000"/>
              </a:lnSpc>
              <a:spcBef>
                <a:spcPts val="0"/>
              </a:spcBef>
              <a:buNone/>
            </a:pPr>
            <a:r>
              <a:rPr lang="en-US" sz="2000" dirty="0">
                <a:latin typeface="Consolas" panose="020B0609020204030204" pitchFamily="49" charset="0"/>
                <a:cs typeface="Consolas" panose="020B0609020204030204" pitchFamily="49" charset="0"/>
              </a:rPr>
              <a:t>var foo = `bar`</a:t>
            </a:r>
          </a:p>
          <a:p>
            <a:pPr marL="0" indent="0">
              <a:lnSpc>
                <a:spcPct val="100000"/>
              </a:lnSpc>
              <a:spcBef>
                <a:spcPts val="0"/>
              </a:spcBef>
              <a:buNone/>
            </a:pPr>
            <a:r>
              <a:rPr lang="en-US" sz="2000" dirty="0">
                <a:latin typeface="Consolas" panose="020B0609020204030204" pitchFamily="49" charset="0"/>
                <a:cs typeface="Consolas" panose="020B0609020204030204" pitchFamily="49" charset="0"/>
              </a:rPr>
              <a:t>, cars = { brand: [ `BMW`, `Audi`, `Bentley` ] };</a:t>
            </a:r>
          </a:p>
          <a:p>
            <a:pPr marL="0" indent="0">
              <a:lnSpc>
                <a:spcPct val="100000"/>
              </a:lnSpc>
              <a:spcBef>
                <a:spcPts val="0"/>
              </a:spcBef>
              <a:buNone/>
            </a:pPr>
            <a:r>
              <a:rPr lang="en-US" sz="2000" dirty="0" err="1">
                <a:latin typeface="Consolas" panose="020B0609020204030204" pitchFamily="49" charset="0"/>
                <a:cs typeface="Consolas" panose="020B0609020204030204" pitchFamily="49" charset="0"/>
              </a:rPr>
              <a:t>assert.typeOf</a:t>
            </a:r>
            <a:r>
              <a:rPr lang="en-US" sz="2000" dirty="0">
                <a:latin typeface="Consolas" panose="020B0609020204030204" pitchFamily="49" charset="0"/>
                <a:cs typeface="Consolas" panose="020B0609020204030204" pitchFamily="49" charset="0"/>
              </a:rPr>
              <a:t>(foo, `string`); // without optional message</a:t>
            </a:r>
          </a:p>
          <a:p>
            <a:pPr marL="0" indent="0">
              <a:lnSpc>
                <a:spcPct val="100000"/>
              </a:lnSpc>
              <a:spcBef>
                <a:spcPts val="0"/>
              </a:spcBef>
              <a:buNone/>
            </a:pPr>
            <a:r>
              <a:rPr lang="en-US" sz="2000" dirty="0" err="1">
                <a:latin typeface="Consolas" panose="020B0609020204030204" pitchFamily="49" charset="0"/>
                <a:cs typeface="Consolas" panose="020B0609020204030204" pitchFamily="49" charset="0"/>
              </a:rPr>
              <a:t>assert.typeOf</a:t>
            </a:r>
            <a:r>
              <a:rPr lang="en-US" sz="2000" dirty="0">
                <a:latin typeface="Consolas" panose="020B0609020204030204" pitchFamily="49" charset="0"/>
                <a:cs typeface="Consolas" panose="020B0609020204030204" pitchFamily="49" charset="0"/>
              </a:rPr>
              <a:t>(foo, `string`, `foo is a string`); // with optional message</a:t>
            </a:r>
          </a:p>
          <a:p>
            <a:pPr marL="0" indent="0">
              <a:lnSpc>
                <a:spcPct val="100000"/>
              </a:lnSpc>
              <a:spcBef>
                <a:spcPts val="0"/>
              </a:spcBef>
              <a:buNone/>
            </a:pPr>
            <a:r>
              <a:rPr lang="en-US" sz="2000" dirty="0" err="1">
                <a:latin typeface="Consolas" panose="020B0609020204030204" pitchFamily="49" charset="0"/>
                <a:cs typeface="Consolas" panose="020B0609020204030204" pitchFamily="49" charset="0"/>
              </a:rPr>
              <a:t>assert.equal</a:t>
            </a:r>
            <a:r>
              <a:rPr lang="en-US" sz="2000" dirty="0">
                <a:latin typeface="Consolas" panose="020B0609020204030204" pitchFamily="49" charset="0"/>
                <a:cs typeface="Consolas" panose="020B0609020204030204" pitchFamily="49" charset="0"/>
              </a:rPr>
              <a:t>(foo, `bar`, `foo equal bar`);</a:t>
            </a:r>
          </a:p>
          <a:p>
            <a:pPr marL="0" indent="0">
              <a:lnSpc>
                <a:spcPct val="100000"/>
              </a:lnSpc>
              <a:spcBef>
                <a:spcPts val="0"/>
              </a:spcBef>
              <a:buNone/>
            </a:pPr>
            <a:r>
              <a:rPr lang="en-US" sz="2000" dirty="0" err="1">
                <a:latin typeface="Consolas" panose="020B0609020204030204" pitchFamily="49" charset="0"/>
                <a:cs typeface="Consolas" panose="020B0609020204030204" pitchFamily="49" charset="0"/>
              </a:rPr>
              <a:t>assert.lengthOf</a:t>
            </a:r>
            <a:r>
              <a:rPr lang="en-US" sz="2000" dirty="0">
                <a:latin typeface="Consolas" panose="020B0609020204030204" pitchFamily="49" charset="0"/>
                <a:cs typeface="Consolas" panose="020B0609020204030204" pitchFamily="49" charset="0"/>
              </a:rPr>
              <a:t>(foo, 3, `foo value has a length of 3`);</a:t>
            </a:r>
          </a:p>
          <a:p>
            <a:pPr marL="0" indent="0">
              <a:lnSpc>
                <a:spcPct val="100000"/>
              </a:lnSpc>
              <a:spcBef>
                <a:spcPts val="0"/>
              </a:spcBef>
              <a:buNone/>
            </a:pPr>
            <a:r>
              <a:rPr lang="en-US" sz="2000" dirty="0" err="1">
                <a:latin typeface="Consolas" panose="020B0609020204030204" pitchFamily="49" charset="0"/>
                <a:cs typeface="Consolas" panose="020B0609020204030204" pitchFamily="49" charset="0"/>
              </a:rPr>
              <a:t>assert.lengthOf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cars.brand</a:t>
            </a:r>
            <a:r>
              <a:rPr lang="en-US" sz="2000" dirty="0">
                <a:latin typeface="Consolas" panose="020B0609020204030204" pitchFamily="49" charset="0"/>
                <a:cs typeface="Consolas" panose="020B0609020204030204" pitchFamily="49" charset="0"/>
              </a:rPr>
              <a:t>, 3, `cars has 3 types of brand`);</a:t>
            </a:r>
          </a:p>
          <a:p>
            <a:endParaRPr lang="en-CO" dirty="0"/>
          </a:p>
        </p:txBody>
      </p:sp>
    </p:spTree>
    <p:extLst>
      <p:ext uri="{BB962C8B-B14F-4D97-AF65-F5344CB8AC3E}">
        <p14:creationId xmlns:p14="http://schemas.microsoft.com/office/powerpoint/2010/main" val="17129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6F1D-D91A-C55F-817C-2508B7814156}"/>
              </a:ext>
            </a:extLst>
          </p:cNvPr>
          <p:cNvSpPr>
            <a:spLocks noGrp="1"/>
          </p:cNvSpPr>
          <p:nvPr>
            <p:ph type="title"/>
          </p:nvPr>
        </p:nvSpPr>
        <p:spPr>
          <a:xfrm>
            <a:off x="838200" y="164708"/>
            <a:ext cx="10515600" cy="1325563"/>
          </a:xfrm>
        </p:spPr>
        <p:txBody>
          <a:bodyPr/>
          <a:lstStyle/>
          <a:p>
            <a:r>
              <a:rPr lang="en-CO" dirty="0"/>
              <a:t>Rewire part 1</a:t>
            </a:r>
          </a:p>
        </p:txBody>
      </p:sp>
      <p:sp>
        <p:nvSpPr>
          <p:cNvPr id="3" name="Content Placeholder 2">
            <a:extLst>
              <a:ext uri="{FF2B5EF4-FFF2-40B4-BE49-F238E27FC236}">
                <a16:creationId xmlns:a16="http://schemas.microsoft.com/office/drawing/2014/main" id="{AE8BFEBB-FAB5-9C31-8E61-D49633819E38}"/>
              </a:ext>
            </a:extLst>
          </p:cNvPr>
          <p:cNvSpPr>
            <a:spLocks noGrp="1"/>
          </p:cNvSpPr>
          <p:nvPr>
            <p:ph idx="1"/>
          </p:nvPr>
        </p:nvSpPr>
        <p:spPr>
          <a:xfrm>
            <a:off x="838200" y="1253331"/>
            <a:ext cx="10515600" cy="800938"/>
          </a:xfrm>
        </p:spPr>
        <p:txBody>
          <a:bodyPr>
            <a:normAutofit lnSpcReduction="10000"/>
          </a:bodyPr>
          <a:lstStyle/>
          <a:p>
            <a:r>
              <a:rPr lang="en-US" dirty="0"/>
              <a:t>W</a:t>
            </a:r>
            <a:r>
              <a:rPr lang="en-CO" dirty="0"/>
              <a:t>hen we need to modify the behavior of a non exposed element(function, const or variable) from a class we can use rewire. </a:t>
            </a:r>
          </a:p>
        </p:txBody>
      </p:sp>
      <p:sp>
        <p:nvSpPr>
          <p:cNvPr id="4" name="Content Placeholder 2">
            <a:extLst>
              <a:ext uri="{FF2B5EF4-FFF2-40B4-BE49-F238E27FC236}">
                <a16:creationId xmlns:a16="http://schemas.microsoft.com/office/drawing/2014/main" id="{C4EB8254-CC9B-AC06-6AC8-0DCF234BCA78}"/>
              </a:ext>
            </a:extLst>
          </p:cNvPr>
          <p:cNvSpPr txBox="1">
            <a:spLocks/>
          </p:cNvSpPr>
          <p:nvPr/>
        </p:nvSpPr>
        <p:spPr>
          <a:xfrm>
            <a:off x="287054" y="2289133"/>
            <a:ext cx="5650281" cy="45688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O" dirty="0"/>
              <a:t>Class to be tested: RF.js</a:t>
            </a:r>
          </a:p>
          <a:p>
            <a:pPr marL="0" indent="0">
              <a:buNone/>
            </a:pPr>
            <a:r>
              <a:rPr lang="en-US" sz="2000" dirty="0">
                <a:latin typeface="Consolas" panose="020B0609020204030204" pitchFamily="49" charset="0"/>
                <a:cs typeface="Consolas" panose="020B0609020204030204" pitchFamily="49" charset="0"/>
              </a:rPr>
              <a:t>var path = "/somewhere/on/the/disk";</a:t>
            </a:r>
          </a:p>
          <a:p>
            <a:pPr marL="0" indent="0">
              <a:buNone/>
            </a:pPr>
            <a:r>
              <a:rPr lang="en-US" sz="2000" dirty="0">
                <a:latin typeface="Consolas" panose="020B0609020204030204" pitchFamily="49" charset="0"/>
                <a:cs typeface="Consolas" panose="020B0609020204030204" pitchFamily="49" charset="0"/>
              </a:rPr>
              <a:t>function </a:t>
            </a:r>
            <a:r>
              <a:rPr lang="en-US" sz="2000" dirty="0" err="1">
                <a:latin typeface="Consolas" panose="020B0609020204030204" pitchFamily="49" charset="0"/>
                <a:cs typeface="Consolas" panose="020B0609020204030204" pitchFamily="49" charset="0"/>
              </a:rPr>
              <a:t>readSomethingFromFileSystem</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cb</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console.log</a:t>
            </a:r>
            <a:r>
              <a:rPr lang="en-US" sz="2000" dirty="0">
                <a:latin typeface="Consolas" panose="020B0609020204030204" pitchFamily="49" charset="0"/>
                <a:cs typeface="Consolas" panose="020B0609020204030204" pitchFamily="49" charset="0"/>
              </a:rPr>
              <a:t>("Reading from file system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noIdea</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cb</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function </a:t>
            </a:r>
            <a:r>
              <a:rPr lang="en-US" sz="2000" dirty="0" err="1">
                <a:latin typeface="Consolas" panose="020B0609020204030204" pitchFamily="49" charset="0"/>
                <a:cs typeface="Consolas" panose="020B0609020204030204" pitchFamily="49" charset="0"/>
              </a:rPr>
              <a:t>noIdea</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cb</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cb</a:t>
            </a:r>
            <a:r>
              <a:rPr lang="en-US" sz="2000" dirty="0">
                <a:latin typeface="Consolas" panose="020B0609020204030204" pitchFamily="49" charset="0"/>
                <a:cs typeface="Consolas" panose="020B0609020204030204" pitchFamily="49" charset="0"/>
              </a:rPr>
              <a:t>(null, "</a:t>
            </a:r>
            <a:r>
              <a:rPr lang="en-US" sz="2000" dirty="0" err="1">
                <a:latin typeface="Consolas" panose="020B0609020204030204" pitchFamily="49" charset="0"/>
                <a:cs typeface="Consolas" panose="020B0609020204030204" pitchFamily="49" charset="0"/>
              </a:rPr>
              <a:t>SuccessIdea</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console.log</a:t>
            </a:r>
            <a:r>
              <a:rPr lang="en-US" sz="2000" dirty="0">
                <a:latin typeface="Consolas" panose="020B0609020204030204" pitchFamily="49" charset="0"/>
                <a:cs typeface="Consolas" panose="020B0609020204030204" pitchFamily="49" charset="0"/>
              </a:rPr>
              <a:t>(`RF </a:t>
            </a:r>
            <a:r>
              <a:rPr lang="en-US" sz="2000" dirty="0" err="1">
                <a:latin typeface="Consolas" panose="020B0609020204030204" pitchFamily="49" charset="0"/>
                <a:cs typeface="Consolas" panose="020B0609020204030204" pitchFamily="49" charset="0"/>
              </a:rPr>
              <a:t>noIdea</a:t>
            </a:r>
            <a:r>
              <a:rPr lang="en-US" sz="2000" dirty="0">
                <a:latin typeface="Consolas" panose="020B0609020204030204" pitchFamily="49" charset="0"/>
                <a:cs typeface="Consolas" panose="020B0609020204030204" pitchFamily="49" charset="0"/>
              </a:rPr>
              <a:t> path ${path}`)</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err="1">
                <a:latin typeface="Consolas" panose="020B0609020204030204" pitchFamily="49" charset="0"/>
                <a:cs typeface="Consolas" panose="020B0609020204030204" pitchFamily="49" charset="0"/>
              </a:rPr>
              <a:t>readSomethingFromFileSystem</a:t>
            </a:r>
            <a:r>
              <a:rPr lang="en-US" sz="2000" dirty="0">
                <a:latin typeface="Consolas" panose="020B0609020204030204" pitchFamily="49" charset="0"/>
                <a:cs typeface="Consolas" panose="020B0609020204030204" pitchFamily="49" charset="0"/>
              </a:rPr>
              <a:t>(function (err, data)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console.log</a:t>
            </a:r>
            <a:r>
              <a:rPr lang="en-US" sz="2000" dirty="0">
                <a:latin typeface="Consolas" panose="020B0609020204030204" pitchFamily="49" charset="0"/>
                <a:cs typeface="Consolas" panose="020B0609020204030204" pitchFamily="49" charset="0"/>
              </a:rPr>
              <a:t>(data); // = Success!</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err="1">
                <a:latin typeface="Consolas" panose="020B0609020204030204" pitchFamily="49" charset="0"/>
                <a:cs typeface="Consolas" panose="020B0609020204030204" pitchFamily="49" charset="0"/>
              </a:rPr>
              <a:t>module.exports</a:t>
            </a:r>
            <a:r>
              <a:rPr lang="en-US" sz="2000" dirty="0">
                <a:latin typeface="Consolas" panose="020B0609020204030204" pitchFamily="49" charset="0"/>
                <a:cs typeface="Consolas" panose="020B0609020204030204" pitchFamily="49" charset="0"/>
              </a:rPr>
              <a:t> = { </a:t>
            </a:r>
            <a:r>
              <a:rPr lang="en-US" sz="2000" dirty="0" err="1">
                <a:latin typeface="Consolas" panose="020B0609020204030204" pitchFamily="49" charset="0"/>
                <a:cs typeface="Consolas" panose="020B0609020204030204" pitchFamily="49" charset="0"/>
              </a:rPr>
              <a:t>readSomethingFromFileSystem</a:t>
            </a:r>
            <a:r>
              <a:rPr lang="en-US" sz="2000" dirty="0">
                <a:latin typeface="Consolas" panose="020B0609020204030204" pitchFamily="49" charset="0"/>
                <a:cs typeface="Consolas" panose="020B0609020204030204" pitchFamily="49" charset="0"/>
              </a:rPr>
              <a:t> }</a:t>
            </a:r>
          </a:p>
          <a:p>
            <a:pPr marL="0" indent="0">
              <a:buNone/>
            </a:pPr>
            <a:endParaRPr lang="en-CO" dirty="0"/>
          </a:p>
        </p:txBody>
      </p:sp>
      <p:sp>
        <p:nvSpPr>
          <p:cNvPr id="5" name="Content Placeholder 2">
            <a:extLst>
              <a:ext uri="{FF2B5EF4-FFF2-40B4-BE49-F238E27FC236}">
                <a16:creationId xmlns:a16="http://schemas.microsoft.com/office/drawing/2014/main" id="{0408029B-A46A-1143-BFA5-61EF3C40916A}"/>
              </a:ext>
            </a:extLst>
          </p:cNvPr>
          <p:cNvSpPr txBox="1">
            <a:spLocks/>
          </p:cNvSpPr>
          <p:nvPr/>
        </p:nvSpPr>
        <p:spPr>
          <a:xfrm>
            <a:off x="5937336" y="2289132"/>
            <a:ext cx="6112702" cy="456886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O" sz="5900" dirty="0"/>
              <a:t>Tester class: testRF.js</a:t>
            </a:r>
          </a:p>
          <a:p>
            <a:pPr marL="0" indent="0">
              <a:buNone/>
            </a:pPr>
            <a:r>
              <a:rPr lang="en-US" dirty="0"/>
              <a:t>const { assert, expect } = require("chai");</a:t>
            </a:r>
          </a:p>
          <a:p>
            <a:pPr marL="0" indent="0">
              <a:buNone/>
            </a:pPr>
            <a:r>
              <a:rPr lang="en-US" dirty="0"/>
              <a:t>describe('rewire test', () =&gt; {</a:t>
            </a:r>
          </a:p>
          <a:p>
            <a:pPr marL="0" indent="0">
              <a:buNone/>
            </a:pPr>
            <a:r>
              <a:rPr lang="en-US" dirty="0"/>
              <a:t>  context('test with FS', () =&gt; {</a:t>
            </a:r>
          </a:p>
          <a:p>
            <a:pPr marL="0" indent="0">
              <a:buNone/>
            </a:pPr>
            <a:r>
              <a:rPr lang="en-US" dirty="0"/>
              <a:t>    it('test </a:t>
            </a:r>
            <a:r>
              <a:rPr lang="en-US" dirty="0" err="1"/>
              <a:t>readfile</a:t>
            </a:r>
            <a:r>
              <a:rPr lang="en-US" dirty="0"/>
              <a:t>', () =&gt; {</a:t>
            </a:r>
          </a:p>
          <a:p>
            <a:pPr marL="0" indent="0">
              <a:buNone/>
            </a:pPr>
            <a:r>
              <a:rPr lang="en-US" dirty="0"/>
              <a:t>      var rewire = require("rewire");</a:t>
            </a:r>
          </a:p>
          <a:p>
            <a:pPr marL="0" indent="0">
              <a:buNone/>
            </a:pPr>
            <a:r>
              <a:rPr lang="en-US" dirty="0"/>
              <a:t>      var </a:t>
            </a:r>
            <a:r>
              <a:rPr lang="en-US" dirty="0" err="1"/>
              <a:t>myModule</a:t>
            </a:r>
            <a:r>
              <a:rPr lang="en-US" dirty="0"/>
              <a:t> = rewire("./RF");</a:t>
            </a:r>
          </a:p>
          <a:p>
            <a:pPr marL="0" indent="0">
              <a:buNone/>
            </a:pPr>
            <a:r>
              <a:rPr lang="en-US" dirty="0"/>
              <a:t>      </a:t>
            </a:r>
            <a:r>
              <a:rPr lang="en-US" dirty="0" err="1"/>
              <a:t>myModule</a:t>
            </a:r>
            <a:r>
              <a:rPr lang="en-US" dirty="0"/>
              <a:t>.__set__({</a:t>
            </a:r>
          </a:p>
          <a:p>
            <a:pPr marL="0" indent="0">
              <a:buNone/>
            </a:pPr>
            <a:r>
              <a:rPr lang="en-US" dirty="0"/>
              <a:t>        path: "/the/disk"</a:t>
            </a:r>
          </a:p>
          <a:p>
            <a:pPr marL="0" indent="0">
              <a:buNone/>
            </a:pPr>
            <a:r>
              <a:rPr lang="en-US" dirty="0"/>
              <a:t>      });</a:t>
            </a:r>
          </a:p>
          <a:p>
            <a:pPr marL="0" indent="0">
              <a:buNone/>
            </a:pPr>
            <a:r>
              <a:rPr lang="en-US" dirty="0"/>
              <a:t>      </a:t>
            </a:r>
            <a:r>
              <a:rPr lang="en-US" dirty="0" err="1"/>
              <a:t>myModule.readSomethingFromFileSystem</a:t>
            </a:r>
            <a:r>
              <a:rPr lang="en-US" dirty="0"/>
              <a:t>(function (err, data) {</a:t>
            </a:r>
          </a:p>
          <a:p>
            <a:pPr marL="0" indent="0">
              <a:buNone/>
            </a:pPr>
            <a:r>
              <a:rPr lang="en-US" dirty="0"/>
              <a:t>        </a:t>
            </a:r>
            <a:r>
              <a:rPr lang="en-US" dirty="0" err="1"/>
              <a:t>console.log</a:t>
            </a:r>
            <a:r>
              <a:rPr lang="en-US" dirty="0"/>
              <a:t>(data); // = Success!</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CO" dirty="0"/>
          </a:p>
        </p:txBody>
      </p:sp>
    </p:spTree>
    <p:extLst>
      <p:ext uri="{BB962C8B-B14F-4D97-AF65-F5344CB8AC3E}">
        <p14:creationId xmlns:p14="http://schemas.microsoft.com/office/powerpoint/2010/main" val="290397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6F1D-D91A-C55F-817C-2508B7814156}"/>
              </a:ext>
            </a:extLst>
          </p:cNvPr>
          <p:cNvSpPr>
            <a:spLocks noGrp="1"/>
          </p:cNvSpPr>
          <p:nvPr>
            <p:ph type="title"/>
          </p:nvPr>
        </p:nvSpPr>
        <p:spPr>
          <a:xfrm>
            <a:off x="838200" y="164708"/>
            <a:ext cx="10515600" cy="1325563"/>
          </a:xfrm>
        </p:spPr>
        <p:txBody>
          <a:bodyPr/>
          <a:lstStyle/>
          <a:p>
            <a:r>
              <a:rPr lang="en-CO" dirty="0"/>
              <a:t>Rewire part 2</a:t>
            </a:r>
          </a:p>
        </p:txBody>
      </p:sp>
      <p:sp>
        <p:nvSpPr>
          <p:cNvPr id="3" name="Content Placeholder 2">
            <a:extLst>
              <a:ext uri="{FF2B5EF4-FFF2-40B4-BE49-F238E27FC236}">
                <a16:creationId xmlns:a16="http://schemas.microsoft.com/office/drawing/2014/main" id="{AE8BFEBB-FAB5-9C31-8E61-D49633819E38}"/>
              </a:ext>
            </a:extLst>
          </p:cNvPr>
          <p:cNvSpPr>
            <a:spLocks noGrp="1"/>
          </p:cNvSpPr>
          <p:nvPr>
            <p:ph idx="1"/>
          </p:nvPr>
        </p:nvSpPr>
        <p:spPr>
          <a:xfrm>
            <a:off x="838200" y="1253331"/>
            <a:ext cx="10515600" cy="1325562"/>
          </a:xfrm>
        </p:spPr>
        <p:txBody>
          <a:bodyPr>
            <a:normAutofit/>
          </a:bodyPr>
          <a:lstStyle/>
          <a:p>
            <a:pPr marL="0" indent="0">
              <a:buNone/>
            </a:pPr>
            <a:r>
              <a:rPr lang="en-CO" dirty="0"/>
              <a:t>The code without rewire will use the private value path as </a:t>
            </a:r>
            <a:r>
              <a:rPr lang="en-US" dirty="0">
                <a:latin typeface="Consolas" panose="020B0609020204030204" pitchFamily="49" charset="0"/>
                <a:cs typeface="Consolas" panose="020B0609020204030204" pitchFamily="49" charset="0"/>
              </a:rPr>
              <a:t>"/somewhere/on/the/disk” </a:t>
            </a:r>
            <a:r>
              <a:rPr lang="en-CO" dirty="0"/>
              <a:t>instead of </a:t>
            </a:r>
            <a:r>
              <a:rPr lang="en-US" dirty="0">
                <a:latin typeface="Consolas" panose="020B0609020204030204" pitchFamily="49" charset="0"/>
                <a:cs typeface="Consolas" panose="020B0609020204030204" pitchFamily="49" charset="0"/>
              </a:rPr>
              <a:t>"/the/disk”.</a:t>
            </a:r>
            <a:r>
              <a:rPr lang="en-CO" dirty="0"/>
              <a:t> A similar behavior will also happen with the noIdea function. </a:t>
            </a:r>
            <a:endParaRPr lang="en-US" dirty="0">
              <a:latin typeface="Consolas" panose="020B0609020204030204" pitchFamily="49" charset="0"/>
              <a:cs typeface="Consolas" panose="020B0609020204030204" pitchFamily="49" charset="0"/>
            </a:endParaRPr>
          </a:p>
          <a:p>
            <a:endParaRPr lang="en-CO" dirty="0"/>
          </a:p>
        </p:txBody>
      </p:sp>
    </p:spTree>
    <p:extLst>
      <p:ext uri="{BB962C8B-B14F-4D97-AF65-F5344CB8AC3E}">
        <p14:creationId xmlns:p14="http://schemas.microsoft.com/office/powerpoint/2010/main" val="71574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6923-4100-6BF0-D092-6D1B7C0FC529}"/>
              </a:ext>
            </a:extLst>
          </p:cNvPr>
          <p:cNvSpPr>
            <a:spLocks noGrp="1"/>
          </p:cNvSpPr>
          <p:nvPr>
            <p:ph type="title"/>
          </p:nvPr>
        </p:nvSpPr>
        <p:spPr/>
        <p:txBody>
          <a:bodyPr/>
          <a:lstStyle/>
          <a:p>
            <a:r>
              <a:rPr lang="en-US" dirty="0"/>
              <a:t>B</a:t>
            </a:r>
            <a:r>
              <a:rPr lang="en-CO" dirty="0"/>
              <a:t>efore, beforeEach, after, afterEach</a:t>
            </a:r>
          </a:p>
        </p:txBody>
      </p:sp>
      <p:sp>
        <p:nvSpPr>
          <p:cNvPr id="3" name="Content Placeholder 2">
            <a:extLst>
              <a:ext uri="{FF2B5EF4-FFF2-40B4-BE49-F238E27FC236}">
                <a16:creationId xmlns:a16="http://schemas.microsoft.com/office/drawing/2014/main" id="{8D5D601F-0DE4-7D1E-D72E-3DB64E5A57BA}"/>
              </a:ext>
            </a:extLst>
          </p:cNvPr>
          <p:cNvSpPr>
            <a:spLocks noGrp="1"/>
          </p:cNvSpPr>
          <p:nvPr>
            <p:ph idx="1"/>
          </p:nvPr>
        </p:nvSpPr>
        <p:spPr>
          <a:xfrm>
            <a:off x="363255" y="1387214"/>
            <a:ext cx="10990545" cy="4838222"/>
          </a:xfrm>
        </p:spPr>
        <p:txBody>
          <a:bodyPr>
            <a:normAutofit fontScale="62500" lnSpcReduction="20000"/>
          </a:bodyPr>
          <a:lstStyle/>
          <a:p>
            <a:r>
              <a:rPr lang="en-US" dirty="0"/>
              <a:t>This functions are used to perform executions as their names describe:</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describe('hooks', 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before(function()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before all tests in this file regardless where this line is defined.</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after(function()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after all tests in this file</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beforeEach</a:t>
            </a:r>
            <a:r>
              <a:rPr lang="en-US" dirty="0">
                <a:latin typeface="Consolas" panose="020B0609020204030204" pitchFamily="49" charset="0"/>
                <a:cs typeface="Consolas" panose="020B0609020204030204" pitchFamily="49" charset="0"/>
              </a:rPr>
              <a:t>(function()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before each test in this block (does not run-on pending test)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afterEach</a:t>
            </a:r>
            <a:r>
              <a:rPr lang="en-US" dirty="0">
                <a:latin typeface="Consolas" panose="020B0609020204030204" pitchFamily="49" charset="0"/>
                <a:cs typeface="Consolas" panose="020B0609020204030204" pitchFamily="49" charset="0"/>
              </a:rPr>
              <a:t>(function()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after each test in this block (does not run-on pending test)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test cases</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7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p:txBody>
          <a:bodyPr/>
          <a:lstStyle/>
          <a:p>
            <a:r>
              <a:rPr lang="en-CO" dirty="0"/>
              <a:t>Async functions testing</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r>
              <a:rPr lang="en-CO" i="1" dirty="0"/>
              <a:t>”</a:t>
            </a:r>
            <a:r>
              <a:rPr lang="en-US" i="1" dirty="0"/>
              <a:t> If a function returns a promise that you want to assert on the result of the function, all you need to do for it to work effectively with Mocha is return the promise in your it block. Then you can assert on the result of the promise in the chained .then of your promise.</a:t>
            </a:r>
            <a:r>
              <a:rPr lang="en-CO" i="1" dirty="0"/>
              <a:t>”</a:t>
            </a:r>
          </a:p>
          <a:p>
            <a:r>
              <a:rPr lang="en-US" dirty="0"/>
              <a:t>W</a:t>
            </a:r>
            <a:r>
              <a:rPr lang="en-CO" dirty="0"/>
              <a:t>e are going to test with different methods the following function that returns a promise :</a:t>
            </a:r>
          </a:p>
          <a:p>
            <a:pPr marL="0" indent="0">
              <a:buNone/>
            </a:pPr>
            <a:r>
              <a:rPr lang="en-US" dirty="0">
                <a:latin typeface="Consolas" panose="020B0609020204030204" pitchFamily="49" charset="0"/>
                <a:cs typeface="Consolas" panose="020B0609020204030204" pitchFamily="49" charset="0"/>
              </a:rPr>
              <a:t>function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(a, b) {</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Promise.resolve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a+b</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endParaRPr lang="en-CO" dirty="0"/>
          </a:p>
        </p:txBody>
      </p:sp>
    </p:spTree>
    <p:extLst>
      <p:ext uri="{BB962C8B-B14F-4D97-AF65-F5344CB8AC3E}">
        <p14:creationId xmlns:p14="http://schemas.microsoft.com/office/powerpoint/2010/main" val="1192839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1266</Words>
  <Application>Microsoft Macintosh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Unit Testing JS with Chai</vt:lpstr>
      <vt:lpstr>Mocha</vt:lpstr>
      <vt:lpstr>Frequently used test alternatives</vt:lpstr>
      <vt:lpstr>Expect Examples</vt:lpstr>
      <vt:lpstr>Assert Examples</vt:lpstr>
      <vt:lpstr>Rewire part 1</vt:lpstr>
      <vt:lpstr>Rewire part 2</vt:lpstr>
      <vt:lpstr>Before, beforeEach, after, afterEach</vt:lpstr>
      <vt:lpstr>Async functions testing</vt:lpstr>
      <vt:lpstr>Testing async functions with .then() and done param</vt:lpstr>
      <vt:lpstr>Testing async functions returning promise</vt:lpstr>
      <vt:lpstr>Testing async functions with async/await</vt:lpstr>
      <vt:lpstr>Testing async functions with chai-as-promised</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JS with Chai</dc:title>
  <dc:creator>Juan Fernando Bustamante Zapata</dc:creator>
  <cp:lastModifiedBy>Juan Fernando Bustamante Zapata</cp:lastModifiedBy>
  <cp:revision>6</cp:revision>
  <dcterms:created xsi:type="dcterms:W3CDTF">2022-05-10T21:40:07Z</dcterms:created>
  <dcterms:modified xsi:type="dcterms:W3CDTF">2022-05-12T23:16:47Z</dcterms:modified>
</cp:coreProperties>
</file>