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63" r:id="rId3"/>
    <p:sldId id="258" r:id="rId4"/>
    <p:sldId id="264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0707" autoAdjust="0"/>
  </p:normalViewPr>
  <p:slideViewPr>
    <p:cSldViewPr snapToGrid="0">
      <p:cViewPr varScale="1">
        <p:scale>
          <a:sx n="132" d="100"/>
          <a:sy n="132" d="100"/>
        </p:scale>
        <p:origin x="13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7D08C-12C4-471F-817E-F5FC90950A2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C6545-C1D9-497B-A330-3AF4DB0B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6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 of the printer</a:t>
            </a:r>
          </a:p>
          <a:p>
            <a:r>
              <a:rPr lang="en-US" dirty="0"/>
              <a:t>Our design requirements</a:t>
            </a:r>
          </a:p>
          <a:p>
            <a:r>
              <a:rPr lang="en-US" dirty="0"/>
              <a:t>Initial concepts</a:t>
            </a:r>
          </a:p>
          <a:p>
            <a:r>
              <a:rPr lang="en-US" dirty="0"/>
              <a:t>Some analysis</a:t>
            </a:r>
          </a:p>
          <a:p>
            <a:endParaRPr lang="en-US" dirty="0"/>
          </a:p>
          <a:p>
            <a:r>
              <a:rPr lang="en-US" dirty="0"/>
              <a:t>Caleb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6545-C1D9-497B-A330-3AF4DB0BA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75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6545-C1D9-497B-A330-3AF4DB0BA0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94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of </a:t>
            </a:r>
            <a:r>
              <a:rPr lang="en-US" dirty="0" err="1"/>
              <a:t>comerically</a:t>
            </a:r>
            <a:r>
              <a:rPr lang="en-US" dirty="0"/>
              <a:t> available printers</a:t>
            </a:r>
          </a:p>
          <a:p>
            <a:r>
              <a:rPr lang="en-US" dirty="0" err="1"/>
              <a:t>Intamsys</a:t>
            </a:r>
            <a:r>
              <a:rPr lang="en-US" dirty="0"/>
              <a:t> </a:t>
            </a:r>
            <a:r>
              <a:rPr lang="en-US" dirty="0" err="1"/>
              <a:t>Funmat</a:t>
            </a:r>
            <a:r>
              <a:rPr lang="en-US" dirty="0"/>
              <a:t> HT is the most like ours in terms of price, but note the build volume is 10x smaller</a:t>
            </a:r>
          </a:p>
          <a:p>
            <a:r>
              <a:rPr lang="en-US" dirty="0"/>
              <a:t>Aon-M2+ is most like ours in terms of size, but not the price</a:t>
            </a:r>
          </a:p>
          <a:p>
            <a:endParaRPr lang="en-US" dirty="0"/>
          </a:p>
          <a:p>
            <a:r>
              <a:rPr lang="en-US" dirty="0"/>
              <a:t>Josh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6545-C1D9-497B-A330-3AF4DB0BA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94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Dillon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6545-C1D9-497B-A330-3AF4DB0BA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00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6545-C1D9-497B-A330-3AF4DB0BA0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93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Dillon u can take this slide. Modify it if u think there’s too much/too little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6545-C1D9-497B-A330-3AF4DB0BA0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02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6545-C1D9-497B-A330-3AF4DB0BA0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2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C244-427C-9143-B165-9C3DA7E84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1913F-6017-3248-B394-3BFEBAF09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4BB43-6600-0749-B3DC-69DB17E4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2F63-4C64-4187-9F81-27D8466A07F5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A5928-107A-B940-A5EF-6B36CB09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42D3C-CD11-6341-98DF-2CD58A4B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5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31F1-541A-2C4F-8A00-B9B10720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FA64E-7B61-9B4E-A6EF-CCD372193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00482-2811-EC4C-8810-AFF27B37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EA0-F8F2-4F4E-B5CD-5607802314F1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00C82-0A8F-A84D-9C66-95C4B7D5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2456C-8AC8-1645-91A9-89BDD149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2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F7DF2-35E5-5740-A781-F7F6BD5B6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05F1B-686E-B440-AA53-12DADBC5C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A8B15-3D04-3B4A-B923-30DDA535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0398-3458-4600-A576-952B1583B25F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041F2-F3A5-EE4E-9F7B-269449BF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66C3B-75EB-CD42-92C8-216481F0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0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1888-9C23-1E44-9EC8-81A58068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2F2B-9FD4-D645-9415-7D6DD8AFC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F3C64-5EF3-BD4F-93C1-61F9D924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99B-1D84-4FD7-B07A-15C5DB513DE2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D5C2A-143D-734E-959E-24C8C8FF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D84E4-174E-9C49-960C-A4EFC1FF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4FB2-E675-CC46-B1B1-E47AEFB1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5AC4D-505A-0940-BF7F-C5AF57A36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EA51B-24EE-094B-A092-7F626515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5030-ECF8-4864-A383-44EDDF0CE566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BFD69-6EBF-2E47-BB3A-5C7237C4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CEF99-F45F-A84F-B299-C3891A2C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50E5-FD78-3C4B-A774-8FC597E1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C695-32D1-B042-B9FC-D359271CC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B0C4-096C-4345-AC36-2D223B959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7478C-D261-9841-8649-2B221129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8523-1E44-4568-93CA-E60F3A02AB22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9AC60-7017-FD41-A9AE-BC685514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ACEDD-207F-154F-A682-254A42C8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1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DDDE-C39A-5F4F-9041-145AE041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73E35-9594-E742-8121-D0ECA01CF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83780-8AE8-E54C-9E30-5A7A9984A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CBD4D-F0AB-4D44-83D7-B0F69086D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F0769B-2E3B-404D-944B-D578BDFB4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5FB49A-3E3C-5D44-8DA6-CF9B2DD9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39F-B9BE-45D4-BA2A-52BDC129B619}" type="datetime1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FC08F-C7F7-804B-B714-ED636908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52F92-A6C6-3144-B3D6-972650F9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3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AD5D-B617-6B48-A1ED-28720644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78052-3A1A-1348-BA3D-69B446CF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C3E20-FAEB-46EB-A56C-F7443ACF2D26}" type="datetime1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D45E8-C738-2A46-9779-5AA5A01E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CDA76-810F-3447-8D76-371A0442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710F0-E83F-7443-AB2B-F4C56976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6BC-2BAE-4310-90E0-7DAF47F0804C}" type="datetime1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67E6E-A85F-DB4A-86D5-9B3CE506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98EE6-B9F3-BF4E-938C-66EFDC05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7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DF73-C407-BB42-9847-6BF55348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C80A-DAA5-B649-8890-294AA81E3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9CAA2-B47D-7045-A18E-843A77AB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F4B0C-2569-DF45-B5B5-CA13C196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17A5-05CD-4B93-8F77-7E5C4632D711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661B0-6BED-5746-A1B6-5FFDBA54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A0D3D-6362-C941-8274-6C424194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8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9E90-AB87-A54D-9222-68ED8FEA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3B771-671A-EB4C-8A11-CCE63D947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C99AC-1648-DF44-9C16-90C8BD72B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EF30C-307E-D841-8DEB-6E64E19B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14D1-754F-484F-A3E9-25D3CDC1B5D5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59316-2A26-6F4F-9CC4-9626BDB7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77054-C19B-7943-92F1-4ED82A92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8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5755A-D61A-2145-BDEA-42F77E27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8EB9E-5BF4-6649-AC2B-0246422D5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5C18E-39A4-FB4E-88B3-040228169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4C92B-44AF-4727-9A6B-D36B7E4645B2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49714-9CC3-EE45-BF3B-9B662E1B9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E8B1B-97E5-6441-8337-65F7D152B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6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CAA9-F272-4687-82A6-301D32BA9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PEEK Printer</a:t>
            </a:r>
            <a:br>
              <a:rPr lang="en-US" dirty="0"/>
            </a:br>
            <a:r>
              <a:rPr lang="en-US" dirty="0"/>
              <a:t>Senior Capstone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ABBBF-8432-4D44-B1F0-5DAA3A9AC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 Booth, Dillon </a:t>
            </a:r>
            <a:r>
              <a:rPr lang="en-US" dirty="0" err="1"/>
              <a:t>LaBonte</a:t>
            </a:r>
            <a:r>
              <a:rPr lang="en-US" dirty="0"/>
              <a:t>, Caleb </a:t>
            </a:r>
            <a:r>
              <a:rPr lang="en-US" dirty="0" err="1"/>
              <a:t>Coldsmith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0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393E-A948-4DB2-9815-75320E74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3D Printing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E3EB6-333B-4AB9-BA94-79FBC3DE4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382540"/>
            <a:ext cx="5157787" cy="823912"/>
          </a:xfrm>
        </p:spPr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8AF4B-0AD9-487D-B708-F59E88C1F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334543"/>
            <a:ext cx="5157787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Rapid production</a:t>
            </a:r>
          </a:p>
          <a:p>
            <a:r>
              <a:rPr lang="en-US" dirty="0"/>
              <a:t>Low machine cost</a:t>
            </a:r>
          </a:p>
          <a:p>
            <a:r>
              <a:rPr lang="en-US" dirty="0"/>
              <a:t>Low per-unit cost</a:t>
            </a:r>
          </a:p>
          <a:p>
            <a:r>
              <a:rPr lang="en-US" dirty="0"/>
              <a:t>Wide availability</a:t>
            </a:r>
          </a:p>
          <a:p>
            <a:r>
              <a:rPr lang="en-US" dirty="0"/>
              <a:t>Low size footprint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A0945-640E-4CC6-A75A-00F51B68C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603" y="2474332"/>
            <a:ext cx="5183188" cy="823912"/>
          </a:xfrm>
        </p:spPr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8A8FE-33FB-44C9-A716-CB717C376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6015" y="3441127"/>
            <a:ext cx="5484600" cy="18478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Dimensionally inaccurate</a:t>
            </a:r>
          </a:p>
          <a:p>
            <a:pPr lvl="1"/>
            <a:r>
              <a:rPr lang="en-US" dirty="0"/>
              <a:t>±0.1mm vs ±0.005mm for CNC</a:t>
            </a:r>
          </a:p>
          <a:p>
            <a:r>
              <a:rPr lang="en-US" dirty="0"/>
              <a:t>Limited object size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2053EA-E935-4D52-B350-2E9A6B77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C7DC-4AB3-46DC-AD15-619BD237F69A}" type="datetime1">
              <a:rPr lang="en-US" smtClean="0"/>
              <a:t>2/16/2022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5AA9E-32E6-4F87-BFFC-B2B0C0F5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2</a:t>
            </a:fld>
            <a:r>
              <a:rPr lang="en-US" dirty="0"/>
              <a:t>/7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024A7-867F-458D-8237-DEE3136928F0}"/>
              </a:ext>
            </a:extLst>
          </p:cNvPr>
          <p:cNvSpPr txBox="1"/>
          <p:nvPr/>
        </p:nvSpPr>
        <p:spPr>
          <a:xfrm>
            <a:off x="6196015" y="4811924"/>
            <a:ext cx="462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Low strength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Low temperature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904FD3-A2FE-B44E-A167-A32656671FB1}"/>
              </a:ext>
            </a:extLst>
          </p:cNvPr>
          <p:cNvSpPr/>
          <p:nvPr/>
        </p:nvSpPr>
        <p:spPr>
          <a:xfrm>
            <a:off x="1069181" y="1466404"/>
            <a:ext cx="100536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2018, the 3D printing industry was worth 1.5 billion. It is predicted to be worth 3.78 billion by 2026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printing is expanding into medical, automotive, and oil industries</a:t>
            </a:r>
          </a:p>
        </p:txBody>
      </p:sp>
    </p:spTree>
    <p:extLst>
      <p:ext uri="{BB962C8B-B14F-4D97-AF65-F5344CB8AC3E}">
        <p14:creationId xmlns:p14="http://schemas.microsoft.com/office/powerpoint/2010/main" val="364045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-0.00162 L -0.43425 0.1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36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5390-9A49-4C14-9863-BD02C6E1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00" y="172800"/>
            <a:ext cx="10515600" cy="790688"/>
          </a:xfrm>
        </p:spPr>
        <p:txBody>
          <a:bodyPr/>
          <a:lstStyle/>
          <a:p>
            <a:r>
              <a:rPr lang="en-US" dirty="0"/>
              <a:t>Market Analysis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B049230-19BA-4177-B23B-7C2ABB007F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935900"/>
              </p:ext>
            </p:extLst>
          </p:nvPr>
        </p:nvGraphicFramePr>
        <p:xfrm>
          <a:off x="454800" y="2449388"/>
          <a:ext cx="11282400" cy="2158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000">
                  <a:extLst>
                    <a:ext uri="{9D8B030D-6E8A-4147-A177-3AD203B41FA5}">
                      <a16:colId xmlns:a16="http://schemas.microsoft.com/office/drawing/2014/main" val="3808355796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553920974"/>
                    </a:ext>
                  </a:extLst>
                </a:gridCol>
                <a:gridCol w="1281600">
                  <a:extLst>
                    <a:ext uri="{9D8B030D-6E8A-4147-A177-3AD203B41FA5}">
                      <a16:colId xmlns:a16="http://schemas.microsoft.com/office/drawing/2014/main" val="3087438972"/>
                    </a:ext>
                  </a:extLst>
                </a:gridCol>
                <a:gridCol w="2167200">
                  <a:extLst>
                    <a:ext uri="{9D8B030D-6E8A-4147-A177-3AD203B41FA5}">
                      <a16:colId xmlns:a16="http://schemas.microsoft.com/office/drawing/2014/main" val="3468010628"/>
                    </a:ext>
                  </a:extLst>
                </a:gridCol>
                <a:gridCol w="1594079">
                  <a:extLst>
                    <a:ext uri="{9D8B030D-6E8A-4147-A177-3AD203B41FA5}">
                      <a16:colId xmlns:a16="http://schemas.microsoft.com/office/drawing/2014/main" val="2743622467"/>
                    </a:ext>
                  </a:extLst>
                </a:gridCol>
                <a:gridCol w="1163521">
                  <a:extLst>
                    <a:ext uri="{9D8B030D-6E8A-4147-A177-3AD203B41FA5}">
                      <a16:colId xmlns:a16="http://schemas.microsoft.com/office/drawing/2014/main" val="3438156188"/>
                    </a:ext>
                  </a:extLst>
                </a:gridCol>
              </a:tblGrid>
              <a:tr h="5986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Extruder Temp.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Bed Temp.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Chamber Temp.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705298"/>
                  </a:ext>
                </a:extLst>
              </a:tr>
              <a:tr h="421495">
                <a:tc>
                  <a:txBody>
                    <a:bodyPr/>
                    <a:lstStyle/>
                    <a:p>
                      <a:r>
                        <a:rPr lang="en-US" dirty="0"/>
                        <a:t>Average Commercial PEEK Printer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5.01e7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132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 err="1"/>
                        <a:t>Intamsys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Funmat</a:t>
                      </a:r>
                      <a:r>
                        <a:rPr lang="en-US" dirty="0"/>
                        <a:t> 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1.76e7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66427"/>
                  </a:ext>
                </a:extLst>
              </a:tr>
              <a:tr h="346860">
                <a:tc>
                  <a:txBody>
                    <a:bodyPr/>
                    <a:lstStyle/>
                    <a:p>
                      <a:r>
                        <a:rPr lang="en-US" dirty="0"/>
                        <a:t>Aon-M2+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1.30e8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73250"/>
                  </a:ext>
                </a:extLst>
              </a:tr>
              <a:tr h="346860">
                <a:tc>
                  <a:txBody>
                    <a:bodyPr/>
                    <a:lstStyle/>
                    <a:p>
                      <a:r>
                        <a:rPr lang="en-US" dirty="0"/>
                        <a:t>3DPP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96220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8CCAD-F573-4E1F-B4FB-AA0C1A13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FDFB-1457-434F-ACDD-5D0EB1FF037D}" type="datetime1">
              <a:rPr lang="en-US" smtClean="0"/>
              <a:t>2/16/2022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712B0-1153-42A8-BC15-435E1EC5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3</a:t>
            </a:fld>
            <a:r>
              <a:rPr lang="en-US" dirty="0"/>
              <a:t>/7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8C593-1AB0-4B41-BBC6-DA18028675CC}"/>
              </a:ext>
            </a:extLst>
          </p:cNvPr>
          <p:cNvSpPr txBox="1"/>
          <p:nvPr/>
        </p:nvSpPr>
        <p:spPr>
          <a:xfrm>
            <a:off x="1837800" y="4764075"/>
            <a:ext cx="389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Intamsys</a:t>
            </a:r>
            <a:r>
              <a:rPr lang="en-US" dirty="0"/>
              <a:t> </a:t>
            </a:r>
            <a:r>
              <a:rPr lang="en-US" dirty="0" err="1"/>
              <a:t>Funmat</a:t>
            </a:r>
            <a:r>
              <a:rPr lang="en-US" dirty="0"/>
              <a:t> 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10x smaller build 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Double price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ABCC7-4D55-4C27-A3CD-8837258AA00E}"/>
              </a:ext>
            </a:extLst>
          </p:cNvPr>
          <p:cNvSpPr txBox="1"/>
          <p:nvPr/>
        </p:nvSpPr>
        <p:spPr>
          <a:xfrm>
            <a:off x="6281400" y="4764075"/>
            <a:ext cx="37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Aon-M2+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Similar build 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10x price</a:t>
            </a:r>
          </a:p>
        </p:txBody>
      </p:sp>
    </p:spTree>
    <p:extLst>
      <p:ext uri="{BB962C8B-B14F-4D97-AF65-F5344CB8AC3E}">
        <p14:creationId xmlns:p14="http://schemas.microsoft.com/office/powerpoint/2010/main" val="402344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FD9E-FFBD-4329-BB48-AEB11F58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42075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CAAB6-73BE-4E6A-912E-3B04E33F5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00" y="1029195"/>
            <a:ext cx="5745575" cy="539880"/>
          </a:xfrm>
        </p:spPr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0E7F7-BEEB-4628-AE65-10216E773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001" y="1583999"/>
            <a:ext cx="5277600" cy="4643659"/>
          </a:xfrm>
        </p:spPr>
        <p:txBody>
          <a:bodyPr>
            <a:noAutofit/>
          </a:bodyPr>
          <a:lstStyle/>
          <a:p>
            <a:r>
              <a:rPr lang="en-US" sz="1800" dirty="0"/>
              <a:t>Respond to movement commands in the X, Y, Z, and extruder directions</a:t>
            </a:r>
          </a:p>
          <a:p>
            <a:r>
              <a:rPr lang="en-US" sz="1800" dirty="0"/>
              <a:t>Heat nozzle to 450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°C, bed to 200 °C, chamber to 80 °C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Print all common filament types without heated chamber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Can print PEEK/PSU object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Print volume of 300x280x1330mm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Operate at maximum chamber temperature for 3 days continuously</a:t>
            </a:r>
          </a:p>
          <a:p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317CC-4A02-4CDF-AF40-826985DD2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81517" y="1029193"/>
            <a:ext cx="5773871" cy="539881"/>
          </a:xfrm>
        </p:spPr>
        <p:txBody>
          <a:bodyPr/>
          <a:lstStyle/>
          <a:p>
            <a:r>
              <a:rPr lang="en-US" dirty="0"/>
              <a:t>User Experience Requirements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6EE6C-2552-4B05-B96B-E572E5EF7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81517" y="1583999"/>
            <a:ext cx="6358483" cy="2656801"/>
          </a:xfrm>
        </p:spPr>
        <p:txBody>
          <a:bodyPr>
            <a:normAutofit/>
          </a:bodyPr>
          <a:lstStyle/>
          <a:p>
            <a:r>
              <a:rPr lang="en-US" sz="1800" dirty="0"/>
              <a:t>User can monitor and control temperature and movement locally through an LCD</a:t>
            </a:r>
          </a:p>
          <a:p>
            <a:r>
              <a:rPr lang="en-US" sz="1800" dirty="0"/>
              <a:t>Through a web interface, the user can:</a:t>
            </a:r>
          </a:p>
          <a:p>
            <a:pPr lvl="1"/>
            <a:r>
              <a:rPr lang="en-US" sz="1800" dirty="0"/>
              <a:t>Control nozzle, bed, and chamber temp</a:t>
            </a:r>
          </a:p>
          <a:p>
            <a:pPr lvl="1"/>
            <a:r>
              <a:rPr lang="en-US" sz="1800" dirty="0"/>
              <a:t>Control X, Y, Z, and E movement</a:t>
            </a:r>
          </a:p>
          <a:p>
            <a:pPr lvl="1"/>
            <a:r>
              <a:rPr lang="en-US" sz="1800" dirty="0"/>
              <a:t>Send commands</a:t>
            </a:r>
          </a:p>
          <a:p>
            <a:pPr lvl="1"/>
            <a:r>
              <a:rPr lang="en-US" sz="1800" dirty="0"/>
              <a:t>Start, stop, and monitor prints</a:t>
            </a:r>
          </a:p>
          <a:p>
            <a:pPr lvl="1"/>
            <a:r>
              <a:rPr lang="en-US" sz="1800" dirty="0"/>
              <a:t>View print through real-time stream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A2339A9-CF06-43B8-A789-172C929D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DC24-28F9-46B7-B37A-6A28CABF76AB}" type="datetime1">
              <a:rPr lang="en-US" smtClean="0"/>
              <a:t>2/16/2022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3E0CF-E9D3-437C-B81E-8D1ABF54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4</a:t>
            </a:fld>
            <a:r>
              <a:rPr lang="en-US" dirty="0"/>
              <a:t>/7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B43F5-B214-4970-8549-3C675281A91F}"/>
              </a:ext>
            </a:extLst>
          </p:cNvPr>
          <p:cNvSpPr txBox="1"/>
          <p:nvPr/>
        </p:nvSpPr>
        <p:spPr>
          <a:xfrm>
            <a:off x="5731200" y="4104000"/>
            <a:ext cx="607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Usability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can operate on a local 20A breaker without heated chamber and with a heated chamber on 3 separate 20A circuits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have thermal protection for the nozzle, heated bed, and chamber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will have fused connections in the event of a short</a:t>
            </a:r>
          </a:p>
        </p:txBody>
      </p:sp>
    </p:spTree>
    <p:extLst>
      <p:ext uri="{BB962C8B-B14F-4D97-AF65-F5344CB8AC3E}">
        <p14:creationId xmlns:p14="http://schemas.microsoft.com/office/powerpoint/2010/main" val="377841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8265-4C71-4412-8F54-A1633C13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en-US" sz="3600" dirty="0"/>
              <a:t>Initial Concept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A0A8-8EF8-43AF-BB98-C0CB730AE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9348" y="2020824"/>
            <a:ext cx="2956060" cy="3959352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/>
              <a:t>Cartesian system</a:t>
            </a:r>
          </a:p>
          <a:p>
            <a:r>
              <a:rPr lang="en-US" sz="1800" dirty="0"/>
              <a:t>Belt/pulley combination with counterweight for Z-axis</a:t>
            </a:r>
          </a:p>
          <a:p>
            <a:r>
              <a:rPr lang="en-US" sz="1800" dirty="0"/>
              <a:t>Fail-safe latches at top and bottom of printer to prevent bottoming-out</a:t>
            </a:r>
          </a:p>
          <a:p>
            <a:r>
              <a:rPr lang="en-US" sz="1800" dirty="0"/>
              <a:t>Mount motors outside heated chamber, cool other motors with Peltier Plates</a:t>
            </a:r>
          </a:p>
          <a:p>
            <a:r>
              <a:rPr lang="en-US" sz="1800" dirty="0"/>
              <a:t>Space heater heating element</a:t>
            </a:r>
          </a:p>
          <a:p>
            <a:r>
              <a:rPr lang="en-US" sz="1800" dirty="0"/>
              <a:t>Surrounded by insulation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2D6B1E4-6D1F-4733-825B-D0183D8C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8B1B-E727-4B08-A385-47C0CBC0ABB2}" type="datetime1">
              <a:rPr lang="en-US" smtClean="0"/>
              <a:t>2/16/2022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FA878-4424-48DC-A2B6-EA09E7BB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5</a:t>
            </a:fld>
            <a:r>
              <a:rPr lang="en-US" dirty="0"/>
              <a:t>/7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285FDC-1CAD-4E7D-8C8D-1BD6A480F7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8" r="-4" b="4539"/>
          <a:stretch/>
        </p:blipFill>
        <p:spPr>
          <a:xfrm rot="5400000">
            <a:off x="3735137" y="2272273"/>
            <a:ext cx="4520560" cy="3419856"/>
          </a:xfrm>
          <a:prstGeom prst="rect">
            <a:avLst/>
          </a:prstGeom>
        </p:spPr>
      </p:pic>
      <p:pic>
        <p:nvPicPr>
          <p:cNvPr id="5" name="Picture 4" descr="A picture containing indoor, cluttered&#10;&#10;Description automatically generated">
            <a:extLst>
              <a:ext uri="{FF2B5EF4-FFF2-40B4-BE49-F238E27FC236}">
                <a16:creationId xmlns:a16="http://schemas.microsoft.com/office/drawing/2014/main" id="{9CA70447-A3BF-44F6-8B66-32E49660C3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t="15903" r="-701" b="7639"/>
          <a:stretch/>
        </p:blipFill>
        <p:spPr>
          <a:xfrm rot="5400000">
            <a:off x="-102441" y="2254131"/>
            <a:ext cx="4520560" cy="345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2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7ED6-E510-43D3-867C-1816EF71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851"/>
            <a:ext cx="10515600" cy="434075"/>
          </a:xfrm>
        </p:spPr>
        <p:txBody>
          <a:bodyPr>
            <a:noAutofit/>
          </a:bodyPr>
          <a:lstStyle/>
          <a:p>
            <a:r>
              <a:rPr lang="en-US" sz="3200" dirty="0"/>
              <a:t>Preliminary Thermal Analysis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D9A907C6-6F93-45F8-BE9B-E89AA6E2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23FB-7DC3-4F03-9545-1E28C3250400}" type="datetime1">
              <a:rPr lang="en-US" smtClean="0"/>
              <a:t>2/16/2022</a:t>
            </a:fld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59A87AD-403D-4FFE-A72A-8B883F33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6</a:t>
            </a:fld>
            <a:r>
              <a:rPr lang="en-US" dirty="0"/>
              <a:t>/7</a:t>
            </a: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9E4C22E1-E853-434F-85EE-762BEF078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655" y="1080824"/>
            <a:ext cx="5543006" cy="3227908"/>
          </a:xfrm>
          <a:prstGeom prst="rect">
            <a:avLst/>
          </a:prstGeom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660CD06-56DC-4D51-A783-A9A1073D7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09576"/>
            <a:ext cx="3872101" cy="29401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3E50A4-99B0-4A63-A558-4C28867D4F7B}"/>
                  </a:ext>
                </a:extLst>
              </p:cNvPr>
              <p:cNvSpPr txBox="1"/>
              <p:nvPr/>
            </p:nvSpPr>
            <p:spPr>
              <a:xfrm>
                <a:off x="433381" y="4088947"/>
                <a:ext cx="10920419" cy="24039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heat transfer rate of the foil-faced foam is: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𝒇𝒐𝒂𝒎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foam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foam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foam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            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	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foam</m:t>
                            </m:r>
                          </m:sub>
                        </m:sSub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𝐨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heat transfer rate of the fiberglass/wood is:</a:t>
                </a:r>
              </a:p>
              <a:p>
                <a:r>
                  <a:rPr lang="en-US" dirty="0"/>
                  <a:t>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𝒇𝒊𝒃𝒆𝒓𝒈𝒍𝒂𝒔𝒔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𝐟𝐢𝐛𝐞𝐫𝐠𝐥𝐚𝐬𝐬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𝐟𝐢𝐛𝐞𝐫𝐠𝐥𝐚𝐬𝐬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𝒘𝒐𝒐𝒅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wood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𝐰𝐨𝐨𝐝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foam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	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fiberglass</m:t>
                              </m:r>
                            </m:sub>
                          </m:sSub>
                        </m:e>
                      </m:acc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𝐨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3E50A4-99B0-4A63-A558-4C28867D4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81" y="4088947"/>
                <a:ext cx="10920419" cy="2403928"/>
              </a:xfrm>
              <a:prstGeom prst="rect">
                <a:avLst/>
              </a:prstGeom>
              <a:blipFill>
                <a:blip r:embed="rId5"/>
                <a:stretch>
                  <a:fillRect l="-465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8674D5DE-8E36-3349-9ED0-3C2D2CBD8441}"/>
              </a:ext>
            </a:extLst>
          </p:cNvPr>
          <p:cNvSpPr txBox="1">
            <a:spLocks/>
          </p:cNvSpPr>
          <p:nvPr/>
        </p:nvSpPr>
        <p:spPr>
          <a:xfrm>
            <a:off x="2209800" y="717299"/>
            <a:ext cx="1334589" cy="434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u="sng" dirty="0"/>
              <a:t>Method 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DE20842-3E3B-804E-A170-C4C27EC34476}"/>
              </a:ext>
            </a:extLst>
          </p:cNvPr>
          <p:cNvSpPr txBox="1">
            <a:spLocks/>
          </p:cNvSpPr>
          <p:nvPr/>
        </p:nvSpPr>
        <p:spPr>
          <a:xfrm>
            <a:off x="7313024" y="675501"/>
            <a:ext cx="1334589" cy="434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u="sng" dirty="0"/>
              <a:t>Method 2</a:t>
            </a:r>
          </a:p>
        </p:txBody>
      </p:sp>
    </p:spTree>
    <p:extLst>
      <p:ext uri="{BB962C8B-B14F-4D97-AF65-F5344CB8AC3E}">
        <p14:creationId xmlns:p14="http://schemas.microsoft.com/office/powerpoint/2010/main" val="187392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DAAC-5D62-4D83-9991-570FED7C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675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20191-2DE1-4AC5-ADA7-F03D06EE6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600"/>
            <a:ext cx="10515600" cy="5183363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CAD Frame and Components</a:t>
            </a:r>
          </a:p>
          <a:p>
            <a:pPr>
              <a:lnSpc>
                <a:spcPct val="200000"/>
              </a:lnSpc>
            </a:pPr>
            <a:r>
              <a:rPr lang="en-US" dirty="0"/>
              <a:t>Assemble movement system in frame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Build Z-axis movement mechanism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Design belt tensioning mechanisms</a:t>
            </a:r>
          </a:p>
          <a:p>
            <a:pPr>
              <a:lnSpc>
                <a:spcPct val="200000"/>
              </a:lnSpc>
            </a:pPr>
            <a:r>
              <a:rPr lang="en-US" dirty="0"/>
              <a:t>Get working 3D printer without build chamber</a:t>
            </a:r>
          </a:p>
          <a:p>
            <a:pPr>
              <a:lnSpc>
                <a:spcPct val="200000"/>
              </a:lnSpc>
            </a:pPr>
            <a:r>
              <a:rPr lang="en-US" dirty="0"/>
              <a:t>Perform more complete thermal analysis on heating element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E2CE-C5E1-43E1-B05B-504B1973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9E95-A722-4AA7-92EC-FBA2B3BAB5E7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6DD9E-7BEB-477F-8CC3-A3FF6699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7</a:t>
            </a:fld>
            <a:r>
              <a:rPr lang="en-US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397792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</TotalTime>
  <Words>560</Words>
  <Application>Microsoft Office PowerPoint</Application>
  <PresentationFormat>Widescreen</PresentationFormat>
  <Paragraphs>134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3D PEEK Printer Senior Capstone Design</vt:lpstr>
      <vt:lpstr>Traditional 3D Printing</vt:lpstr>
      <vt:lpstr>Market Analysis</vt:lpstr>
      <vt:lpstr>Design Requirements</vt:lpstr>
      <vt:lpstr>Initial Concept Generation</vt:lpstr>
      <vt:lpstr>Preliminary Thermal Analysis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Massive 3D Depositor Senior Capstone Design</dc:title>
  <dc:creator>Joshua Booth</dc:creator>
  <cp:lastModifiedBy>Booth, Joshua</cp:lastModifiedBy>
  <cp:revision>36</cp:revision>
  <dcterms:created xsi:type="dcterms:W3CDTF">2022-02-14T18:25:38Z</dcterms:created>
  <dcterms:modified xsi:type="dcterms:W3CDTF">2022-02-16T21:51:19Z</dcterms:modified>
</cp:coreProperties>
</file>