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9" r:id="rId4"/>
  </p:sldMasterIdLst>
  <p:sldIdLst>
    <p:sldId id="256" r:id="rId5"/>
    <p:sldId id="267" r:id="rId6"/>
    <p:sldId id="259" r:id="rId7"/>
    <p:sldId id="261" r:id="rId8"/>
    <p:sldId id="260" r:id="rId9"/>
    <p:sldId id="25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7005" autoAdjust="0"/>
  </p:normalViewPr>
  <p:slideViewPr>
    <p:cSldViewPr snapToGrid="0" snapToObjects="1">
      <p:cViewPr varScale="1">
        <p:scale>
          <a:sx n="76" d="100"/>
          <a:sy n="76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59444" y="3027971"/>
            <a:ext cx="4978908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r">
              <a:buNone/>
              <a:defRPr sz="21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386470" y="549946"/>
            <a:ext cx="7251882" cy="2386584"/>
          </a:xfrm>
          <a:prstGeom prst="rect">
            <a:avLst/>
          </a:prstGeom>
          <a:ln>
            <a:noFill/>
          </a:ln>
        </p:spPr>
        <p:txBody>
          <a:bodyPr lIns="0" anchor="b" anchorCtr="0">
            <a:normAutofit/>
          </a:bodyPr>
          <a:lstStyle>
            <a:lvl1pPr algn="r">
              <a:lnSpc>
                <a:spcPts val="4350"/>
              </a:lnSpc>
              <a:defRPr sz="5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5982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48139"/>
            <a:ext cx="12192000" cy="60098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12192000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313408" y="1320800"/>
            <a:ext cx="4791075" cy="44656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 hasCustomPrompt="1"/>
          </p:nvPr>
        </p:nvSpPr>
        <p:spPr>
          <a:xfrm>
            <a:off x="1916269" y="1371600"/>
            <a:ext cx="320149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16270" y="2194560"/>
            <a:ext cx="3001899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3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59443" y="3929309"/>
            <a:ext cx="4978908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r">
              <a:buNone/>
              <a:defRPr sz="21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659443" y="1451284"/>
            <a:ext cx="4978908" cy="2386584"/>
          </a:xfrm>
          <a:prstGeom prst="rect">
            <a:avLst/>
          </a:prstGeom>
          <a:ln>
            <a:noFill/>
          </a:ln>
        </p:spPr>
        <p:txBody>
          <a:bodyPr lIns="0" anchor="b" anchorCtr="0">
            <a:normAutofit/>
          </a:bodyPr>
          <a:lstStyle>
            <a:lvl1pPr algn="r">
              <a:lnSpc>
                <a:spcPts val="4350"/>
              </a:lnSpc>
              <a:defRPr sz="5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53693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1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20240" y="2194560"/>
            <a:ext cx="4802124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Em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1920240" y="13716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2323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920240" y="2194560"/>
            <a:ext cx="3134815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248010" y="2194560"/>
            <a:ext cx="3134815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 hasCustomPrompt="1"/>
          </p:nvPr>
        </p:nvSpPr>
        <p:spPr>
          <a:xfrm>
            <a:off x="1920240" y="13716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9055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920240" y="2194560"/>
            <a:ext cx="6418318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342900" marR="0" indent="-304800" algn="l" defTabSz="685800" rtl="0" eaLnBrk="1" fontAlgn="auto" latinLnBrk="0" hangingPunct="1">
              <a:lnSpc>
                <a:spcPts val="1950"/>
              </a:lnSpc>
              <a:spcBef>
                <a:spcPts val="75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150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1920240" y="13716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01132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evel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1920240" y="13716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20240" y="2194560"/>
            <a:ext cx="7259240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725"/>
              </a:lnSpc>
              <a:buClr>
                <a:srgbClr val="005BBB"/>
              </a:buClr>
              <a:buFontTx/>
              <a:buNone/>
              <a:defRPr sz="1600" b="1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defRPr>
            </a:lvl1pPr>
            <a:lvl2pPr marL="552450" indent="-209550">
              <a:lnSpc>
                <a:spcPts val="1725"/>
              </a:lnSpc>
              <a:buClr>
                <a:srgbClr val="005BBB"/>
              </a:buClr>
              <a:buFont typeface="Arial" charset="0"/>
              <a:buChar char="•"/>
              <a:tabLst/>
              <a:defRPr sz="15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marR="0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5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932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71924" y="862149"/>
            <a:ext cx="5320076" cy="5995851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1920239" y="1371600"/>
            <a:ext cx="440218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20240" y="2194560"/>
            <a:ext cx="440218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7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83973" y="862149"/>
            <a:ext cx="5308027" cy="313945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1920240" y="1371600"/>
            <a:ext cx="320149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6883972" y="4000500"/>
            <a:ext cx="2701892" cy="28575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573816" y="4000500"/>
            <a:ext cx="2618184" cy="28575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20240" y="2194560"/>
            <a:ext cx="3001899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91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52"/>
            <a:ext cx="12192000" cy="6858000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idx="1"/>
          </p:nvPr>
        </p:nvSpPr>
        <p:spPr>
          <a:xfrm>
            <a:off x="1920240" y="2526588"/>
            <a:ext cx="78867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Placeholder 12"/>
          <p:cNvSpPr>
            <a:spLocks noGrp="1"/>
          </p:cNvSpPr>
          <p:nvPr>
            <p:ph type="title"/>
          </p:nvPr>
        </p:nvSpPr>
        <p:spPr>
          <a:xfrm>
            <a:off x="1920240" y="1523213"/>
            <a:ext cx="78867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12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0" y="3027971"/>
            <a:ext cx="5542352" cy="1650381"/>
          </a:xfrm>
        </p:spPr>
        <p:txBody>
          <a:bodyPr/>
          <a:lstStyle/>
          <a:p>
            <a:r>
              <a:rPr lang="en-US" dirty="0"/>
              <a:t>Senior Capstone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Peek Printer</a:t>
            </a:r>
          </a:p>
        </p:txBody>
      </p:sp>
    </p:spTree>
    <p:extLst>
      <p:ext uri="{BB962C8B-B14F-4D97-AF65-F5344CB8AC3E}">
        <p14:creationId xmlns:p14="http://schemas.microsoft.com/office/powerpoint/2010/main" val="125985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321" y="824671"/>
            <a:ext cx="7886700" cy="716084"/>
          </a:xfrm>
        </p:spPr>
        <p:txBody>
          <a:bodyPr/>
          <a:lstStyle/>
          <a:p>
            <a:r>
              <a:rPr lang="en-US" dirty="0"/>
              <a:t>3D Printing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9412" y="1876033"/>
            <a:ext cx="4765771" cy="4019234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Pros</a:t>
            </a:r>
          </a:p>
          <a:p>
            <a:pPr lvl="1"/>
            <a:r>
              <a:rPr lang="en-US" sz="2000" dirty="0"/>
              <a:t>Low machine cost</a:t>
            </a:r>
          </a:p>
          <a:p>
            <a:pPr lvl="1"/>
            <a:r>
              <a:rPr lang="en-US" sz="2000" dirty="0"/>
              <a:t>Low per-unit print cost</a:t>
            </a:r>
          </a:p>
          <a:p>
            <a:pPr lvl="1"/>
            <a:r>
              <a:rPr lang="en-US" sz="2000" dirty="0"/>
              <a:t>Rapid Production</a:t>
            </a:r>
          </a:p>
          <a:p>
            <a:pPr lvl="1"/>
            <a:r>
              <a:rPr lang="en-US" sz="2000" dirty="0"/>
              <a:t>Low size footprint</a:t>
            </a:r>
          </a:p>
          <a:p>
            <a:pPr lvl="1"/>
            <a:r>
              <a:rPr lang="en-US" sz="2000" dirty="0"/>
              <a:t>Wide availability</a:t>
            </a:r>
          </a:p>
          <a:p>
            <a:endParaRPr lang="en-US" sz="2000" dirty="0"/>
          </a:p>
          <a:p>
            <a:r>
              <a:rPr lang="en-US" sz="2000" dirty="0"/>
              <a:t>Cons</a:t>
            </a:r>
          </a:p>
          <a:p>
            <a:pPr lvl="1"/>
            <a:r>
              <a:rPr lang="en-US" sz="2000" dirty="0"/>
              <a:t>Dimensionally inaccurate</a:t>
            </a:r>
          </a:p>
          <a:p>
            <a:pPr lvl="2"/>
            <a:r>
              <a:rPr lang="en-US" sz="2000" dirty="0"/>
              <a:t>±0.1mm vs ±0.005mm for CNC</a:t>
            </a:r>
          </a:p>
          <a:p>
            <a:pPr lvl="1"/>
            <a:r>
              <a:rPr lang="en-US" sz="2000" dirty="0"/>
              <a:t>Limited object size</a:t>
            </a:r>
          </a:p>
          <a:p>
            <a:pPr lvl="1"/>
            <a:r>
              <a:rPr lang="en-US" sz="2000" dirty="0"/>
              <a:t>Low strength</a:t>
            </a:r>
          </a:p>
          <a:p>
            <a:pPr lvl="1"/>
            <a:r>
              <a:rPr lang="en-US" sz="2000" dirty="0"/>
              <a:t>Low temperature</a:t>
            </a:r>
          </a:p>
          <a:p>
            <a:pPr lvl="1"/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3259E9-7789-47A2-B46B-2014830E1927}"/>
              </a:ext>
            </a:extLst>
          </p:cNvPr>
          <p:cNvSpPr txBox="1">
            <a:spLocks/>
          </p:cNvSpPr>
          <p:nvPr/>
        </p:nvSpPr>
        <p:spPr>
          <a:xfrm>
            <a:off x="5896947" y="1684466"/>
            <a:ext cx="54117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725"/>
              </a:lnSpc>
              <a:spcBef>
                <a:spcPts val="1000"/>
              </a:spcBef>
              <a:buClr>
                <a:srgbClr val="005BBB"/>
              </a:buClr>
              <a:buFontTx/>
              <a:buNone/>
              <a:defRPr sz="1600" b="1" kern="120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defRPr>
            </a:lvl1pPr>
            <a:lvl2pPr marL="552450" indent="-209550" algn="l" defTabSz="914400" rtl="0" eaLnBrk="1" latinLnBrk="0" hangingPunct="1">
              <a:lnSpc>
                <a:spcPts val="1725"/>
              </a:lnSpc>
              <a:spcBef>
                <a:spcPts val="500"/>
              </a:spcBef>
              <a:buClr>
                <a:srgbClr val="005BBB"/>
              </a:buClr>
              <a:buFont typeface="Arial" charset="0"/>
              <a:buChar char="•"/>
              <a:tabLst/>
              <a:defRPr sz="1500" kern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marR="0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500" kern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/>
              <a:buChar char="•"/>
              <a:defRPr sz="1800" kern="120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/>
              <a:buChar char="•"/>
              <a:defRPr sz="1800" kern="120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4EC4765-DBD7-4D7D-8243-0EA8DDDF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878" y="1953380"/>
            <a:ext cx="7046034" cy="39144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3EC171-B0EC-493C-B9E3-34458C311420}"/>
              </a:ext>
            </a:extLst>
          </p:cNvPr>
          <p:cNvSpPr txBox="1"/>
          <p:nvPr/>
        </p:nvSpPr>
        <p:spPr>
          <a:xfrm>
            <a:off x="8266921" y="6033329"/>
            <a:ext cx="369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https://www.cil.co.th/engineering-plastics/</a:t>
            </a:r>
          </a:p>
        </p:txBody>
      </p:sp>
    </p:spTree>
    <p:extLst>
      <p:ext uri="{BB962C8B-B14F-4D97-AF65-F5344CB8AC3E}">
        <p14:creationId xmlns:p14="http://schemas.microsoft.com/office/powerpoint/2010/main" val="200768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38217" y="994017"/>
            <a:ext cx="7886700" cy="536357"/>
          </a:xfrm>
        </p:spPr>
        <p:txBody>
          <a:bodyPr/>
          <a:lstStyle/>
          <a:p>
            <a:r>
              <a:rPr lang="en-US" dirty="0"/>
              <a:t>Market Analysis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DDB2E5-90A8-42B2-AE72-C06E432EF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12630"/>
              </p:ext>
            </p:extLst>
          </p:nvPr>
        </p:nvGraphicFramePr>
        <p:xfrm>
          <a:off x="315310" y="2240280"/>
          <a:ext cx="1142189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498">
                  <a:extLst>
                    <a:ext uri="{9D8B030D-6E8A-4147-A177-3AD203B41FA5}">
                      <a16:colId xmlns:a16="http://schemas.microsoft.com/office/drawing/2014/main" val="3808355796"/>
                    </a:ext>
                  </a:extLst>
                </a:gridCol>
                <a:gridCol w="2083443">
                  <a:extLst>
                    <a:ext uri="{9D8B030D-6E8A-4147-A177-3AD203B41FA5}">
                      <a16:colId xmlns:a16="http://schemas.microsoft.com/office/drawing/2014/main" val="2553920974"/>
                    </a:ext>
                  </a:extLst>
                </a:gridCol>
                <a:gridCol w="1608881">
                  <a:extLst>
                    <a:ext uri="{9D8B030D-6E8A-4147-A177-3AD203B41FA5}">
                      <a16:colId xmlns:a16="http://schemas.microsoft.com/office/drawing/2014/main" val="3087438972"/>
                    </a:ext>
                  </a:extLst>
                </a:gridCol>
                <a:gridCol w="1851949">
                  <a:extLst>
                    <a:ext uri="{9D8B030D-6E8A-4147-A177-3AD203B41FA5}">
                      <a16:colId xmlns:a16="http://schemas.microsoft.com/office/drawing/2014/main" val="3468010628"/>
                    </a:ext>
                  </a:extLst>
                </a:gridCol>
                <a:gridCol w="1635213">
                  <a:extLst>
                    <a:ext uri="{9D8B030D-6E8A-4147-A177-3AD203B41FA5}">
                      <a16:colId xmlns:a16="http://schemas.microsoft.com/office/drawing/2014/main" val="2743622467"/>
                    </a:ext>
                  </a:extLst>
                </a:gridCol>
                <a:gridCol w="1177907">
                  <a:extLst>
                    <a:ext uri="{9D8B030D-6E8A-4147-A177-3AD203B41FA5}">
                      <a16:colId xmlns:a16="http://schemas.microsoft.com/office/drawing/2014/main" val="3438156188"/>
                    </a:ext>
                  </a:extLst>
                </a:gridCol>
              </a:tblGrid>
              <a:tr h="5986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Extruder Temp.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Bed Temp.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Chamber Temp.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Volume (</a:t>
                      </a:r>
                      <a:r>
                        <a:rPr lang="en-US" baseline="0" dirty="0"/>
                        <a:t>mm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05298"/>
                  </a:ext>
                </a:extLst>
              </a:tr>
              <a:tr h="421495">
                <a:tc>
                  <a:txBody>
                    <a:bodyPr/>
                    <a:lstStyle/>
                    <a:p>
                      <a:r>
                        <a:rPr lang="en-US" dirty="0"/>
                        <a:t>Average Commercial PEEK Printer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5.01e7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32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err="1"/>
                        <a:t>Intamsys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Funmat</a:t>
                      </a:r>
                      <a:r>
                        <a:rPr lang="en-US" dirty="0"/>
                        <a:t> 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1.76e7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66427"/>
                  </a:ext>
                </a:extLst>
              </a:tr>
              <a:tr h="346860">
                <a:tc>
                  <a:txBody>
                    <a:bodyPr/>
                    <a:lstStyle/>
                    <a:p>
                      <a:r>
                        <a:rPr lang="en-US" dirty="0"/>
                        <a:t>Aon-M2+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3250"/>
                  </a:ext>
                </a:extLst>
              </a:tr>
              <a:tr h="346860">
                <a:tc>
                  <a:txBody>
                    <a:bodyPr/>
                    <a:lstStyle/>
                    <a:p>
                      <a:r>
                        <a:rPr lang="en-US" dirty="0"/>
                        <a:t>3DPP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6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2607D2-16DC-4108-8001-CCED71D805BA}"/>
              </a:ext>
            </a:extLst>
          </p:cNvPr>
          <p:cNvSpPr txBox="1"/>
          <p:nvPr/>
        </p:nvSpPr>
        <p:spPr>
          <a:xfrm>
            <a:off x="1837800" y="5024735"/>
            <a:ext cx="389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Intamsys</a:t>
            </a:r>
            <a:r>
              <a:rPr lang="en-US" dirty="0"/>
              <a:t> </a:t>
            </a:r>
            <a:r>
              <a:rPr lang="en-US" dirty="0" err="1"/>
              <a:t>Funmat</a:t>
            </a:r>
            <a:r>
              <a:rPr lang="en-US" dirty="0"/>
              <a:t> 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10x smaller build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Double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83DD1-E0BC-4542-B03E-3BE7710E7AA8}"/>
              </a:ext>
            </a:extLst>
          </p:cNvPr>
          <p:cNvSpPr txBox="1"/>
          <p:nvPr/>
        </p:nvSpPr>
        <p:spPr>
          <a:xfrm>
            <a:off x="6281400" y="5024735"/>
            <a:ext cx="37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Aon-M2+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build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20x price</a:t>
            </a:r>
          </a:p>
        </p:txBody>
      </p:sp>
    </p:spTree>
    <p:extLst>
      <p:ext uri="{BB962C8B-B14F-4D97-AF65-F5344CB8AC3E}">
        <p14:creationId xmlns:p14="http://schemas.microsoft.com/office/powerpoint/2010/main" val="213910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81268" y="942498"/>
            <a:ext cx="7886700" cy="504826"/>
          </a:xfrm>
        </p:spPr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30A9-BF8D-4171-8808-994052870DB5}"/>
              </a:ext>
            </a:extLst>
          </p:cNvPr>
          <p:cNvSpPr txBox="1"/>
          <p:nvPr/>
        </p:nvSpPr>
        <p:spPr>
          <a:xfrm>
            <a:off x="189184" y="1686895"/>
            <a:ext cx="604134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Respond to movement commands in the X, Y, Z, and extruder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Heat nozzle to 450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°C, bed to 200 °C, chamber to 80 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Print all common filament types without heated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Can print PEEK/PSU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Print volume of 300x280x1330mm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Operate at maximum chamber temperature for 3 days continuously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Usability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can operate on a local 20A breaker without heated chamber and with a heated chamber on 3 separate 20A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have thermal protection for the nozzle, heated bed, and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System will have fused connections in the event of a short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D3B23-0E40-496B-A046-731C7815F6A3}"/>
              </a:ext>
            </a:extLst>
          </p:cNvPr>
          <p:cNvSpPr txBox="1"/>
          <p:nvPr/>
        </p:nvSpPr>
        <p:spPr>
          <a:xfrm>
            <a:off x="6230531" y="1586797"/>
            <a:ext cx="5713948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User Experience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can monitor and control temperature and movement locally through an 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Through a web interface, the user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Control nozzle, bed, and chamber temp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Control X, Y, Z, and E movement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Send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Start, stop, and monitor prints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View print through real-time 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5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8623" y="866452"/>
            <a:ext cx="7886700" cy="716084"/>
          </a:xfrm>
        </p:spPr>
        <p:txBody>
          <a:bodyPr/>
          <a:lstStyle/>
          <a:p>
            <a:r>
              <a:rPr lang="en-US" dirty="0"/>
              <a:t>Initial Concept Generation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2CD1B3-5C79-487A-935D-9E1A637AD6F9}"/>
              </a:ext>
            </a:extLst>
          </p:cNvPr>
          <p:cNvSpPr txBox="1">
            <a:spLocks/>
          </p:cNvSpPr>
          <p:nvPr/>
        </p:nvSpPr>
        <p:spPr>
          <a:xfrm>
            <a:off x="143236" y="1731080"/>
            <a:ext cx="7121722" cy="2453013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Cartesian system</a:t>
            </a:r>
          </a:p>
          <a:p>
            <a:r>
              <a:rPr lang="en-US" sz="1800" dirty="0"/>
              <a:t>Belt/pulley combination with counterweight for Z-axis</a:t>
            </a:r>
          </a:p>
          <a:p>
            <a:r>
              <a:rPr lang="en-US" sz="1800" dirty="0"/>
              <a:t>Fail-safe latches at top and bottom of printer to prevent bottoming-out</a:t>
            </a:r>
          </a:p>
          <a:p>
            <a:r>
              <a:rPr lang="en-US" sz="1800" dirty="0"/>
              <a:t>Mount motors outside heated chamber, cool other motors with Peltier Plates</a:t>
            </a:r>
          </a:p>
          <a:p>
            <a:r>
              <a:rPr lang="en-US" sz="1800" dirty="0"/>
              <a:t>Space heater heating element</a:t>
            </a:r>
          </a:p>
          <a:p>
            <a:r>
              <a:rPr lang="en-US" sz="1800" dirty="0"/>
              <a:t>Surrounded by insulation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6E167B-A726-4218-8709-18AD67BDC5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49" r="-4" b="20873"/>
          <a:stretch/>
        </p:blipFill>
        <p:spPr>
          <a:xfrm rot="5400000">
            <a:off x="7780474" y="2653918"/>
            <a:ext cx="5287372" cy="2621280"/>
          </a:xfrm>
          <a:prstGeom prst="rect">
            <a:avLst/>
          </a:prstGeom>
        </p:spPr>
      </p:pic>
      <p:pic>
        <p:nvPicPr>
          <p:cNvPr id="3" name="Picture 2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617DBCDE-C9DE-4C95-B0D1-979286425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993" y="4672825"/>
            <a:ext cx="6064524" cy="15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9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8528 -0.2289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8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6706178-4BE7-46B1-8F7D-23F8D09CDB85}"/>
              </a:ext>
            </a:extLst>
          </p:cNvPr>
          <p:cNvSpPr txBox="1">
            <a:spLocks/>
          </p:cNvSpPr>
          <p:nvPr/>
        </p:nvSpPr>
        <p:spPr>
          <a:xfrm>
            <a:off x="1547326" y="995415"/>
            <a:ext cx="10515600" cy="4340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3200" dirty="0"/>
              <a:t>Preliminary Thermal Analysis</a:t>
            </a:r>
          </a:p>
        </p:txBody>
      </p:sp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55E160FC-777A-42AA-ABDA-1DEC8A012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55" y="2087460"/>
            <a:ext cx="5543006" cy="3227908"/>
          </a:xfrm>
          <a:prstGeom prst="rect">
            <a:avLst/>
          </a:prstGeom>
        </p:spPr>
      </p:pic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4350CAC-4314-4794-A519-9E30A8E35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3" y="2087460"/>
            <a:ext cx="4251069" cy="322790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68447AA-9C3C-4DD4-8AD5-34E5FA965A82}"/>
              </a:ext>
            </a:extLst>
          </p:cNvPr>
          <p:cNvSpPr txBox="1">
            <a:spLocks/>
          </p:cNvSpPr>
          <p:nvPr/>
        </p:nvSpPr>
        <p:spPr>
          <a:xfrm>
            <a:off x="2162937" y="1653385"/>
            <a:ext cx="1334589" cy="43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Method 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D0CA9B2-4128-4D5E-9D61-D809548FF554}"/>
              </a:ext>
            </a:extLst>
          </p:cNvPr>
          <p:cNvSpPr txBox="1">
            <a:spLocks/>
          </p:cNvSpPr>
          <p:nvPr/>
        </p:nvSpPr>
        <p:spPr>
          <a:xfrm>
            <a:off x="7209693" y="1653385"/>
            <a:ext cx="1334589" cy="43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Method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C1859-C0D5-4062-8B2F-E5E7E5E07042}"/>
              </a:ext>
            </a:extLst>
          </p:cNvPr>
          <p:cNvSpPr txBox="1"/>
          <p:nvPr/>
        </p:nvSpPr>
        <p:spPr>
          <a:xfrm>
            <a:off x="6398867" y="5306320"/>
            <a:ext cx="184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Sturdy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72205-76A2-4FC0-88E1-97E9A6B606F9}"/>
              </a:ext>
            </a:extLst>
          </p:cNvPr>
          <p:cNvSpPr txBox="1"/>
          <p:nvPr/>
        </p:nvSpPr>
        <p:spPr>
          <a:xfrm>
            <a:off x="9362979" y="5379053"/>
            <a:ext cx="236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Worse Insulator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1B2E5-011F-438A-B918-9688CE8FCBA8}"/>
              </a:ext>
            </a:extLst>
          </p:cNvPr>
          <p:cNvSpPr txBox="1"/>
          <p:nvPr/>
        </p:nvSpPr>
        <p:spPr>
          <a:xfrm>
            <a:off x="843215" y="5444820"/>
            <a:ext cx="236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Insulator (larger thickness)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392E5-566C-4591-947E-5322F0D0DABB}"/>
              </a:ext>
            </a:extLst>
          </p:cNvPr>
          <p:cNvSpPr txBox="1"/>
          <p:nvPr/>
        </p:nvSpPr>
        <p:spPr>
          <a:xfrm>
            <a:off x="3609133" y="5379053"/>
            <a:ext cx="2367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4E72D-5BE7-4ACA-BDC2-F5A16BA0489F}"/>
              </a:ext>
            </a:extLst>
          </p:cNvPr>
          <p:cNvCxnSpPr>
            <a:cxnSpLocks/>
          </p:cNvCxnSpPr>
          <p:nvPr/>
        </p:nvCxnSpPr>
        <p:spPr>
          <a:xfrm>
            <a:off x="5139314" y="1934196"/>
            <a:ext cx="0" cy="4794841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2D1ACE-8419-4963-801B-DC918B1D04B4}"/>
              </a:ext>
            </a:extLst>
          </p:cNvPr>
          <p:cNvSpPr txBox="1"/>
          <p:nvPr/>
        </p:nvSpPr>
        <p:spPr>
          <a:xfrm>
            <a:off x="2624956" y="3698195"/>
            <a:ext cx="43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EBE7C2-0F31-4E12-9864-7CD52AA3C25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059364" y="3882861"/>
            <a:ext cx="375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A3540F-16D8-4EB8-84F9-2AC0C99C4ABD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193192" y="3874685"/>
            <a:ext cx="431764" cy="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820BB5-6173-487D-A106-BC51ADA9CF80}"/>
              </a:ext>
            </a:extLst>
          </p:cNvPr>
          <p:cNvSpPr txBox="1"/>
          <p:nvPr/>
        </p:nvSpPr>
        <p:spPr>
          <a:xfrm>
            <a:off x="7135709" y="3690019"/>
            <a:ext cx="46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B1F9DB-1947-469E-A1A3-98C2330BA89C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603507" y="3874685"/>
            <a:ext cx="518985" cy="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537A4C-B8A2-4CA9-8AB1-2A2E89C08A4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683752" y="3874685"/>
            <a:ext cx="45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F1756F-68F2-470E-8DF6-392881C07989}"/>
              </a:ext>
            </a:extLst>
          </p:cNvPr>
          <p:cNvSpPr txBox="1"/>
          <p:nvPr/>
        </p:nvSpPr>
        <p:spPr>
          <a:xfrm>
            <a:off x="8350218" y="3699972"/>
            <a:ext cx="7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¼”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32F59A-10B2-46C2-8098-D627AC7C2815}"/>
              </a:ext>
            </a:extLst>
          </p:cNvPr>
          <p:cNvCxnSpPr>
            <a:cxnSpLocks/>
            <a:endCxn id="25" idx="3"/>
          </p:cNvCxnSpPr>
          <p:nvPr/>
        </p:nvCxnSpPr>
        <p:spPr>
          <a:xfrm>
            <a:off x="8773160" y="3884638"/>
            <a:ext cx="288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EA729-2091-4ABC-8CA0-87BD75BFAA8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8132064" y="3884638"/>
            <a:ext cx="218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08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079" y="815340"/>
            <a:ext cx="7886700" cy="716084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679079" y="1595733"/>
            <a:ext cx="8738136" cy="38481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CAD Frame and Components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Assemble movement system in frame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Build Z-axis movement mechanism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Design belt tensioning mechanisms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Get working 3D printer without heated chamber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Perform more complete thermal analysis on heating element</a:t>
            </a:r>
          </a:p>
        </p:txBody>
      </p:sp>
    </p:spTree>
    <p:extLst>
      <p:ext uri="{BB962C8B-B14F-4D97-AF65-F5344CB8AC3E}">
        <p14:creationId xmlns:p14="http://schemas.microsoft.com/office/powerpoint/2010/main" val="197266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ippensburg University 1">
      <a:dk1>
        <a:srgbClr val="0D5CB8"/>
      </a:dk1>
      <a:lt1>
        <a:srgbClr val="FFFFFF"/>
      </a:lt1>
      <a:dk2>
        <a:srgbClr val="0E223E"/>
      </a:dk2>
      <a:lt2>
        <a:srgbClr val="FEFDFF"/>
      </a:lt2>
      <a:accent1>
        <a:srgbClr val="EB222D"/>
      </a:accent1>
      <a:accent2>
        <a:srgbClr val="AB1623"/>
      </a:accent2>
      <a:accent3>
        <a:srgbClr val="0D5CB8"/>
      </a:accent3>
      <a:accent4>
        <a:srgbClr val="1F345D"/>
      </a:accent4>
      <a:accent5>
        <a:srgbClr val="93B7BB"/>
      </a:accent5>
      <a:accent6>
        <a:srgbClr val="54555A"/>
      </a:accent6>
      <a:hlink>
        <a:srgbClr val="0563C1"/>
      </a:hlink>
      <a:folHlink>
        <a:srgbClr val="0D5BB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7C41ECA63A7E4BB77F196C7309D6AF" ma:contentTypeVersion="11" ma:contentTypeDescription="Create a new document." ma:contentTypeScope="" ma:versionID="890977e9b8af2c25e5f18cfe61609801">
  <xsd:schema xmlns:xsd="http://www.w3.org/2001/XMLSchema" xmlns:xs="http://www.w3.org/2001/XMLSchema" xmlns:p="http://schemas.microsoft.com/office/2006/metadata/properties" xmlns:ns2="d0f2a467-2fe8-4545-9c8d-14ed69d6c4b7" xmlns:ns3="37042e2d-6aa1-4dd2-85e7-03fe12de7d6c" targetNamespace="http://schemas.microsoft.com/office/2006/metadata/properties" ma:root="true" ma:fieldsID="25cc24f2f543387573355c2871668eaf" ns2:_="" ns3:_="">
    <xsd:import namespace="d0f2a467-2fe8-4545-9c8d-14ed69d6c4b7"/>
    <xsd:import namespace="37042e2d-6aa1-4dd2-85e7-03fe12de7d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f2a467-2fe8-4545-9c8d-14ed69d6c4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42e2d-6aa1-4dd2-85e7-03fe12de7d6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7042e2d-6aa1-4dd2-85e7-03fe12de7d6c">
      <UserInfo>
        <DisplayName>Mattern, Mira</DisplayName>
        <AccountId>35</AccountId>
        <AccountType/>
      </UserInfo>
      <UserInfo>
        <DisplayName>Garris, Kimberly</DisplayName>
        <AccountId>30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163CDC5-2236-4260-B1C6-F7C91F669A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558075-3F6D-468B-BC52-9A8400793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f2a467-2fe8-4545-9c8d-14ed69d6c4b7"/>
    <ds:schemaRef ds:uri="37042e2d-6aa1-4dd2-85e7-03fe12de7d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57E38A-FB8D-4480-A2D1-5591CDD74BCA}">
  <ds:schemaRefs>
    <ds:schemaRef ds:uri="http://schemas.microsoft.com/office/2006/metadata/properties"/>
    <ds:schemaRef ds:uri="http://schemas.microsoft.com/office/infopath/2007/PartnerControls"/>
    <ds:schemaRef ds:uri="37042e2d-6aa1-4dd2-85e7-03fe12de7d6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405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LucidaGrande</vt:lpstr>
      <vt:lpstr>Office Theme</vt:lpstr>
      <vt:lpstr>3D Peek Printer</vt:lpstr>
      <vt:lpstr>3D Printing Technology</vt:lpstr>
      <vt:lpstr>Market Analysis</vt:lpstr>
      <vt:lpstr>Design Requirements</vt:lpstr>
      <vt:lpstr>Initial Concept Generation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Joshua Booth</cp:lastModifiedBy>
  <cp:revision>57</cp:revision>
  <cp:lastPrinted>2018-01-23T20:14:49Z</cp:lastPrinted>
  <dcterms:created xsi:type="dcterms:W3CDTF">2018-01-23T15:04:50Z</dcterms:created>
  <dcterms:modified xsi:type="dcterms:W3CDTF">2022-02-18T15:01:07Z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0x010100327C41ECA63A7E4BB77F196C7309D6AF</vt:lpwstr>
  </property>
</Properties>
</file>