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4"/>
  </p:sldMasterIdLst>
  <p:sldIdLst>
    <p:sldId id="256" r:id="rId5"/>
    <p:sldId id="267" r:id="rId6"/>
    <p:sldId id="259" r:id="rId7"/>
    <p:sldId id="261" r:id="rId8"/>
    <p:sldId id="260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7005" autoAdjust="0"/>
  </p:normalViewPr>
  <p:slideViewPr>
    <p:cSldViewPr snapToGrid="0" snapToObjects="1">
      <p:cViewPr>
        <p:scale>
          <a:sx n="66" d="100"/>
          <a:sy n="66" d="100"/>
        </p:scale>
        <p:origin x="12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4" y="3027971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86470" y="549946"/>
            <a:ext cx="7251882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598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48139"/>
            <a:ext cx="12192000" cy="6009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219200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313408" y="1320800"/>
            <a:ext cx="4791075" cy="446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916269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1627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3" y="3929309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659443" y="1451284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5369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32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24801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905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113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evel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20240" y="2194560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600" b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93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71924" y="862149"/>
            <a:ext cx="5320076" cy="599585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39" y="1371600"/>
            <a:ext cx="440218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40218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7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83973" y="862149"/>
            <a:ext cx="5308027" cy="31394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6883972" y="4000500"/>
            <a:ext cx="2701892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3816" y="4000500"/>
            <a:ext cx="2618184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idx="1"/>
          </p:nvPr>
        </p:nvSpPr>
        <p:spPr>
          <a:xfrm>
            <a:off x="1920240" y="2526588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Placeholder 12"/>
          <p:cNvSpPr>
            <a:spLocks noGrp="1"/>
          </p:cNvSpPr>
          <p:nvPr>
            <p:ph type="title"/>
          </p:nvPr>
        </p:nvSpPr>
        <p:spPr>
          <a:xfrm>
            <a:off x="1920240" y="1523213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0" y="3027971"/>
            <a:ext cx="5542352" cy="1650381"/>
          </a:xfrm>
        </p:spPr>
        <p:txBody>
          <a:bodyPr/>
          <a:lstStyle/>
          <a:p>
            <a:r>
              <a:rPr lang="en-US" dirty="0"/>
              <a:t>Senior Capstone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Peek Printer</a:t>
            </a:r>
          </a:p>
        </p:txBody>
      </p:sp>
    </p:spTree>
    <p:extLst>
      <p:ext uri="{BB962C8B-B14F-4D97-AF65-F5344CB8AC3E}">
        <p14:creationId xmlns:p14="http://schemas.microsoft.com/office/powerpoint/2010/main" val="12598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321" y="824671"/>
            <a:ext cx="7886700" cy="716084"/>
          </a:xfrm>
        </p:spPr>
        <p:txBody>
          <a:bodyPr/>
          <a:lstStyle/>
          <a:p>
            <a:r>
              <a:rPr lang="en-US" dirty="0"/>
              <a:t>3D Printing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9412" y="1876033"/>
            <a:ext cx="4765771" cy="401923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Low machine cost</a:t>
            </a:r>
          </a:p>
          <a:p>
            <a:pPr lvl="1"/>
            <a:r>
              <a:rPr lang="en-US" sz="2000" dirty="0"/>
              <a:t>Low per-unit print cost</a:t>
            </a:r>
          </a:p>
          <a:p>
            <a:pPr lvl="1"/>
            <a:r>
              <a:rPr lang="en-US" sz="2000" dirty="0"/>
              <a:t>Rapid Production</a:t>
            </a:r>
          </a:p>
          <a:p>
            <a:pPr lvl="1"/>
            <a:r>
              <a:rPr lang="en-US" sz="2000" dirty="0"/>
              <a:t>Low size footprint</a:t>
            </a:r>
          </a:p>
          <a:p>
            <a:pPr lvl="1"/>
            <a:r>
              <a:rPr lang="en-US" sz="2000" dirty="0"/>
              <a:t>Wide availability</a:t>
            </a:r>
          </a:p>
          <a:p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Dimensionally inaccurate</a:t>
            </a:r>
          </a:p>
          <a:p>
            <a:pPr lvl="2"/>
            <a:r>
              <a:rPr lang="en-US" sz="2000" dirty="0"/>
              <a:t>±0.1mm vs ±0.005mm for CNC</a:t>
            </a:r>
          </a:p>
          <a:p>
            <a:pPr lvl="1"/>
            <a:r>
              <a:rPr lang="en-US" sz="2000" dirty="0"/>
              <a:t>Limited object size</a:t>
            </a:r>
          </a:p>
          <a:p>
            <a:pPr lvl="1"/>
            <a:r>
              <a:rPr lang="en-US" sz="2000" dirty="0"/>
              <a:t>Low strength</a:t>
            </a:r>
          </a:p>
          <a:p>
            <a:pPr lvl="1"/>
            <a:r>
              <a:rPr lang="en-US" sz="2000" dirty="0"/>
              <a:t>Low temperature</a:t>
            </a:r>
          </a:p>
          <a:p>
            <a:pPr lvl="1"/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259E9-7789-47A2-B46B-2014830E1927}"/>
              </a:ext>
            </a:extLst>
          </p:cNvPr>
          <p:cNvSpPr txBox="1">
            <a:spLocks/>
          </p:cNvSpPr>
          <p:nvPr/>
        </p:nvSpPr>
        <p:spPr>
          <a:xfrm>
            <a:off x="5896947" y="1684466"/>
            <a:ext cx="54117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725"/>
              </a:lnSpc>
              <a:spcBef>
                <a:spcPts val="1000"/>
              </a:spcBef>
              <a:buClr>
                <a:srgbClr val="005BBB"/>
              </a:buClr>
              <a:buFontTx/>
              <a:buNone/>
              <a:defRPr sz="1600" b="1" kern="12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 algn="l" defTabSz="914400" rtl="0" eaLnBrk="1" latinLnBrk="0" hangingPunct="1">
              <a:lnSpc>
                <a:spcPts val="1725"/>
              </a:lnSpc>
              <a:spcBef>
                <a:spcPts val="500"/>
              </a:spcBef>
              <a:buClr>
                <a:srgbClr val="005BBB"/>
              </a:buClr>
              <a:buFont typeface="Arial" charset="0"/>
              <a:buChar char="•"/>
              <a:tabLst/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EC4765-DBD7-4D7D-8243-0EA8DDDF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78" y="1953380"/>
            <a:ext cx="7046034" cy="3914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3EC171-B0EC-493C-B9E3-34458C311420}"/>
              </a:ext>
            </a:extLst>
          </p:cNvPr>
          <p:cNvSpPr txBox="1"/>
          <p:nvPr/>
        </p:nvSpPr>
        <p:spPr>
          <a:xfrm>
            <a:off x="8266921" y="6033329"/>
            <a:ext cx="369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https://www.cil.co.th/engineering-plastics/</a:t>
            </a:r>
          </a:p>
        </p:txBody>
      </p:sp>
    </p:spTree>
    <p:extLst>
      <p:ext uri="{BB962C8B-B14F-4D97-AF65-F5344CB8AC3E}">
        <p14:creationId xmlns:p14="http://schemas.microsoft.com/office/powerpoint/2010/main" val="20076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8217" y="994017"/>
            <a:ext cx="7886700" cy="536357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DDB2E5-90A8-42B2-AE72-C06E432EF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2630"/>
              </p:ext>
            </p:extLst>
          </p:nvPr>
        </p:nvGraphicFramePr>
        <p:xfrm>
          <a:off x="315310" y="2240280"/>
          <a:ext cx="114218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498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2083443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635213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77907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 (</a:t>
                      </a:r>
                      <a:r>
                        <a:rPr lang="en-US" baseline="0" dirty="0"/>
                        <a:t>mm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3DPP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2607D2-16DC-4108-8001-CCED71D805BA}"/>
              </a:ext>
            </a:extLst>
          </p:cNvPr>
          <p:cNvSpPr txBox="1"/>
          <p:nvPr/>
        </p:nvSpPr>
        <p:spPr>
          <a:xfrm>
            <a:off x="1837800" y="5024735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83DD1-E0BC-4542-B03E-3BE7710E7AA8}"/>
              </a:ext>
            </a:extLst>
          </p:cNvPr>
          <p:cNvSpPr txBox="1"/>
          <p:nvPr/>
        </p:nvSpPr>
        <p:spPr>
          <a:xfrm>
            <a:off x="6281400" y="5024735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</p:spTree>
    <p:extLst>
      <p:ext uri="{BB962C8B-B14F-4D97-AF65-F5344CB8AC3E}">
        <p14:creationId xmlns:p14="http://schemas.microsoft.com/office/powerpoint/2010/main" val="21391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1268" y="942498"/>
            <a:ext cx="7886700" cy="50482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30A9-BF8D-4171-8808-994052870DB5}"/>
              </a:ext>
            </a:extLst>
          </p:cNvPr>
          <p:cNvSpPr txBox="1"/>
          <p:nvPr/>
        </p:nvSpPr>
        <p:spPr>
          <a:xfrm>
            <a:off x="189184" y="1686895"/>
            <a:ext cx="60413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Respond to movement commands in the X, Y, Z, and extruder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will have fused connections in the event of a short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D3B23-0E40-496B-A046-731C7815F6A3}"/>
              </a:ext>
            </a:extLst>
          </p:cNvPr>
          <p:cNvSpPr txBox="1"/>
          <p:nvPr/>
        </p:nvSpPr>
        <p:spPr>
          <a:xfrm>
            <a:off x="6230531" y="1586797"/>
            <a:ext cx="571394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User Experience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can monitor and control temperature and movement locally through an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Through a web interface, the user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nozzle, bed, and chamber 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X, Y, Z, and E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Send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Start, stop, and monitor 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View print through real-time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623" y="866452"/>
            <a:ext cx="7886700" cy="716084"/>
          </a:xfrm>
        </p:spPr>
        <p:txBody>
          <a:bodyPr/>
          <a:lstStyle/>
          <a:p>
            <a:r>
              <a:rPr lang="en-US" dirty="0"/>
              <a:t>Initial Concept Generation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CD1B3-5C79-487A-935D-9E1A637AD6F9}"/>
              </a:ext>
            </a:extLst>
          </p:cNvPr>
          <p:cNvSpPr txBox="1">
            <a:spLocks/>
          </p:cNvSpPr>
          <p:nvPr/>
        </p:nvSpPr>
        <p:spPr>
          <a:xfrm>
            <a:off x="143236" y="1731080"/>
            <a:ext cx="7121722" cy="2453013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E167B-A726-4218-8709-18AD67BDC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 r="-4" b="20873"/>
          <a:stretch/>
        </p:blipFill>
        <p:spPr>
          <a:xfrm rot="5400000">
            <a:off x="7780474" y="2653918"/>
            <a:ext cx="5287372" cy="2621280"/>
          </a:xfrm>
          <a:prstGeom prst="rect">
            <a:avLst/>
          </a:prstGeom>
        </p:spPr>
      </p:pic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17DBCDE-C9DE-4C95-B0D1-97928642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93" y="4672825"/>
            <a:ext cx="6064524" cy="15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8528 -0.228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06178-4BE7-46B1-8F7D-23F8D09CDB85}"/>
              </a:ext>
            </a:extLst>
          </p:cNvPr>
          <p:cNvSpPr txBox="1">
            <a:spLocks/>
          </p:cNvSpPr>
          <p:nvPr/>
        </p:nvSpPr>
        <p:spPr>
          <a:xfrm>
            <a:off x="1547326" y="995415"/>
            <a:ext cx="10515600" cy="4340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3200" dirty="0"/>
              <a:t>Preliminary Thermal Analysis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5E160FC-777A-42AA-ABDA-1DEC8A01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55" y="2087460"/>
            <a:ext cx="5543006" cy="3227908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350CAC-4314-4794-A519-9E30A8E3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3" y="2087460"/>
            <a:ext cx="4251069" cy="32279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68447AA-9C3C-4DD4-8AD5-34E5FA965A82}"/>
              </a:ext>
            </a:extLst>
          </p:cNvPr>
          <p:cNvSpPr txBox="1">
            <a:spLocks/>
          </p:cNvSpPr>
          <p:nvPr/>
        </p:nvSpPr>
        <p:spPr>
          <a:xfrm>
            <a:off x="2162937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D0CA9B2-4128-4D5E-9D61-D809548FF554}"/>
              </a:ext>
            </a:extLst>
          </p:cNvPr>
          <p:cNvSpPr txBox="1">
            <a:spLocks/>
          </p:cNvSpPr>
          <p:nvPr/>
        </p:nvSpPr>
        <p:spPr>
          <a:xfrm>
            <a:off x="7209693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C1859-C0D5-4062-8B2F-E5E7E5E07042}"/>
              </a:ext>
            </a:extLst>
          </p:cNvPr>
          <p:cNvSpPr txBox="1"/>
          <p:nvPr/>
        </p:nvSpPr>
        <p:spPr>
          <a:xfrm>
            <a:off x="6398867" y="5306320"/>
            <a:ext cx="184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Sturdy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72205-76A2-4FC0-88E1-97E9A6B606F9}"/>
              </a:ext>
            </a:extLst>
          </p:cNvPr>
          <p:cNvSpPr txBox="1"/>
          <p:nvPr/>
        </p:nvSpPr>
        <p:spPr>
          <a:xfrm>
            <a:off x="9362979" y="5379053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Insulator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1B2E5-011F-438A-B918-9688CE8FCBA8}"/>
              </a:ext>
            </a:extLst>
          </p:cNvPr>
          <p:cNvSpPr txBox="1"/>
          <p:nvPr/>
        </p:nvSpPr>
        <p:spPr>
          <a:xfrm>
            <a:off x="843215" y="5444820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Insulator (larger thickness)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92E5-566C-4591-947E-5322F0D0DABB}"/>
              </a:ext>
            </a:extLst>
          </p:cNvPr>
          <p:cNvSpPr txBox="1"/>
          <p:nvPr/>
        </p:nvSpPr>
        <p:spPr>
          <a:xfrm>
            <a:off x="3609133" y="5379053"/>
            <a:ext cx="2367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4E72D-5BE7-4ACA-BDC2-F5A16BA0489F}"/>
              </a:ext>
            </a:extLst>
          </p:cNvPr>
          <p:cNvCxnSpPr>
            <a:cxnSpLocks/>
          </p:cNvCxnSpPr>
          <p:nvPr/>
        </p:nvCxnSpPr>
        <p:spPr>
          <a:xfrm>
            <a:off x="5139314" y="1934196"/>
            <a:ext cx="0" cy="479484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2D1ACE-8419-4963-801B-DC918B1D04B4}"/>
              </a:ext>
            </a:extLst>
          </p:cNvPr>
          <p:cNvSpPr txBox="1"/>
          <p:nvPr/>
        </p:nvSpPr>
        <p:spPr>
          <a:xfrm>
            <a:off x="2624956" y="3698195"/>
            <a:ext cx="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BE7C2-0F31-4E12-9864-7CD52AA3C25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59364" y="3882861"/>
            <a:ext cx="37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A3540F-16D8-4EB8-84F9-2AC0C99C4AB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193192" y="3874685"/>
            <a:ext cx="431764" cy="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820BB5-6173-487D-A106-BC51ADA9CF80}"/>
              </a:ext>
            </a:extLst>
          </p:cNvPr>
          <p:cNvSpPr txBox="1"/>
          <p:nvPr/>
        </p:nvSpPr>
        <p:spPr>
          <a:xfrm>
            <a:off x="7135709" y="3690019"/>
            <a:ext cx="4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1F9DB-1947-469E-A1A3-98C2330BA89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603507" y="3874685"/>
            <a:ext cx="518985" cy="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537A4C-B8A2-4CA9-8AB1-2A2E89C08A4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83752" y="3874685"/>
            <a:ext cx="45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F1756F-68F2-470E-8DF6-392881C07989}"/>
              </a:ext>
            </a:extLst>
          </p:cNvPr>
          <p:cNvSpPr txBox="1"/>
          <p:nvPr/>
        </p:nvSpPr>
        <p:spPr>
          <a:xfrm>
            <a:off x="8350218" y="3699972"/>
            <a:ext cx="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32F59A-10B2-46C2-8098-D627AC7C2815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8773160" y="3884638"/>
            <a:ext cx="28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EA729-2091-4ABC-8CA0-87BD75BFAA8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132064" y="3884638"/>
            <a:ext cx="21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079" y="815340"/>
            <a:ext cx="7886700" cy="71608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79079" y="1595733"/>
            <a:ext cx="8738136" cy="38481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CAD Frame and Components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Assemble movement system in frame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Build Z-axis movement mechanism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Design belt tensioning mechanisms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Get working 3D printer without heated chamber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more complete thermal analysis on heating element</a:t>
            </a:r>
          </a:p>
        </p:txBody>
      </p:sp>
    </p:spTree>
    <p:extLst>
      <p:ext uri="{BB962C8B-B14F-4D97-AF65-F5344CB8AC3E}">
        <p14:creationId xmlns:p14="http://schemas.microsoft.com/office/powerpoint/2010/main" val="197266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ippensburg University 1">
      <a:dk1>
        <a:srgbClr val="0D5CB8"/>
      </a:dk1>
      <a:lt1>
        <a:srgbClr val="FFFFFF"/>
      </a:lt1>
      <a:dk2>
        <a:srgbClr val="0E223E"/>
      </a:dk2>
      <a:lt2>
        <a:srgbClr val="FEFDFF"/>
      </a:lt2>
      <a:accent1>
        <a:srgbClr val="EB222D"/>
      </a:accent1>
      <a:accent2>
        <a:srgbClr val="AB1623"/>
      </a:accent2>
      <a:accent3>
        <a:srgbClr val="0D5CB8"/>
      </a:accent3>
      <a:accent4>
        <a:srgbClr val="1F345D"/>
      </a:accent4>
      <a:accent5>
        <a:srgbClr val="93B7BB"/>
      </a:accent5>
      <a:accent6>
        <a:srgbClr val="54555A"/>
      </a:accent6>
      <a:hlink>
        <a:srgbClr val="0563C1"/>
      </a:hlink>
      <a:folHlink>
        <a:srgbClr val="0D5BB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C41ECA63A7E4BB77F196C7309D6AF" ma:contentTypeVersion="11" ma:contentTypeDescription="Create a new document." ma:contentTypeScope="" ma:versionID="890977e9b8af2c25e5f18cfe61609801">
  <xsd:schema xmlns:xsd="http://www.w3.org/2001/XMLSchema" xmlns:xs="http://www.w3.org/2001/XMLSchema" xmlns:p="http://schemas.microsoft.com/office/2006/metadata/properties" xmlns:ns2="d0f2a467-2fe8-4545-9c8d-14ed69d6c4b7" xmlns:ns3="37042e2d-6aa1-4dd2-85e7-03fe12de7d6c" targetNamespace="http://schemas.microsoft.com/office/2006/metadata/properties" ma:root="true" ma:fieldsID="25cc24f2f543387573355c2871668eaf" ns2:_="" ns3:_="">
    <xsd:import namespace="d0f2a467-2fe8-4545-9c8d-14ed69d6c4b7"/>
    <xsd:import namespace="37042e2d-6aa1-4dd2-85e7-03fe12de7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2a467-2fe8-4545-9c8d-14ed69d6c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42e2d-6aa1-4dd2-85e7-03fe12de7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042e2d-6aa1-4dd2-85e7-03fe12de7d6c">
      <UserInfo>
        <DisplayName>Mattern, Mira</DisplayName>
        <AccountId>35</AccountId>
        <AccountType/>
      </UserInfo>
      <UserInfo>
        <DisplayName>Garris, Kimberly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A558075-3F6D-468B-BC52-9A8400793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f2a467-2fe8-4545-9c8d-14ed69d6c4b7"/>
    <ds:schemaRef ds:uri="37042e2d-6aa1-4dd2-85e7-03fe12de7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3CDC5-2236-4260-B1C6-F7C91F669A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7E38A-FB8D-4480-A2D1-5591CDD74BCA}">
  <ds:schemaRefs>
    <ds:schemaRef ds:uri="http://schemas.microsoft.com/office/2006/metadata/properties"/>
    <ds:schemaRef ds:uri="http://schemas.microsoft.com/office/infopath/2007/PartnerControls"/>
    <ds:schemaRef ds:uri="37042e2d-6aa1-4dd2-85e7-03fe12de7d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405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LucidaGrande</vt:lpstr>
      <vt:lpstr>Office Theme</vt:lpstr>
      <vt:lpstr>3D Peek Printer</vt:lpstr>
      <vt:lpstr>3D Printing Technology</vt:lpstr>
      <vt:lpstr>Market Analysis</vt:lpstr>
      <vt:lpstr>Design Requirements</vt:lpstr>
      <vt:lpstr>Initial Concept Generation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Joshua Booth</cp:lastModifiedBy>
  <cp:revision>56</cp:revision>
  <cp:lastPrinted>2018-01-23T20:14:49Z</cp:lastPrinted>
  <dcterms:created xsi:type="dcterms:W3CDTF">2018-01-23T15:04:50Z</dcterms:created>
  <dcterms:modified xsi:type="dcterms:W3CDTF">2022-02-18T05:14:26Z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0x010100327C41ECA63A7E4BB77F196C7309D6AF</vt:lpwstr>
  </property>
</Properties>
</file>