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sldIdLst>
    <p:sldId id="256" r:id="rId2"/>
    <p:sldId id="263" r:id="rId3"/>
    <p:sldId id="258" r:id="rId4"/>
    <p:sldId id="264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990" autoAdjust="0"/>
  </p:normalViewPr>
  <p:slideViewPr>
    <p:cSldViewPr snapToGrid="0">
      <p:cViewPr varScale="1">
        <p:scale>
          <a:sx n="106" d="100"/>
          <a:sy n="106" d="100"/>
        </p:scale>
        <p:origin x="106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57D08C-12C4-471F-817E-F5FC90950A2A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CC6545-C1D9-497B-A330-3AF4DB0BA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367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niche in the market</a:t>
            </a:r>
          </a:p>
          <a:p>
            <a:r>
              <a:rPr lang="en-US" dirty="0"/>
              <a:t>Our design requirements</a:t>
            </a:r>
          </a:p>
          <a:p>
            <a:r>
              <a:rPr lang="en-US" dirty="0"/>
              <a:t>Initial concepts</a:t>
            </a:r>
          </a:p>
          <a:p>
            <a:r>
              <a:rPr lang="en-US" dirty="0"/>
              <a:t>Some analysis</a:t>
            </a:r>
          </a:p>
          <a:p>
            <a:endParaRPr lang="en-US" dirty="0"/>
          </a:p>
          <a:p>
            <a:r>
              <a:rPr lang="en-US" dirty="0"/>
              <a:t>Caleb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CC6545-C1D9-497B-A330-3AF4DB0BA0F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8757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Josh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CC6545-C1D9-497B-A330-3AF4DB0BA0F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3944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Average of </a:t>
            </a:r>
            <a:r>
              <a:rPr lang="en-US" dirty="0" err="1"/>
              <a:t>comerically</a:t>
            </a:r>
            <a:r>
              <a:rPr lang="en-US" dirty="0"/>
              <a:t> available printers</a:t>
            </a:r>
          </a:p>
          <a:p>
            <a:r>
              <a:rPr lang="en-US" dirty="0" err="1"/>
              <a:t>Intamsys</a:t>
            </a:r>
            <a:r>
              <a:rPr lang="en-US" dirty="0"/>
              <a:t> </a:t>
            </a:r>
            <a:r>
              <a:rPr lang="en-US" dirty="0" err="1"/>
              <a:t>Funmat</a:t>
            </a:r>
            <a:r>
              <a:rPr lang="en-US" dirty="0"/>
              <a:t> HT is the most like ours in terms of price, but note the build volume is 10x smaller</a:t>
            </a:r>
          </a:p>
          <a:p>
            <a:r>
              <a:rPr lang="en-US" dirty="0"/>
              <a:t>Aon-M2+ is most like ours in terms of size, but not the price</a:t>
            </a:r>
          </a:p>
          <a:p>
            <a:endParaRPr lang="en-US" dirty="0"/>
          </a:p>
          <a:p>
            <a:r>
              <a:rPr lang="en-US" dirty="0"/>
              <a:t>Josh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CC6545-C1D9-497B-A330-3AF4DB0BA0F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5946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Dillon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CC6545-C1D9-497B-A330-3AF4DB0BA0F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2006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Josh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CC6545-C1D9-497B-A330-3AF4DB0BA0F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3930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Dillon u can take this slide. Modify it if u think there’s too much/too little information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CC6545-C1D9-497B-A330-3AF4DB0BA0F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0026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Caleb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CC6545-C1D9-497B-A330-3AF4DB0BA0F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723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583AF-065C-4CBC-8A1E-13DD5ED8CD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816BCC-D4D8-47FA-81B0-426E3F7D9A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551A4E-188D-4A8E-833A-38665B285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62F63-4C64-4187-9F81-27D8466A07F5}" type="datetime1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AF9FC9-5230-4D5D-9C50-69BCA8D91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791677-F84A-4BD8-A7DD-A7D4C1FC5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065AE-6497-4D5A-BB02-EC962F7C9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547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07E39-54CB-405F-9FDC-F8BB0F3B9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299A08-9E63-4492-8D12-109DA822A3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6264D9-2E83-4346-A168-51946FA9C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93EA0-F8F2-4F4E-B5CD-5607802314F1}" type="datetime1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B7C308-F439-48BD-B2CC-BE4594D22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F64595-5BEB-440C-9D53-A72E3EF84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065AE-6497-4D5A-BB02-EC962F7C9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532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FDC973-0DA3-4E11-AA82-B9B896A2FF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513711-CB3F-4645-A98A-AA3F35F2B0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5E60C3-8F6A-4A3E-A465-02B95A096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50398-3458-4600-A576-952B1583B25F}" type="datetime1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E9A21-5428-4D67-9CC9-0B970C500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61DA52-54E5-4E73-A566-24D591589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065AE-6497-4D5A-BB02-EC962F7C9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70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6470D-4FE7-4A2B-A0AA-93C5A70B0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34428-676B-4E47-82C6-9978AB2C5E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2A5976-57C1-4D49-9E3D-6EB59BD57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6D99B-1D84-4FD7-B07A-15C5DB513DE2}" type="datetime1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688E58-DBEF-4B0B-BCD9-9657D902F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57843-A3D3-4D32-8A67-0AED6EE5E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065AE-6497-4D5A-BB02-EC962F7C9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636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9389E-D1C3-4337-98E7-22DE19075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095D35-5170-4619-8FE1-6862B8E52A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3EA64C-715A-4355-A4BD-1B69D7155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A5030-ECF8-4864-A383-44EDDF0CE566}" type="datetime1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78634B-1681-4DEF-9C2A-EBE3B1229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E7AE90-0462-4CE5-B30A-DD98E1152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065AE-6497-4D5A-BB02-EC962F7C9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659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F9332-FCEE-4768-980E-74EE0FE93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01DF0-76A1-4AEA-9F50-B3EB2571CA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D52AF7-0F77-4D7F-B228-9C2DCC063D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D3B9DF-B155-48DE-BF51-909EC2EF4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18523-1E44-4568-93CA-E60F3A02AB22}" type="datetime1">
              <a:rPr lang="en-US" smtClean="0"/>
              <a:t>2/15/2022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1BF001-3BB4-443C-B915-C107434F8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F5D04D-3F00-4AE6-B647-6C0DEB5C7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065AE-6497-4D5A-BB02-EC962F7C9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720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829D2-F821-4197-93F1-5E53A39F5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0A3F35-AF1A-487F-AB29-701EBB61C0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F118B7-BC40-4F1E-ABC3-964328FB91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40B4F5-58E9-4CB9-A443-582E49F021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697845-9DF1-42E2-8481-F00B7F1508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575327-E39C-4BA6-A071-5325E225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E39F-B9BE-45D4-BA2A-52BDC129B619}" type="datetime1">
              <a:rPr lang="en-US" smtClean="0"/>
              <a:t>2/15/2022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432F13-70E7-45F1-A07D-BB563423B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42B459-D3DC-4C40-9E03-6B69A516C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065AE-6497-4D5A-BB02-EC962F7C9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038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DF70F-6F75-46EB-82A2-88D5D20A4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1E15F1-9B7E-4D61-A7B3-C601C5E3B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C3E20-FAEB-46EB-A56C-F7443ACF2D26}" type="datetime1">
              <a:rPr lang="en-US" smtClean="0"/>
              <a:t>2/15/2022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3C5E1-D353-408A-8586-A186320F5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5FC997-7E57-4C07-8019-493836345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065AE-6497-4D5A-BB02-EC962F7C9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425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0FAAA2-5C01-4BB4-9E5A-2A9A3D5EE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F36BC-2BAE-4310-90E0-7DAF47F0804C}" type="datetime1">
              <a:rPr lang="en-US" smtClean="0"/>
              <a:t>2/15/2022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9F572A-D60F-4D02-B077-B131FCD0F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EE9986-1DAF-4888-B7AB-DBC35DE2F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065AE-6497-4D5A-BB02-EC962F7C9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833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2E926-3A40-4609-955A-709AE66AD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F65DF-7522-4022-94D9-9F6E1DABB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AC6845-8CBB-43B8-9A49-A9D6DBC725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9AF48B-DA34-4AB0-AD86-AE325CEA2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517A5-05CD-4B93-8F77-7E5C4632D711}" type="datetime1">
              <a:rPr lang="en-US" smtClean="0"/>
              <a:t>2/15/2022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7636D4-A20C-4422-8DC9-4E608D7A4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D42FB2-D0BB-4D44-8952-510A68ADB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065AE-6497-4D5A-BB02-EC962F7C9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319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17D87-E555-40A0-B45D-CAA3A5DCC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D1E041-BA87-4CB0-A04D-FE38A23BD3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F4D246-2406-48A5-B68B-E22CB539F0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15276D-9ED1-402D-AE50-B0F5A3047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D14D1-754F-484F-A3E9-25D3CDC1B5D5}" type="datetime1">
              <a:rPr lang="en-US" smtClean="0"/>
              <a:t>2/15/2022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9362C4-AC0F-4E3A-8AC2-389CCBA9E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53AD87-0603-4746-B754-10845F5C4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065AE-6497-4D5A-BB02-EC962F7C9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334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035C4F-69A3-4B51-B37B-173371F4D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A3D890-F77C-480B-A104-DC60FD5410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43477-B884-472B-85CF-1BA8FD48F8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A4C92B-44AF-4727-9A6B-D36B7E4645B2}" type="datetime1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18371A-7DB8-422D-8D68-479A482D0A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1683C9-1620-4CB1-A584-5F8BBA11B5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3065AE-6497-4D5A-BB02-EC962F7C9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055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7CAA9-F272-4687-82A6-301D32BA91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Massive 3D Depositor Senior Capstone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8ABBBF-8432-4D44-B1F0-5DAA3A9AC4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Josh Booth, Dillon </a:t>
            </a:r>
            <a:r>
              <a:rPr lang="en-US" dirty="0" err="1"/>
              <a:t>LaBonte</a:t>
            </a:r>
            <a:r>
              <a:rPr lang="en-US" dirty="0"/>
              <a:t>, Caleb </a:t>
            </a:r>
            <a:r>
              <a:rPr lang="en-US" dirty="0" err="1"/>
              <a:t>Coldsmith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108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5393E-A948-4DB2-9815-75320E74D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3D Printing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E3EB6-333B-4AB9-BA94-79FBC3DE4D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F8AF4B-0AD9-487D-B708-F59E88C1FDC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Rapid production</a:t>
            </a:r>
          </a:p>
          <a:p>
            <a:r>
              <a:rPr lang="en-US" dirty="0"/>
              <a:t>Low machine cost</a:t>
            </a:r>
          </a:p>
          <a:p>
            <a:r>
              <a:rPr lang="en-US" dirty="0"/>
              <a:t>Low per-unit cost</a:t>
            </a:r>
          </a:p>
          <a:p>
            <a:r>
              <a:rPr lang="en-US" dirty="0"/>
              <a:t>Wide availability</a:t>
            </a:r>
          </a:p>
          <a:p>
            <a:r>
              <a:rPr lang="en-US" dirty="0"/>
              <a:t>Low size footprint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BA0945-640E-4CC6-A75A-00F51B68CF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38A8FE-33FB-44C9-A716-CB717C3764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484600" cy="1847851"/>
          </a:xfrm>
        </p:spPr>
        <p:txBody>
          <a:bodyPr/>
          <a:lstStyle/>
          <a:p>
            <a:r>
              <a:rPr lang="en-US" dirty="0"/>
              <a:t>Dimensionally inaccurate</a:t>
            </a:r>
          </a:p>
          <a:p>
            <a:pPr lvl="1"/>
            <a:r>
              <a:rPr lang="en-US" dirty="0"/>
              <a:t>±0.1mm vs ±0.005mm for CNC</a:t>
            </a:r>
          </a:p>
          <a:p>
            <a:r>
              <a:rPr lang="en-US" dirty="0"/>
              <a:t>Limited object size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1024A7-867F-458D-8237-DEE3136928F0}"/>
              </a:ext>
            </a:extLst>
          </p:cNvPr>
          <p:cNvSpPr txBox="1"/>
          <p:nvPr/>
        </p:nvSpPr>
        <p:spPr>
          <a:xfrm>
            <a:off x="6172200" y="3888000"/>
            <a:ext cx="4627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Low strength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Low temperature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92053EA-E935-4D52-B350-2E9A6B778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2C7DC-4AB3-46DC-AD15-619BD237F69A}" type="datetime1">
              <a:rPr lang="en-US" smtClean="0"/>
              <a:t>2/15/2022</a:t>
            </a:fld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95AA9E-32E6-4F87-BFFC-B2B0C0F5C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065AE-6497-4D5A-BB02-EC962F7C9276}" type="slidenum">
              <a:rPr lang="en-US" smtClean="0"/>
              <a:t>2</a:t>
            </a:fld>
            <a:r>
              <a:rPr lang="en-US" dirty="0"/>
              <a:t>/7</a:t>
            </a:r>
          </a:p>
        </p:txBody>
      </p:sp>
    </p:spTree>
    <p:extLst>
      <p:ext uri="{BB962C8B-B14F-4D97-AF65-F5344CB8AC3E}">
        <p14:creationId xmlns:p14="http://schemas.microsoft.com/office/powerpoint/2010/main" val="3640451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35 -0.00162 L -0.43424 0.137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836" y="69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85390-9A49-4C14-9863-BD02C6E1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200" y="172800"/>
            <a:ext cx="10515600" cy="790688"/>
          </a:xfrm>
        </p:spPr>
        <p:txBody>
          <a:bodyPr/>
          <a:lstStyle/>
          <a:p>
            <a:r>
              <a:rPr lang="en-US" dirty="0"/>
              <a:t>Market Analysis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4B049230-19BA-4177-B23B-7C2ABB007F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877117"/>
              </p:ext>
            </p:extLst>
          </p:nvPr>
        </p:nvGraphicFramePr>
        <p:xfrm>
          <a:off x="454800" y="963488"/>
          <a:ext cx="11282400" cy="21588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0000">
                  <a:extLst>
                    <a:ext uri="{9D8B030D-6E8A-4147-A177-3AD203B41FA5}">
                      <a16:colId xmlns:a16="http://schemas.microsoft.com/office/drawing/2014/main" val="3808355796"/>
                    </a:ext>
                  </a:extLst>
                </a:gridCol>
                <a:gridCol w="1656000">
                  <a:extLst>
                    <a:ext uri="{9D8B030D-6E8A-4147-A177-3AD203B41FA5}">
                      <a16:colId xmlns:a16="http://schemas.microsoft.com/office/drawing/2014/main" val="2553920974"/>
                    </a:ext>
                  </a:extLst>
                </a:gridCol>
                <a:gridCol w="1281600">
                  <a:extLst>
                    <a:ext uri="{9D8B030D-6E8A-4147-A177-3AD203B41FA5}">
                      <a16:colId xmlns:a16="http://schemas.microsoft.com/office/drawing/2014/main" val="3087438972"/>
                    </a:ext>
                  </a:extLst>
                </a:gridCol>
                <a:gridCol w="2167200">
                  <a:extLst>
                    <a:ext uri="{9D8B030D-6E8A-4147-A177-3AD203B41FA5}">
                      <a16:colId xmlns:a16="http://schemas.microsoft.com/office/drawing/2014/main" val="3468010628"/>
                    </a:ext>
                  </a:extLst>
                </a:gridCol>
                <a:gridCol w="1594079">
                  <a:extLst>
                    <a:ext uri="{9D8B030D-6E8A-4147-A177-3AD203B41FA5}">
                      <a16:colId xmlns:a16="http://schemas.microsoft.com/office/drawing/2014/main" val="2743622467"/>
                    </a:ext>
                  </a:extLst>
                </a:gridCol>
                <a:gridCol w="1163521">
                  <a:extLst>
                    <a:ext uri="{9D8B030D-6E8A-4147-A177-3AD203B41FA5}">
                      <a16:colId xmlns:a16="http://schemas.microsoft.com/office/drawing/2014/main" val="3438156188"/>
                    </a:ext>
                  </a:extLst>
                </a:gridCol>
              </a:tblGrid>
              <a:tr h="59869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 Extruder Temp.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 Bed Temp.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 Chamber Temp.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Build Volume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4705298"/>
                  </a:ext>
                </a:extLst>
              </a:tr>
              <a:tr h="421495">
                <a:tc>
                  <a:txBody>
                    <a:bodyPr/>
                    <a:lstStyle/>
                    <a:p>
                      <a:r>
                        <a:rPr lang="en-US" dirty="0"/>
                        <a:t>Average Commercial PEEK Printer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5.01e7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61,000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613282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dirty="0" err="1"/>
                        <a:t>Intamsys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Funmat</a:t>
                      </a:r>
                      <a:r>
                        <a:rPr lang="en-US" dirty="0"/>
                        <a:t> 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1.76e7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6266427"/>
                  </a:ext>
                </a:extLst>
              </a:tr>
              <a:tr h="346860">
                <a:tc>
                  <a:txBody>
                    <a:bodyPr/>
                    <a:lstStyle/>
                    <a:p>
                      <a:r>
                        <a:rPr lang="en-US" dirty="0"/>
                        <a:t>Aon-M2+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1.30e8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573250"/>
                  </a:ext>
                </a:extLst>
              </a:tr>
              <a:tr h="346860">
                <a:tc>
                  <a:txBody>
                    <a:bodyPr/>
                    <a:lstStyle/>
                    <a:p>
                      <a:r>
                        <a:rPr lang="en-US" dirty="0"/>
                        <a:t>M3DD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1.12e8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2,500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69622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4F8C593-1AB0-4B41-BBC6-DA18028675CC}"/>
              </a:ext>
            </a:extLst>
          </p:cNvPr>
          <p:cNvSpPr txBox="1"/>
          <p:nvPr/>
        </p:nvSpPr>
        <p:spPr>
          <a:xfrm>
            <a:off x="1814400" y="3182400"/>
            <a:ext cx="3895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Intamsys</a:t>
            </a:r>
            <a:r>
              <a:rPr lang="en-US" dirty="0"/>
              <a:t> </a:t>
            </a:r>
            <a:r>
              <a:rPr lang="en-US" dirty="0" err="1"/>
              <a:t>Funmat</a:t>
            </a:r>
            <a:r>
              <a:rPr lang="en-US" dirty="0"/>
              <a:t> HT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Similar Price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10x smaller build volume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5ABCC7-4D55-4C27-A3CD-8837258AA00E}"/>
              </a:ext>
            </a:extLst>
          </p:cNvPr>
          <p:cNvSpPr txBox="1"/>
          <p:nvPr/>
        </p:nvSpPr>
        <p:spPr>
          <a:xfrm>
            <a:off x="6321600" y="3182400"/>
            <a:ext cx="37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Aon-M2+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Similar build volume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10x price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45165F-4C0C-4F96-9733-B4FBFA7BBD83}"/>
              </a:ext>
            </a:extLst>
          </p:cNvPr>
          <p:cNvSpPr txBox="1"/>
          <p:nvPr/>
        </p:nvSpPr>
        <p:spPr>
          <a:xfrm>
            <a:off x="770400" y="4586400"/>
            <a:ext cx="1087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2018, the 3D printing industry was worth 1.5 billion. It is predicted to be worth 3.78 billion by 2026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3D printing is expanding into medical, automotive, and oil industries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F8CCAD-F573-4E1F-B4FB-AA0C1A131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8FDFB-1457-434F-ACDD-5D0EB1FF037D}" type="datetime1">
              <a:rPr lang="en-US" smtClean="0"/>
              <a:t>2/15/2022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8712B0-1153-42A8-BC15-435E1EC58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065AE-6497-4D5A-BB02-EC962F7C9276}" type="slidenum">
              <a:rPr lang="en-US" smtClean="0"/>
              <a:t>3</a:t>
            </a:fld>
            <a:r>
              <a:rPr lang="en-US" dirty="0"/>
              <a:t>/7</a:t>
            </a:r>
          </a:p>
        </p:txBody>
      </p:sp>
    </p:spTree>
    <p:extLst>
      <p:ext uri="{BB962C8B-B14F-4D97-AF65-F5344CB8AC3E}">
        <p14:creationId xmlns:p14="http://schemas.microsoft.com/office/powerpoint/2010/main" val="4023447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3FD9E-FFBD-4329-BB48-AEB11F582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542075"/>
          </a:xfrm>
        </p:spPr>
        <p:txBody>
          <a:bodyPr>
            <a:normAutofit fontScale="90000"/>
          </a:bodyPr>
          <a:lstStyle/>
          <a:p>
            <a:r>
              <a:rPr lang="en-US" dirty="0"/>
              <a:t>Design Requirements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6CAAB6-73BE-4E6A-912E-3B04E33F54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2000" y="1029195"/>
            <a:ext cx="5745575" cy="539880"/>
          </a:xfrm>
        </p:spPr>
        <p:txBody>
          <a:bodyPr/>
          <a:lstStyle/>
          <a:p>
            <a:r>
              <a:rPr lang="en-US" dirty="0"/>
              <a:t>Functional Requirements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B0E7F7-BEEB-4628-AE65-10216E7734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52001" y="1583999"/>
            <a:ext cx="5277600" cy="4643659"/>
          </a:xfrm>
        </p:spPr>
        <p:txBody>
          <a:bodyPr>
            <a:noAutofit/>
          </a:bodyPr>
          <a:lstStyle/>
          <a:p>
            <a:r>
              <a:rPr lang="en-US" sz="1800" dirty="0"/>
              <a:t>Respond to movement commands in the X, Y, Z, and extruder directions</a:t>
            </a:r>
          </a:p>
          <a:p>
            <a:r>
              <a:rPr lang="en-US" sz="1800" dirty="0"/>
              <a:t>Heat nozzle to 450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°C, bed to 200 °C, chamber to 80 °C</a:t>
            </a:r>
          </a:p>
          <a:p>
            <a:r>
              <a:rPr lang="en-US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Print all common filament types without heated chamber</a:t>
            </a:r>
          </a:p>
          <a:p>
            <a:r>
              <a:rPr lang="en-US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Can print PEEK/PSU object</a:t>
            </a:r>
          </a:p>
          <a:p>
            <a:r>
              <a:rPr lang="en-US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Print volume of 300x280x1330mm</a:t>
            </a:r>
          </a:p>
          <a:p>
            <a:r>
              <a:rPr lang="en-US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Operate at maximum chamber temperature for 3 days continuously</a:t>
            </a:r>
          </a:p>
          <a:p>
            <a:endParaRPr lang="en-US" sz="18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F317CC-4A02-4CDF-AF40-826985DD2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581517" y="1029193"/>
            <a:ext cx="5773871" cy="539881"/>
          </a:xfrm>
        </p:spPr>
        <p:txBody>
          <a:bodyPr/>
          <a:lstStyle/>
          <a:p>
            <a:r>
              <a:rPr lang="en-US" dirty="0"/>
              <a:t>User Experience Requirements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E6EE6C-2552-4B05-B96B-E572E5EF71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581517" y="1583999"/>
            <a:ext cx="6358483" cy="2656801"/>
          </a:xfrm>
        </p:spPr>
        <p:txBody>
          <a:bodyPr>
            <a:normAutofit/>
          </a:bodyPr>
          <a:lstStyle/>
          <a:p>
            <a:r>
              <a:rPr lang="en-US" sz="1800" dirty="0"/>
              <a:t>User can monitor and control temperature and movement locally through an LCD</a:t>
            </a:r>
          </a:p>
          <a:p>
            <a:r>
              <a:rPr lang="en-US" sz="1800" dirty="0"/>
              <a:t>Through a web interface, the user can:</a:t>
            </a:r>
          </a:p>
          <a:p>
            <a:pPr lvl="1"/>
            <a:r>
              <a:rPr lang="en-US" sz="1800" dirty="0"/>
              <a:t>Control nozzle, bed, and chamber temp</a:t>
            </a:r>
          </a:p>
          <a:p>
            <a:pPr lvl="1"/>
            <a:r>
              <a:rPr lang="en-US" sz="1800" dirty="0"/>
              <a:t>Control X, Y, Z, and E movement</a:t>
            </a:r>
          </a:p>
          <a:p>
            <a:pPr lvl="1"/>
            <a:r>
              <a:rPr lang="en-US" sz="1800" dirty="0"/>
              <a:t>Send commands</a:t>
            </a:r>
          </a:p>
          <a:p>
            <a:pPr lvl="1"/>
            <a:r>
              <a:rPr lang="en-US" sz="1800" dirty="0"/>
              <a:t>Start, stop, and monitor prints</a:t>
            </a:r>
          </a:p>
          <a:p>
            <a:pPr lvl="1"/>
            <a:r>
              <a:rPr lang="en-US" sz="1800" dirty="0"/>
              <a:t>View print through real-time stream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9B43F5-B214-4970-8549-3C675281A91F}"/>
              </a:ext>
            </a:extLst>
          </p:cNvPr>
          <p:cNvSpPr txBox="1"/>
          <p:nvPr/>
        </p:nvSpPr>
        <p:spPr>
          <a:xfrm>
            <a:off x="5731200" y="4104000"/>
            <a:ext cx="60768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Usability Requirements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System can operate on a local 20A breaker without heated chamber and with a heated chamber on 3 separate 20A circuits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Will have thermal protection for the nozzle, heated bed, and chamber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System will have fused connections in the event of a short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A2339A9-CF06-43B8-A789-172C929D8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6DC24-28F9-46B7-B37A-6A28CABF76AB}" type="datetime1">
              <a:rPr lang="en-US" smtClean="0"/>
              <a:t>2/15/2022</a:t>
            </a:fld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E3E0CF-E9D3-437C-B81E-8D1ABF54E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065AE-6497-4D5A-BB02-EC962F7C9276}" type="slidenum">
              <a:rPr lang="en-US" smtClean="0"/>
              <a:t>4</a:t>
            </a:fld>
            <a:r>
              <a:rPr lang="en-US" dirty="0"/>
              <a:t>/7</a:t>
            </a:r>
          </a:p>
        </p:txBody>
      </p:sp>
    </p:spTree>
    <p:extLst>
      <p:ext uri="{BB962C8B-B14F-4D97-AF65-F5344CB8AC3E}">
        <p14:creationId xmlns:p14="http://schemas.microsoft.com/office/powerpoint/2010/main" val="3778419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1516CB1-E8C8-4751-B6A6-46B2D1E72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0B8265-4C71-4412-8F54-A1633C13E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131298" cy="1106424"/>
          </a:xfrm>
        </p:spPr>
        <p:txBody>
          <a:bodyPr>
            <a:normAutofit/>
          </a:bodyPr>
          <a:lstStyle/>
          <a:p>
            <a:r>
              <a:rPr lang="en-US" sz="3600" dirty="0"/>
              <a:t>Initial Concept Generation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0C0C0D1-E79A-41FF-8322-256F6DD1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85216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285FDC-1CAD-4E7D-8C8D-1BD6A480F76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08" r="-4" b="4539"/>
          <a:stretch/>
        </p:blipFill>
        <p:spPr>
          <a:xfrm rot="5400000">
            <a:off x="3735137" y="2272273"/>
            <a:ext cx="4520560" cy="3419856"/>
          </a:xfrm>
          <a:prstGeom prst="rect">
            <a:avLst/>
          </a:prstGeom>
        </p:spPr>
      </p:pic>
      <p:pic>
        <p:nvPicPr>
          <p:cNvPr id="5" name="Picture 4" descr="A picture containing indoor, cluttered&#10;&#10;Description automatically generated">
            <a:extLst>
              <a:ext uri="{FF2B5EF4-FFF2-40B4-BE49-F238E27FC236}">
                <a16:creationId xmlns:a16="http://schemas.microsoft.com/office/drawing/2014/main" id="{9CA70447-A3BF-44F6-8B66-32E49660C3F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7" t="15903" r="-701" b="7639"/>
          <a:stretch/>
        </p:blipFill>
        <p:spPr>
          <a:xfrm rot="5400000">
            <a:off x="-102441" y="2254131"/>
            <a:ext cx="4520560" cy="3456142"/>
          </a:xfrm>
          <a:prstGeom prst="rect">
            <a:avLst/>
          </a:prstGeom>
        </p:spPr>
      </p:pic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95FA420-5595-49D1-9D5F-79EC43B55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24648" y="1721922"/>
            <a:ext cx="3609143" cy="4520560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7A0A8-8EF8-43AF-BB98-C0CB730AE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09348" y="2020824"/>
            <a:ext cx="2956060" cy="3959352"/>
          </a:xfrm>
        </p:spPr>
        <p:txBody>
          <a:bodyPr anchor="ctr">
            <a:normAutofit lnSpcReduction="10000"/>
          </a:bodyPr>
          <a:lstStyle/>
          <a:p>
            <a:r>
              <a:rPr lang="en-US" sz="1800" dirty="0"/>
              <a:t>Cartesian system</a:t>
            </a:r>
          </a:p>
          <a:p>
            <a:r>
              <a:rPr lang="en-US" sz="1800" dirty="0"/>
              <a:t>Belt/pulley combination with counterweight for Z-axis</a:t>
            </a:r>
          </a:p>
          <a:p>
            <a:r>
              <a:rPr lang="en-US" sz="1800" dirty="0"/>
              <a:t>Fail-safe latches at top and bottom of printer to prevent bottoming-out</a:t>
            </a:r>
          </a:p>
          <a:p>
            <a:r>
              <a:rPr lang="en-US" sz="1800" dirty="0"/>
              <a:t>Mount motors outside heated chamber, cool other motors with Peltier Plates</a:t>
            </a:r>
          </a:p>
          <a:p>
            <a:r>
              <a:rPr lang="en-US" sz="1800" dirty="0"/>
              <a:t>Space heater heating element</a:t>
            </a:r>
          </a:p>
          <a:p>
            <a:r>
              <a:rPr lang="en-US" sz="1800" dirty="0"/>
              <a:t>Surrounded by insulation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2D6B1E4-6D1F-4733-825B-D0183D8C6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F8B1B-E727-4B08-A385-47C0CBC0ABB2}" type="datetime1">
              <a:rPr lang="en-US" smtClean="0"/>
              <a:t>2/15/2022</a:t>
            </a:fld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6FA878-4424-48DC-A2B6-EA09E7BB1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065AE-6497-4D5A-BB02-EC962F7C9276}" type="slidenum">
              <a:rPr lang="en-US" smtClean="0"/>
              <a:t>5</a:t>
            </a:fld>
            <a:r>
              <a:rPr lang="en-US" dirty="0"/>
              <a:t>/7</a:t>
            </a:r>
          </a:p>
        </p:txBody>
      </p:sp>
    </p:spTree>
    <p:extLst>
      <p:ext uri="{BB962C8B-B14F-4D97-AF65-F5344CB8AC3E}">
        <p14:creationId xmlns:p14="http://schemas.microsoft.com/office/powerpoint/2010/main" val="3163927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77ED6-E510-43D3-867C-1816EF712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34075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Preliminary Thermal Analysis</a:t>
            </a:r>
          </a:p>
        </p:txBody>
      </p:sp>
      <p:pic>
        <p:nvPicPr>
          <p:cNvPr id="5" name="Picture 4" descr="Chart&#10;&#10;Description automatically generated with medium confidence">
            <a:extLst>
              <a:ext uri="{FF2B5EF4-FFF2-40B4-BE49-F238E27FC236}">
                <a16:creationId xmlns:a16="http://schemas.microsoft.com/office/drawing/2014/main" id="{9E4C22E1-E853-434F-85EE-762BEF078D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1594" y="1442988"/>
            <a:ext cx="3410406" cy="1986012"/>
          </a:xfrm>
          <a:prstGeom prst="rect">
            <a:avLst/>
          </a:prstGeom>
        </p:spPr>
      </p:pic>
      <p:pic>
        <p:nvPicPr>
          <p:cNvPr id="7" name="Picture 6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E660CD06-56DC-4D51-A783-A9A1073D7D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6068" y="1442988"/>
            <a:ext cx="2615525" cy="198601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63E50A4-99B0-4A63-A558-4C28867D4F7B}"/>
                  </a:ext>
                </a:extLst>
              </p:cNvPr>
              <p:cNvSpPr txBox="1"/>
              <p:nvPr/>
            </p:nvSpPr>
            <p:spPr>
              <a:xfrm>
                <a:off x="1164684" y="4272314"/>
                <a:ext cx="10002768" cy="1548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/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/>
                            <m:t>Q</m:t>
                          </m:r>
                        </m:e>
                        <m:sub>
                          <m:r>
                            <a:rPr lang="en-US" b="1" i="1"/>
                            <m:t>𝐟𝐨𝐚𝐦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foam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o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A</m:t>
                          </m:r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foam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foam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A</m:t>
                          </m:r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o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A</m:t>
                          </m:r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=10.38</m:t>
                      </m:r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/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/>
                            <m:t>Q</m:t>
                          </m:r>
                        </m:e>
                        <m:sub>
                          <m:r>
                            <a:rPr lang="en-US" b="1" i="1"/>
                            <m:t>𝐟𝐢𝐛𝐞𝐫𝐠𝐥𝐚𝐬𝐬</m:t>
                          </m:r>
                        </m:sub>
                      </m:sSub>
                      <m:r>
                        <a:rPr lang="en-US" sz="1800" b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800" b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R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800" b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i</m:t>
                          </m:r>
                        </m:sub>
                      </m:sSub>
                      <m:r>
                        <a:rPr lang="en-US" sz="1800" b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800" b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R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800" b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fiberglass</m:t>
                          </m:r>
                        </m:sub>
                      </m:sSub>
                      <m:r>
                        <a:rPr lang="en-US" sz="1800" b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800" b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R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800" b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wood</m:t>
                          </m:r>
                        </m:sub>
                      </m:sSub>
                      <m:r>
                        <a:rPr lang="en-US" sz="1800" b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800" b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R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800" b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o</m:t>
                          </m:r>
                        </m:sub>
                      </m:sSub>
                      <m:r>
                        <a:rPr lang="en-US" sz="1800" b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800" b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800" b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800" b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i</m:t>
                              </m:r>
                            </m:sub>
                          </m:sSub>
                          <m:r>
                            <a:rPr lang="en-US" sz="1800" b="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∗</m:t>
                          </m:r>
                          <m:r>
                            <m:rPr>
                              <m:sty m:val="p"/>
                            </m:rPr>
                            <a:rPr lang="en-US" sz="1800" b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A</m:t>
                          </m:r>
                        </m:den>
                      </m:f>
                      <m:r>
                        <a:rPr lang="en-US" sz="1800" b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800" b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L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800" b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fiberglass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800" b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K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800" b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fiberglass</m:t>
                              </m:r>
                            </m:sub>
                          </m:sSub>
                          <m:r>
                            <a:rPr lang="en-US" sz="1800" b="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∗</m:t>
                          </m:r>
                          <m:r>
                            <m:rPr>
                              <m:sty m:val="p"/>
                            </m:rPr>
                            <a:rPr lang="en-US" sz="1800" b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A</m:t>
                          </m:r>
                        </m:den>
                      </m:f>
                      <m:r>
                        <a:rPr lang="en-US" sz="1800" b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800" b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L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800" b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wood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800" b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K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800" b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wood</m:t>
                              </m:r>
                            </m:sub>
                          </m:sSub>
                          <m:r>
                            <a:rPr lang="en-US" sz="1800" b="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∗</m:t>
                          </m:r>
                          <m:r>
                            <m:rPr>
                              <m:sty m:val="p"/>
                            </m:rPr>
                            <a:rPr lang="en-US" sz="1800" b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A</m:t>
                          </m:r>
                        </m:den>
                      </m:f>
                      <m:r>
                        <a:rPr lang="en-US" sz="1800" b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800" b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800" b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800" b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o</m:t>
                              </m:r>
                            </m:sub>
                          </m:sSub>
                          <m:r>
                            <a:rPr lang="en-US" sz="1800" b="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∗</m:t>
                          </m:r>
                          <m:r>
                            <m:rPr>
                              <m:sty m:val="p"/>
                            </m:rPr>
                            <a:rPr lang="en-US" sz="1800" b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A</m:t>
                          </m:r>
                        </m:den>
                      </m:f>
                      <m:r>
                        <a:rPr lang="en-US" sz="1800" b="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=65.17</m:t>
                      </m:r>
                    </m:oMath>
                  </m:oMathPara>
                </a14:m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/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63E50A4-99B0-4A63-A558-4C28867D4F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4684" y="4272314"/>
                <a:ext cx="10002768" cy="1548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98B0B756-25C1-438C-83DE-8C45447E96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9175772"/>
              </p:ext>
            </p:extLst>
          </p:nvPr>
        </p:nvGraphicFramePr>
        <p:xfrm>
          <a:off x="158750" y="1224486"/>
          <a:ext cx="5937250" cy="25717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83995">
                  <a:extLst>
                    <a:ext uri="{9D8B030D-6E8A-4147-A177-3AD203B41FA5}">
                      <a16:colId xmlns:a16="http://schemas.microsoft.com/office/drawing/2014/main" val="4198769938"/>
                    </a:ext>
                  </a:extLst>
                </a:gridCol>
                <a:gridCol w="1027430">
                  <a:extLst>
                    <a:ext uri="{9D8B030D-6E8A-4147-A177-3AD203B41FA5}">
                      <a16:colId xmlns:a16="http://schemas.microsoft.com/office/drawing/2014/main" val="359987001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564953585"/>
                    </a:ext>
                  </a:extLst>
                </a:gridCol>
                <a:gridCol w="2511425">
                  <a:extLst>
                    <a:ext uri="{9D8B030D-6E8A-4147-A177-3AD203B41FA5}">
                      <a16:colId xmlns:a16="http://schemas.microsoft.com/office/drawing/2014/main" val="370332755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Variable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Value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Units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Name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580454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T­</a:t>
                      </a:r>
                      <a:r>
                        <a:rPr lang="en-US" sz="1100" baseline="-25000">
                          <a:effectLst/>
                        </a:rPr>
                        <a:t>i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Temperature inside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812570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</a:t>
                      </a:r>
                      <a:r>
                        <a:rPr lang="en-US" sz="1100" baseline="-25000">
                          <a:effectLst/>
                        </a:rPr>
                        <a:t>­o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22.2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Temperature outside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0500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</a:t>
                      </a:r>
                      <a:r>
                        <a:rPr lang="en-US" sz="1100" baseline="-25000">
                          <a:effectLst/>
                        </a:rPr>
                        <a:t>height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1.651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Chamber height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108329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</a:t>
                      </a:r>
                      <a:r>
                        <a:rPr lang="en-US" sz="1100" baseline="-25000">
                          <a:effectLst/>
                        </a:rPr>
                        <a:t>width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0.535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Chamber width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150550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</a:t>
                      </a:r>
                      <a:r>
                        <a:rPr lang="en-US" sz="1100" baseline="-25000">
                          <a:effectLst/>
                        </a:rPr>
                        <a:t>length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0.648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Chamber length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681717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1.069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m­­</a:t>
                      </a:r>
                      <a:r>
                        <a:rPr lang="en-US" sz="1100" baseline="300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Cross-sectional area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473099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</a:t>
                      </a:r>
                      <a:r>
                        <a:rPr lang="en-US" sz="1100" baseline="-25000">
                          <a:effectLst/>
                        </a:rPr>
                        <a:t>foam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0.1524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Foam depth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908079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</a:t>
                      </a:r>
                      <a:r>
                        <a:rPr lang="en-US" sz="1100" baseline="-25000">
                          <a:effectLst/>
                        </a:rPr>
                        <a:t>fiberglass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0.0254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Fiberglass depth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293654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</a:t>
                      </a:r>
                      <a:r>
                        <a:rPr lang="en-US" sz="1100" baseline="-25000">
                          <a:effectLst/>
                        </a:rPr>
                        <a:t>wood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0.00635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Wood depth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168290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h</a:t>
                      </a:r>
                      <a:r>
                        <a:rPr lang="en-US" sz="1100" baseline="-25000">
                          <a:effectLst/>
                        </a:rPr>
                        <a:t>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12 [9]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W/m</a:t>
                      </a:r>
                      <a:r>
                        <a:rPr lang="en-US" sz="1100" baseline="30000">
                          <a:effectLst/>
                        </a:rPr>
                        <a:t>2</a:t>
                      </a:r>
                      <a:r>
                        <a:rPr lang="en-US" sz="1100">
                          <a:effectLst/>
                        </a:rPr>
                        <a:t>⋅K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Heat transfer coefficient outside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01645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h</a:t>
                      </a:r>
                      <a:r>
                        <a:rPr lang="en-US" sz="1100" baseline="-25000">
                          <a:effectLst/>
                        </a:rPr>
                        <a:t>i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120 [10]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W/m</a:t>
                      </a:r>
                      <a:r>
                        <a:rPr lang="en-US" sz="1100" baseline="30000">
                          <a:effectLst/>
                        </a:rPr>
                        <a:t>2</a:t>
                      </a:r>
                      <a:r>
                        <a:rPr lang="en-US" sz="1100">
                          <a:effectLst/>
                        </a:rPr>
                        <a:t>⋅K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Heat transfer coefficient inside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77305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K</a:t>
                      </a:r>
                      <a:r>
                        <a:rPr lang="en-US" sz="1100" baseline="-25000">
                          <a:effectLst/>
                        </a:rPr>
                        <a:t>foam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0.026 [11]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W/m⋅K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Foam thermal conductivity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703159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K</a:t>
                      </a:r>
                      <a:r>
                        <a:rPr lang="en-US" sz="1100" baseline="-25000">
                          <a:effectLst/>
                        </a:rPr>
                        <a:t>fiberglass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0.0316  [12]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W/m⋅K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Fiberglass thermal conductivity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124786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K</a:t>
                      </a:r>
                      <a:r>
                        <a:rPr lang="en-US" sz="1100" baseline="-25000">
                          <a:effectLst/>
                        </a:rPr>
                        <a:t>wood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0.12  [13]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W/m⋅K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Wood thermal conductivity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10247426"/>
                  </a:ext>
                </a:extLst>
              </a:tr>
            </a:tbl>
          </a:graphicData>
        </a:graphic>
      </p:graphicFrame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D9A907C6-6F93-45F8-BE9B-E89AA6E2D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823FB-7DC3-4F03-9545-1E28C3250400}" type="datetime1">
              <a:rPr lang="en-US" smtClean="0"/>
              <a:t>2/15/2022</a:t>
            </a:fld>
            <a:endParaRPr lang="en-US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A59A87AD-403D-4FFE-A72A-8B883F339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065AE-6497-4D5A-BB02-EC962F7C9276}" type="slidenum">
              <a:rPr lang="en-US" smtClean="0"/>
              <a:t>6</a:t>
            </a:fld>
            <a:r>
              <a:rPr lang="en-US" dirty="0"/>
              <a:t>/7</a:t>
            </a:r>
          </a:p>
        </p:txBody>
      </p:sp>
    </p:spTree>
    <p:extLst>
      <p:ext uri="{BB962C8B-B14F-4D97-AF65-F5344CB8AC3E}">
        <p14:creationId xmlns:p14="http://schemas.microsoft.com/office/powerpoint/2010/main" val="1873921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0DAAC-5D62-4D83-9991-570FED7C4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19675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20191-2DE1-4AC5-ADA7-F03D06EE63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3600"/>
            <a:ext cx="10515600" cy="5183363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Assemble movement system in frame</a:t>
            </a:r>
          </a:p>
          <a:p>
            <a:pPr>
              <a:lnSpc>
                <a:spcPct val="200000"/>
              </a:lnSpc>
            </a:pPr>
            <a:r>
              <a:rPr lang="en-US" dirty="0"/>
              <a:t>Get working 3D printer without build chamber</a:t>
            </a:r>
          </a:p>
          <a:p>
            <a:pPr>
              <a:lnSpc>
                <a:spcPct val="200000"/>
              </a:lnSpc>
            </a:pPr>
            <a:r>
              <a:rPr lang="en-US" dirty="0"/>
              <a:t>Perform more complete thermal analysis on heating element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60E2CE-C5E1-43E1-B05B-504B19739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39E95-A722-4AA7-92EC-FBA2B3BAB5E7}" type="datetime1">
              <a:rPr lang="en-US" smtClean="0"/>
              <a:t>2/15/2022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46DD9E-7BEB-477F-8CC3-A3FF66998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065AE-6497-4D5A-BB02-EC962F7C9276}" type="slidenum">
              <a:rPr lang="en-US" smtClean="0"/>
              <a:t>7</a:t>
            </a:fld>
            <a:r>
              <a:rPr lang="en-US" dirty="0"/>
              <a:t>/7</a:t>
            </a:r>
          </a:p>
        </p:txBody>
      </p:sp>
    </p:spTree>
    <p:extLst>
      <p:ext uri="{BB962C8B-B14F-4D97-AF65-F5344CB8AC3E}">
        <p14:creationId xmlns:p14="http://schemas.microsoft.com/office/powerpoint/2010/main" val="3977926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634</Words>
  <Application>Microsoft Office PowerPoint</Application>
  <PresentationFormat>Widescreen</PresentationFormat>
  <Paragraphs>182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Massive 3D Depositor Senior Capstone Design</vt:lpstr>
      <vt:lpstr>Traditional 3D Printing</vt:lpstr>
      <vt:lpstr>Market Analysis</vt:lpstr>
      <vt:lpstr>Design Requirements</vt:lpstr>
      <vt:lpstr>Initial Concept Generation</vt:lpstr>
      <vt:lpstr>Preliminary Thermal Analysis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Massive 3D Depositor Senior Capstone Design</dc:title>
  <dc:creator>Joshua Booth</dc:creator>
  <cp:lastModifiedBy>Joshua Booth</cp:lastModifiedBy>
  <cp:revision>33</cp:revision>
  <dcterms:created xsi:type="dcterms:W3CDTF">2022-02-14T18:25:38Z</dcterms:created>
  <dcterms:modified xsi:type="dcterms:W3CDTF">2022-02-15T17:30:09Z</dcterms:modified>
</cp:coreProperties>
</file>