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8" r:id="rId4"/>
    <p:sldId id="264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90" autoAdjust="0"/>
  </p:normalViewPr>
  <p:slideViewPr>
    <p:cSldViewPr snapToGrid="0">
      <p:cViewPr varScale="1">
        <p:scale>
          <a:sx n="106" d="100"/>
          <a:sy n="106" d="100"/>
        </p:scale>
        <p:origin x="10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7D08C-12C4-471F-817E-F5FC90950A2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C6545-C1D9-497B-A330-3AF4DB0B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6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of </a:t>
            </a:r>
            <a:r>
              <a:rPr lang="en-US" dirty="0" err="1"/>
              <a:t>comerically</a:t>
            </a:r>
            <a:r>
              <a:rPr lang="en-US" dirty="0"/>
              <a:t> available printers</a:t>
            </a:r>
          </a:p>
          <a:p>
            <a:r>
              <a:rPr lang="en-US" dirty="0" err="1"/>
              <a:t>Intamsys</a:t>
            </a:r>
            <a:r>
              <a:rPr lang="en-US" dirty="0"/>
              <a:t> </a:t>
            </a:r>
            <a:r>
              <a:rPr lang="en-US" dirty="0" err="1"/>
              <a:t>Funmat</a:t>
            </a:r>
            <a:r>
              <a:rPr lang="en-US" dirty="0"/>
              <a:t> HT is the most like ours in terms of price, but note the build volume is 10x smaller</a:t>
            </a:r>
          </a:p>
          <a:p>
            <a:r>
              <a:rPr lang="en-US" dirty="0"/>
              <a:t>Aon-M2+ is most like ours in terms of size, but not the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9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0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83AF-065C-4CBC-8A1E-13DD5ED8C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16BCC-D4D8-47FA-81B0-426E3F7D9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51A4E-188D-4A8E-833A-38665B28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03D4-76D4-4500-9DEE-182D5C2E35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F9FC9-5230-4D5D-9C50-69BCA8D9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91677-F84A-4BD8-A7DD-A7D4C1FC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4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7E39-54CB-405F-9FDC-F8BB0F3B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99A08-9E63-4492-8D12-109DA822A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264D9-2E83-4346-A168-51946FA9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03D4-76D4-4500-9DEE-182D5C2E35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C308-F439-48BD-B2CC-BE4594D2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64595-5BEB-440C-9D53-A72E3EF8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DC973-0DA3-4E11-AA82-B9B896A2F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13711-CB3F-4645-A98A-AA3F35F2B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E60C3-8F6A-4A3E-A465-02B95A09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03D4-76D4-4500-9DEE-182D5C2E35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E9A21-5428-4D67-9CC9-0B970C50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1DA52-54E5-4E73-A566-24D59158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470D-4FE7-4A2B-A0AA-93C5A70B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34428-676B-4E47-82C6-9978AB2C5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A5976-57C1-4D49-9E3D-6EB59BD5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03D4-76D4-4500-9DEE-182D5C2E35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88E58-DBEF-4B0B-BCD9-9657D902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7843-A3D3-4D32-8A67-0AED6EE5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3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389E-D1C3-4337-98E7-22DE1907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95D35-5170-4619-8FE1-6862B8E52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EA64C-715A-4355-A4BD-1B69D715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03D4-76D4-4500-9DEE-182D5C2E35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8634B-1681-4DEF-9C2A-EBE3B122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AE90-0462-4CE5-B30A-DD98E115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5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9332-FCEE-4768-980E-74EE0FE9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1DF0-76A1-4AEA-9F50-B3EB2571C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52AF7-0F77-4D7F-B228-9C2DCC063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3B9DF-B155-48DE-BF51-909EC2EF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03D4-76D4-4500-9DEE-182D5C2E35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BF001-3BB4-443C-B915-C107434F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5D04D-3F00-4AE6-B647-6C0DEB5C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29D2-F821-4197-93F1-5E53A39F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A3F35-AF1A-487F-AB29-701EBB61C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118B7-BC40-4F1E-ABC3-964328FB9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0B4F5-58E9-4CB9-A443-582E49F02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97845-9DF1-42E2-8481-F00B7F150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75327-E39C-4BA6-A071-5325E225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03D4-76D4-4500-9DEE-182D5C2E35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32F13-70E7-45F1-A07D-BB563423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2B459-D3DC-4C40-9E03-6B69A516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F70F-6F75-46EB-82A2-88D5D20A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E15F1-9B7E-4D61-A7B3-C601C5E3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03D4-76D4-4500-9DEE-182D5C2E35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3C5E1-D353-408A-8586-A186320F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FC997-7E57-4C07-8019-49383634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2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FAAA2-5C01-4BB4-9E5A-2A9A3D5E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03D4-76D4-4500-9DEE-182D5C2E35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F572A-D60F-4D02-B077-B131FCD0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E9986-1DAF-4888-B7AB-DBC35DE2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E926-3A40-4609-955A-709AE66A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65DF-7522-4022-94D9-9F6E1DAB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C6845-8CBB-43B8-9A49-A9D6DBC72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AF48B-DA34-4AB0-AD86-AE325CEA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03D4-76D4-4500-9DEE-182D5C2E35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36D4-A20C-4422-8DC9-4E608D7A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42FB2-D0BB-4D44-8952-510A68AD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1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7D87-E555-40A0-B45D-CAA3A5DC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1E041-BA87-4CB0-A04D-FE38A23BD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4D246-2406-48A5-B68B-E22CB539F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5276D-9ED1-402D-AE50-B0F5A304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03D4-76D4-4500-9DEE-182D5C2E35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362C4-AC0F-4E3A-8AC2-389CCBA9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3AD87-0603-4746-B754-10845F5C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3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35C4F-69A3-4B51-B37B-173371F4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3D890-F77C-480B-A104-DC60FD541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43477-B884-472B-85CF-1BA8FD48F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03D4-76D4-4500-9DEE-182D5C2E35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8371A-7DB8-422D-8D68-479A482D0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683C9-1620-4CB1-A584-5F8BBA11B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5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CAA9-F272-4687-82A6-301D32BA9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Massive 3D Depositor Senior Capstone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BBBF-8432-4D44-B1F0-5DAA3A9AC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Booth, Dillon </a:t>
            </a:r>
            <a:r>
              <a:rPr lang="en-US" dirty="0" err="1"/>
              <a:t>LaBonte</a:t>
            </a:r>
            <a:r>
              <a:rPr lang="en-US" dirty="0"/>
              <a:t>, Caleb </a:t>
            </a:r>
            <a:r>
              <a:rPr lang="en-US" dirty="0" err="1"/>
              <a:t>Coldsmith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0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393E-A948-4DB2-9815-75320E74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3D Printing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E3EB6-333B-4AB9-BA94-79FBC3DE4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8AF4B-0AD9-487D-B708-F59E88C1FD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Rapid production</a:t>
            </a:r>
          </a:p>
          <a:p>
            <a:r>
              <a:rPr lang="en-US" dirty="0"/>
              <a:t>Low machine cost</a:t>
            </a:r>
          </a:p>
          <a:p>
            <a:r>
              <a:rPr lang="en-US" dirty="0"/>
              <a:t>Low per-unit cost</a:t>
            </a:r>
          </a:p>
          <a:p>
            <a:r>
              <a:rPr lang="en-US" dirty="0"/>
              <a:t>Wide availability</a:t>
            </a:r>
          </a:p>
          <a:p>
            <a:r>
              <a:rPr lang="en-US" dirty="0"/>
              <a:t>Low size footprint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A0945-640E-4CC6-A75A-00F51B68C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8A8FE-33FB-44C9-A716-CB717C376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84600" cy="1847851"/>
          </a:xfrm>
        </p:spPr>
        <p:txBody>
          <a:bodyPr/>
          <a:lstStyle/>
          <a:p>
            <a:r>
              <a:rPr lang="en-US" dirty="0"/>
              <a:t>Dimensionally inaccurate</a:t>
            </a:r>
          </a:p>
          <a:p>
            <a:pPr lvl="1"/>
            <a:r>
              <a:rPr lang="en-US" dirty="0"/>
              <a:t>±0.1mm vs ±0.005mm for CNC</a:t>
            </a:r>
          </a:p>
          <a:p>
            <a:r>
              <a:rPr lang="en-US" dirty="0"/>
              <a:t>Limited object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024A7-867F-458D-8237-DEE3136928F0}"/>
              </a:ext>
            </a:extLst>
          </p:cNvPr>
          <p:cNvSpPr txBox="1"/>
          <p:nvPr/>
        </p:nvSpPr>
        <p:spPr>
          <a:xfrm>
            <a:off x="6172200" y="3888000"/>
            <a:ext cx="462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Low strength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Low temperature</a:t>
            </a:r>
          </a:p>
        </p:txBody>
      </p:sp>
    </p:spTree>
    <p:extLst>
      <p:ext uri="{BB962C8B-B14F-4D97-AF65-F5344CB8AC3E}">
        <p14:creationId xmlns:p14="http://schemas.microsoft.com/office/powerpoint/2010/main" val="364045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0162 L -0.43424 0.1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36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5390-9A49-4C14-9863-BD02C6E1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00" y="172800"/>
            <a:ext cx="10515600" cy="790688"/>
          </a:xfrm>
        </p:spPr>
        <p:txBody>
          <a:bodyPr/>
          <a:lstStyle/>
          <a:p>
            <a:r>
              <a:rPr lang="en-US" dirty="0"/>
              <a:t>Market Analysis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B049230-19BA-4177-B23B-7C2ABB007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77117"/>
              </p:ext>
            </p:extLst>
          </p:nvPr>
        </p:nvGraphicFramePr>
        <p:xfrm>
          <a:off x="454800" y="963488"/>
          <a:ext cx="11282400" cy="215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000">
                  <a:extLst>
                    <a:ext uri="{9D8B030D-6E8A-4147-A177-3AD203B41FA5}">
                      <a16:colId xmlns:a16="http://schemas.microsoft.com/office/drawing/2014/main" val="3808355796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553920974"/>
                    </a:ext>
                  </a:extLst>
                </a:gridCol>
                <a:gridCol w="1281600">
                  <a:extLst>
                    <a:ext uri="{9D8B030D-6E8A-4147-A177-3AD203B41FA5}">
                      <a16:colId xmlns:a16="http://schemas.microsoft.com/office/drawing/2014/main" val="3087438972"/>
                    </a:ext>
                  </a:extLst>
                </a:gridCol>
                <a:gridCol w="2167200">
                  <a:extLst>
                    <a:ext uri="{9D8B030D-6E8A-4147-A177-3AD203B41FA5}">
                      <a16:colId xmlns:a16="http://schemas.microsoft.com/office/drawing/2014/main" val="3468010628"/>
                    </a:ext>
                  </a:extLst>
                </a:gridCol>
                <a:gridCol w="1594079">
                  <a:extLst>
                    <a:ext uri="{9D8B030D-6E8A-4147-A177-3AD203B41FA5}">
                      <a16:colId xmlns:a16="http://schemas.microsoft.com/office/drawing/2014/main" val="2743622467"/>
                    </a:ext>
                  </a:extLst>
                </a:gridCol>
                <a:gridCol w="1163521">
                  <a:extLst>
                    <a:ext uri="{9D8B030D-6E8A-4147-A177-3AD203B41FA5}">
                      <a16:colId xmlns:a16="http://schemas.microsoft.com/office/drawing/2014/main" val="3438156188"/>
                    </a:ext>
                  </a:extLst>
                </a:gridCol>
              </a:tblGrid>
              <a:tr h="5986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Extruder Temp.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Bed Temp.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Chamber Temp.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05298"/>
                  </a:ext>
                </a:extLst>
              </a:tr>
              <a:tr h="421495">
                <a:tc>
                  <a:txBody>
                    <a:bodyPr/>
                    <a:lstStyle/>
                    <a:p>
                      <a:r>
                        <a:rPr lang="en-US" dirty="0"/>
                        <a:t>Average Commercial PEEK Printer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5.01e7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132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err="1"/>
                        <a:t>Intamsys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Funmat</a:t>
                      </a:r>
                      <a:r>
                        <a:rPr lang="en-US" dirty="0"/>
                        <a:t> 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1.76e7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66427"/>
                  </a:ext>
                </a:extLst>
              </a:tr>
              <a:tr h="346860">
                <a:tc>
                  <a:txBody>
                    <a:bodyPr/>
                    <a:lstStyle/>
                    <a:p>
                      <a:r>
                        <a:rPr lang="en-US" dirty="0"/>
                        <a:t>Aon-M2+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1.30e8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73250"/>
                  </a:ext>
                </a:extLst>
              </a:tr>
              <a:tr h="346860">
                <a:tc>
                  <a:txBody>
                    <a:bodyPr/>
                    <a:lstStyle/>
                    <a:p>
                      <a:r>
                        <a:rPr lang="en-US" dirty="0"/>
                        <a:t>M3DD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962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4F8C593-1AB0-4B41-BBC6-DA18028675CC}"/>
              </a:ext>
            </a:extLst>
          </p:cNvPr>
          <p:cNvSpPr txBox="1"/>
          <p:nvPr/>
        </p:nvSpPr>
        <p:spPr>
          <a:xfrm>
            <a:off x="1814400" y="3182400"/>
            <a:ext cx="389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Intamsys</a:t>
            </a:r>
            <a:r>
              <a:rPr lang="en-US" dirty="0"/>
              <a:t> </a:t>
            </a:r>
            <a:r>
              <a:rPr lang="en-US" dirty="0" err="1"/>
              <a:t>Funmat</a:t>
            </a:r>
            <a:r>
              <a:rPr lang="en-US" dirty="0"/>
              <a:t> 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10x smaller build volume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ABCC7-4D55-4C27-A3CD-8837258AA00E}"/>
              </a:ext>
            </a:extLst>
          </p:cNvPr>
          <p:cNvSpPr txBox="1"/>
          <p:nvPr/>
        </p:nvSpPr>
        <p:spPr>
          <a:xfrm>
            <a:off x="6321600" y="3182400"/>
            <a:ext cx="37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Aon-M2+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 build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10x price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5165F-4C0C-4F96-9733-B4FBFA7BBD83}"/>
              </a:ext>
            </a:extLst>
          </p:cNvPr>
          <p:cNvSpPr txBox="1"/>
          <p:nvPr/>
        </p:nvSpPr>
        <p:spPr>
          <a:xfrm>
            <a:off x="770400" y="4586400"/>
            <a:ext cx="108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2018, the 3D printing industry was worth 1.5 billion. It is predicted to be worth 3.78 billion by 2026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printing is expanding into medical, automotive, and oil 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4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FD9E-FFBD-4329-BB48-AEB11F58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42075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CAAB6-73BE-4E6A-912E-3B04E33F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00" y="1029195"/>
            <a:ext cx="5745575" cy="539880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0E7F7-BEEB-4628-AE65-10216E773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01" y="1583999"/>
            <a:ext cx="5277600" cy="4643659"/>
          </a:xfrm>
        </p:spPr>
        <p:txBody>
          <a:bodyPr>
            <a:noAutofit/>
          </a:bodyPr>
          <a:lstStyle/>
          <a:p>
            <a:r>
              <a:rPr lang="en-US" sz="1800" dirty="0"/>
              <a:t>Respond to movement commands in the X, Y, Z, and extruder directions</a:t>
            </a:r>
          </a:p>
          <a:p>
            <a:r>
              <a:rPr lang="en-US" sz="1800" dirty="0"/>
              <a:t>Heat nozzle to 450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°C, bed to 200 °C, chamber to 80 °C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Print all common filament types without heated chamber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Can print PEEK/PSU object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Print volume of 300x280x1330mm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Operate at maximum chamber temperature for 3 days continuously</a:t>
            </a:r>
          </a:p>
          <a:p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317CC-4A02-4CDF-AF40-826985DD2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81517" y="1029193"/>
            <a:ext cx="5773871" cy="539881"/>
          </a:xfrm>
        </p:spPr>
        <p:txBody>
          <a:bodyPr/>
          <a:lstStyle/>
          <a:p>
            <a:r>
              <a:rPr lang="en-US" dirty="0"/>
              <a:t>User Experience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6EE6C-2552-4B05-B96B-E572E5EF7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81517" y="1583999"/>
            <a:ext cx="6358483" cy="2656801"/>
          </a:xfrm>
        </p:spPr>
        <p:txBody>
          <a:bodyPr>
            <a:normAutofit/>
          </a:bodyPr>
          <a:lstStyle/>
          <a:p>
            <a:r>
              <a:rPr lang="en-US" sz="1800" dirty="0"/>
              <a:t>User can monitor and control temperature and movement locally through an LCD</a:t>
            </a:r>
          </a:p>
          <a:p>
            <a:r>
              <a:rPr lang="en-US" sz="1800" dirty="0"/>
              <a:t>Through a web interface, the user can:</a:t>
            </a:r>
          </a:p>
          <a:p>
            <a:pPr lvl="1"/>
            <a:r>
              <a:rPr lang="en-US" sz="1800" dirty="0"/>
              <a:t>Control nozzle, bed, and chamber temp</a:t>
            </a:r>
          </a:p>
          <a:p>
            <a:pPr lvl="1"/>
            <a:r>
              <a:rPr lang="en-US" sz="1800" dirty="0"/>
              <a:t>Control X, Y, Z, and E movement</a:t>
            </a:r>
          </a:p>
          <a:p>
            <a:pPr lvl="1"/>
            <a:r>
              <a:rPr lang="en-US" sz="1800" dirty="0"/>
              <a:t>Send commands</a:t>
            </a:r>
          </a:p>
          <a:p>
            <a:pPr lvl="1"/>
            <a:r>
              <a:rPr lang="en-US" sz="1800" dirty="0"/>
              <a:t>Start, stop, and monitor prints</a:t>
            </a:r>
          </a:p>
          <a:p>
            <a:pPr lvl="1"/>
            <a:r>
              <a:rPr lang="en-US" sz="1800" dirty="0"/>
              <a:t>View print through real-time stream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B43F5-B214-4970-8549-3C675281A91F}"/>
              </a:ext>
            </a:extLst>
          </p:cNvPr>
          <p:cNvSpPr txBox="1"/>
          <p:nvPr/>
        </p:nvSpPr>
        <p:spPr>
          <a:xfrm>
            <a:off x="5731200" y="4104000"/>
            <a:ext cx="60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Usability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can operate on a local 20A breaker without heated chamber and with a heated chamber on 3 separate 20A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have thermal protection for the nozzle, heated bed, and chamber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will have fused connections in the event of a short</a:t>
            </a:r>
          </a:p>
        </p:txBody>
      </p:sp>
    </p:spTree>
    <p:extLst>
      <p:ext uri="{BB962C8B-B14F-4D97-AF65-F5344CB8AC3E}">
        <p14:creationId xmlns:p14="http://schemas.microsoft.com/office/powerpoint/2010/main" val="377841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8265-4C71-4412-8F54-A1633C13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Concept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A0A8-8EF8-43AF-BB98-C0CB730A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2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7ED6-E510-43D3-867C-1816EF7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B731-351C-4A43-84FE-A87F271C1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2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DAAC-5D62-4D83-9991-570FED7C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0191-2DE1-4AC5-ADA7-F03D06EE6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2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360</Words>
  <Application>Microsoft Office PowerPoint</Application>
  <PresentationFormat>Widescreen</PresentationFormat>
  <Paragraphs>80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Massive 3D Depositor Senior Capstone Design</vt:lpstr>
      <vt:lpstr>Traditional 3D Printing</vt:lpstr>
      <vt:lpstr>Market Analysis</vt:lpstr>
      <vt:lpstr>Design Requirements</vt:lpstr>
      <vt:lpstr>Initial Concept Generation</vt:lpstr>
      <vt:lpstr>Preliminary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Massive 3D Depositor Senior Capstone Design</dc:title>
  <dc:creator>Joshua Booth</dc:creator>
  <cp:lastModifiedBy>Joshua Booth</cp:lastModifiedBy>
  <cp:revision>26</cp:revision>
  <dcterms:created xsi:type="dcterms:W3CDTF">2022-02-14T18:25:38Z</dcterms:created>
  <dcterms:modified xsi:type="dcterms:W3CDTF">2022-02-14T19:59:10Z</dcterms:modified>
</cp:coreProperties>
</file>