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4" autoAdjust="0"/>
  </p:normalViewPr>
  <p:slideViewPr>
    <p:cSldViewPr snapToGrid="0">
      <p:cViewPr varScale="1">
        <p:scale>
          <a:sx n="79" d="100"/>
          <a:sy n="79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806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48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36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86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88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8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MongoDB Research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71250" y="2793875"/>
            <a:ext cx="7801500" cy="227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1"/>
              <a:t>Group 6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400"/>
              <a:t>Jiongfeng Chen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400"/>
              <a:t>Yuanyuan Jia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400"/>
              <a:t>Xiaotong Wang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400"/>
              <a:t>Xing Yang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/>
              <a:t>Xingxing Ju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Brief Introduction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Replication Architecture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Comparison with Other NoSQL DBs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Query Language Demo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Optimal Usage Demo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CP Scenario Demo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352" y="10813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Replication Architecture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08513" y="2812833"/>
            <a:ext cx="8735487" cy="23306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Replica set: a </a:t>
            </a:r>
            <a:r>
              <a:rPr lang="en-US" dirty="0"/>
              <a:t>group of </a:t>
            </a:r>
            <a:r>
              <a:rPr lang="en-US" dirty="0" smtClean="0"/>
              <a:t>instances </a:t>
            </a:r>
            <a:r>
              <a:rPr lang="en-US" dirty="0"/>
              <a:t>that maintain the same data set. 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bearing </a:t>
            </a:r>
            <a:r>
              <a:rPr lang="en-US" dirty="0" smtClean="0"/>
              <a:t>nodes, arbiter node, hidden node(support </a:t>
            </a:r>
            <a:r>
              <a:rPr lang="en-US" dirty="0"/>
              <a:t>dedicated </a:t>
            </a:r>
            <a:r>
              <a:rPr lang="en-US" dirty="0" smtClean="0"/>
              <a:t>workloads). 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o</a:t>
            </a:r>
            <a:r>
              <a:rPr lang="en-US" altLang="zh-CN" dirty="0" smtClean="0"/>
              <a:t>nly </a:t>
            </a:r>
            <a:r>
              <a:rPr lang="en-US" altLang="zh-CN" dirty="0"/>
              <a:t>one member is deemed the primary node, </a:t>
            </a:r>
            <a:r>
              <a:rPr lang="en-US" altLang="zh-CN" dirty="0" smtClean="0"/>
              <a:t>the </a:t>
            </a:r>
            <a:r>
              <a:rPr lang="en-US" altLang="zh-CN" dirty="0"/>
              <a:t>other </a:t>
            </a:r>
            <a:r>
              <a:rPr lang="en-US" altLang="zh-CN" dirty="0" smtClean="0"/>
              <a:t>data bearing nodes are deemed </a:t>
            </a:r>
            <a:r>
              <a:rPr lang="en-US" altLang="zh-CN" dirty="0"/>
              <a:t>secondary </a:t>
            </a:r>
            <a:r>
              <a:rPr lang="en-US" altLang="zh-CN" dirty="0" smtClean="0"/>
              <a:t>nodes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fault tolerance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56" y="680835"/>
            <a:ext cx="4962023" cy="190301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/>
          <p:cNvSpPr txBox="1">
            <a:spLocks noGrp="1"/>
          </p:cNvSpPr>
          <p:nvPr>
            <p:ph type="title"/>
          </p:nvPr>
        </p:nvSpPr>
        <p:spPr>
          <a:xfrm>
            <a:off x="311700" y="3126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Read/Write</a:t>
            </a:r>
            <a:endParaRPr dirty="0"/>
          </a:p>
        </p:txBody>
      </p:sp>
      <p:sp>
        <p:nvSpPr>
          <p:cNvPr id="6" name="Shape 67"/>
          <p:cNvSpPr txBox="1">
            <a:spLocks noGrp="1"/>
          </p:cNvSpPr>
          <p:nvPr>
            <p:ph type="body" idx="1"/>
          </p:nvPr>
        </p:nvSpPr>
        <p:spPr>
          <a:xfrm>
            <a:off x="0" y="951621"/>
            <a:ext cx="4969042" cy="40836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By default, </a:t>
            </a:r>
            <a:r>
              <a:rPr lang="en-US" altLang="zh-CN" dirty="0" smtClean="0"/>
              <a:t>an </a:t>
            </a:r>
            <a:r>
              <a:rPr lang="en-US" altLang="zh-CN" dirty="0"/>
              <a:t>application directs its read operations to the primary member in a replica set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primary node receives all write operations. the primary records all changes to its data sets in its operation log.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primary’s </a:t>
            </a:r>
            <a:r>
              <a:rPr lang="en-US" i="1" dirty="0" err="1"/>
              <a:t>oplog</a:t>
            </a:r>
            <a:r>
              <a:rPr lang="en-US" i="1" dirty="0"/>
              <a:t> </a:t>
            </a:r>
            <a:r>
              <a:rPr lang="en-US" i="1" dirty="0" smtClean="0"/>
              <a:t>is replicated </a:t>
            </a:r>
            <a:r>
              <a:rPr lang="en-US" dirty="0" smtClean="0"/>
              <a:t>and </a:t>
            </a:r>
            <a:r>
              <a:rPr lang="en-US" dirty="0"/>
              <a:t>apply the </a:t>
            </a:r>
            <a:r>
              <a:rPr lang="en-US" dirty="0" smtClean="0"/>
              <a:t>operations to </a:t>
            </a:r>
            <a:r>
              <a:rPr lang="en-US" dirty="0"/>
              <a:t>data sets such that the </a:t>
            </a:r>
            <a:r>
              <a:rPr lang="en-US" dirty="0" err="1"/>
              <a:t>secondaries’</a:t>
            </a:r>
            <a:r>
              <a:rPr lang="en-US" dirty="0"/>
              <a:t> data sets reﬂect the primary’s data set.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89" y="1191125"/>
            <a:ext cx="4271211" cy="33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8084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28" y="1050007"/>
            <a:ext cx="3995671" cy="2860256"/>
          </a:xfrm>
          <a:prstGeom prst="rect">
            <a:avLst/>
          </a:prstGeom>
        </p:spPr>
      </p:pic>
      <p:sp>
        <p:nvSpPr>
          <p:cNvPr id="5" name="Shape 66"/>
          <p:cNvSpPr txBox="1">
            <a:spLocks noGrp="1"/>
          </p:cNvSpPr>
          <p:nvPr>
            <p:ph type="title"/>
          </p:nvPr>
        </p:nvSpPr>
        <p:spPr>
          <a:xfrm>
            <a:off x="311700" y="3126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</a:t>
            </a:r>
            <a:r>
              <a:rPr lang="en-US" dirty="0"/>
              <a:t>Failover</a:t>
            </a:r>
            <a:endParaRPr dirty="0"/>
          </a:p>
        </p:txBody>
      </p:sp>
      <p:sp>
        <p:nvSpPr>
          <p:cNvPr id="6" name="Shape 67"/>
          <p:cNvSpPr txBox="1">
            <a:spLocks noGrp="1"/>
          </p:cNvSpPr>
          <p:nvPr>
            <p:ph type="body" idx="1"/>
          </p:nvPr>
        </p:nvSpPr>
        <p:spPr>
          <a:xfrm>
            <a:off x="311700" y="885372"/>
            <a:ext cx="4260300" cy="40836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primary is unavailable, an eligible secondary will hold an election to elect itself the new </a:t>
            </a:r>
            <a:r>
              <a:rPr lang="en-US" altLang="zh-CN" dirty="0" smtClean="0"/>
              <a:t>primary. (</a:t>
            </a:r>
            <a:r>
              <a:rPr lang="en-US" dirty="0" smtClean="0"/>
              <a:t>10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eligible secondary will hold an election to elect itself the new </a:t>
            </a:r>
            <a:r>
              <a:rPr lang="en-US" dirty="0" smtClean="0"/>
              <a:t>primary</a:t>
            </a:r>
            <a:r>
              <a:rPr lang="en-US" dirty="0"/>
              <a:t>. The ﬁrst secondary to hold an election and receive a majority of the members’ votes becomes primary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4389"/>
            <a:ext cx="2708226" cy="572700"/>
          </a:xfrm>
        </p:spPr>
        <p:txBody>
          <a:bodyPr/>
          <a:lstStyle/>
          <a:p>
            <a:r>
              <a:rPr lang="en-US" altLang="zh-CN" dirty="0" smtClean="0"/>
              <a:t>Priority 0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343" y="3176336"/>
            <a:ext cx="8832300" cy="1967164"/>
          </a:xfrm>
        </p:spPr>
        <p:txBody>
          <a:bodyPr/>
          <a:lstStyle/>
          <a:p>
            <a:r>
              <a:rPr lang="en-US" altLang="zh-CN" sz="1600" dirty="0"/>
              <a:t>A priority 0 member is a secondary that cannot become primary. C</a:t>
            </a:r>
            <a:r>
              <a:rPr lang="en-US" altLang="zh-CN" sz="1600" dirty="0" smtClean="0"/>
              <a:t>annot </a:t>
            </a:r>
            <a:r>
              <a:rPr lang="en-US" altLang="zh-CN" sz="1600" dirty="0"/>
              <a:t>trigger elections</a:t>
            </a:r>
            <a:r>
              <a:rPr lang="en-US" altLang="zh-CN" sz="1600" dirty="0" smtClean="0"/>
              <a:t>. Otherwise, function </a:t>
            </a:r>
            <a:r>
              <a:rPr lang="en-US" altLang="zh-CN" sz="1600" dirty="0"/>
              <a:t>as normal </a:t>
            </a:r>
            <a:r>
              <a:rPr lang="en-US" altLang="zh-CN" sz="1600" dirty="0" err="1"/>
              <a:t>secondaries</a:t>
            </a:r>
            <a:r>
              <a:rPr lang="en-US" altLang="zh-CN" sz="1600" dirty="0"/>
              <a:t>. </a:t>
            </a:r>
            <a:r>
              <a:rPr lang="en-US" altLang="zh-CN" sz="1600" dirty="0" smtClean="0"/>
              <a:t>A </a:t>
            </a:r>
            <a:r>
              <a:rPr lang="en-US" altLang="zh-CN" sz="1600" dirty="0"/>
              <a:t>priority 0 member maintains a copy of the data set</a:t>
            </a:r>
            <a:r>
              <a:rPr lang="en-US" altLang="zh-CN" sz="1600" dirty="0" smtClean="0"/>
              <a:t>, accepts </a:t>
            </a:r>
            <a:r>
              <a:rPr lang="en-US" altLang="zh-CN" sz="1600" dirty="0"/>
              <a:t>read operations, and votes in elections. </a:t>
            </a:r>
            <a:endParaRPr lang="en-US" altLang="zh-CN" sz="1600" dirty="0" smtClean="0"/>
          </a:p>
          <a:p>
            <a:r>
              <a:rPr lang="en-US" altLang="zh-CN" sz="1600" dirty="0" smtClean="0"/>
              <a:t>Conﬁgure </a:t>
            </a:r>
            <a:r>
              <a:rPr lang="en-US" altLang="zh-CN" sz="1600" dirty="0"/>
              <a:t>a priority 0 member to prevent </a:t>
            </a:r>
            <a:r>
              <a:rPr lang="en-US" altLang="zh-CN" sz="1600" dirty="0" err="1"/>
              <a:t>secondaries</a:t>
            </a:r>
            <a:r>
              <a:rPr lang="en-US" altLang="zh-CN" sz="1600" dirty="0"/>
              <a:t> from </a:t>
            </a:r>
            <a:r>
              <a:rPr lang="en-US" altLang="zh-CN" sz="1600" dirty="0" smtClean="0"/>
              <a:t>becoming primary</a:t>
            </a:r>
            <a:r>
              <a:rPr lang="en-US" altLang="zh-CN" sz="1600" dirty="0"/>
              <a:t>, which is particularly useful in multi-data center </a:t>
            </a:r>
            <a:r>
              <a:rPr lang="en-US" altLang="zh-CN" sz="1600" dirty="0" smtClean="0"/>
              <a:t>deployments.</a:t>
            </a:r>
            <a:endParaRPr lang="zh-CN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94" y="659185"/>
            <a:ext cx="5274528" cy="25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2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4389"/>
            <a:ext cx="2708226" cy="572700"/>
          </a:xfrm>
        </p:spPr>
        <p:txBody>
          <a:bodyPr/>
          <a:lstStyle/>
          <a:p>
            <a:r>
              <a:rPr lang="en-US" altLang="zh-CN" dirty="0" smtClean="0"/>
              <a:t>Election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079" y="3140240"/>
            <a:ext cx="7941963" cy="17205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Occur after </a:t>
            </a:r>
            <a:r>
              <a:rPr lang="en-US" altLang="zh-CN" sz="1600" dirty="0"/>
              <a:t>initiating a replica </a:t>
            </a:r>
            <a:r>
              <a:rPr lang="en-US" altLang="zh-CN" sz="1600" dirty="0" smtClean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Any </a:t>
            </a:r>
            <a:r>
              <a:rPr lang="en-US" altLang="zh-CN" sz="1600" dirty="0"/>
              <a:t>time the primary becomes </a:t>
            </a:r>
            <a:r>
              <a:rPr lang="en-US" altLang="zh-CN" sz="1600" dirty="0" smtClean="0"/>
              <a:t>unavailable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When majority </a:t>
            </a:r>
            <a:r>
              <a:rPr lang="en-US" altLang="zh-CN" sz="1600" dirty="0"/>
              <a:t>of the replica set is inaccessible or unavailable to the current primary, the primary will step down and become a </a:t>
            </a:r>
            <a:r>
              <a:rPr lang="en-US" altLang="zh-CN" sz="1600" dirty="0" smtClean="0"/>
              <a:t>secondary</a:t>
            </a:r>
            <a:endParaRPr lang="zh-CN" alt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38" y="677089"/>
            <a:ext cx="6302794" cy="23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8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 Slave Replication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Master-slave replication </a:t>
            </a:r>
            <a:r>
              <a:rPr lang="en-US" altLang="zh-CN" dirty="0" smtClean="0"/>
              <a:t>first developed in early version of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Master-slave replication preceded replica sets and made it possible to have a </a:t>
            </a:r>
            <a:r>
              <a:rPr lang="en-US" altLang="zh-CN" b="1" dirty="0"/>
              <a:t>large number </a:t>
            </a:r>
            <a:r>
              <a:rPr lang="en-US" altLang="zh-CN" dirty="0"/>
              <a:t>of non-master nodes, as well as to restrict replicated operations to only a single database; however, master-slave </a:t>
            </a:r>
            <a:r>
              <a:rPr lang="en-US" altLang="zh-CN" b="1" dirty="0" smtClean="0"/>
              <a:t>does </a:t>
            </a:r>
            <a:r>
              <a:rPr lang="en-US" altLang="zh-CN" b="1" dirty="0"/>
              <a:t>not automate failover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 </a:t>
            </a:r>
            <a:r>
              <a:rPr lang="en-US" altLang="zh-CN" dirty="0"/>
              <a:t>addition to providing all the functionality of master-slave deployments, replica sets are also </a:t>
            </a:r>
            <a:r>
              <a:rPr lang="en-US" altLang="zh-CN" b="1" dirty="0"/>
              <a:t>more robust </a:t>
            </a:r>
            <a:r>
              <a:rPr lang="en-US" altLang="zh-CN" dirty="0"/>
              <a:t>for </a:t>
            </a:r>
            <a:r>
              <a:rPr lang="en-US" altLang="zh-CN" dirty="0" smtClean="0"/>
              <a:t>production </a:t>
            </a:r>
            <a:r>
              <a:rPr lang="en-US" altLang="zh-CN" dirty="0"/>
              <a:t>use.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0209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382</Words>
  <Application>Microsoft Office PowerPoint</Application>
  <PresentationFormat>On-screen Show (16:9)</PresentationFormat>
  <Paragraphs>37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simple-light-2</vt:lpstr>
      <vt:lpstr>MongoDB Research</vt:lpstr>
      <vt:lpstr>Outline</vt:lpstr>
      <vt:lpstr>Replication Architecture</vt:lpstr>
      <vt:lpstr>Read/Write</vt:lpstr>
      <vt:lpstr>Automatic Failover</vt:lpstr>
      <vt:lpstr>Priority 0</vt:lpstr>
      <vt:lpstr>Election</vt:lpstr>
      <vt:lpstr>Master Slave Replication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Research</dc:title>
  <cp:lastModifiedBy>Windows</cp:lastModifiedBy>
  <cp:revision>19</cp:revision>
  <dcterms:modified xsi:type="dcterms:W3CDTF">2016-04-22T03:09:02Z</dcterms:modified>
</cp:coreProperties>
</file>