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015654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MEAN_(software_bundle)#cite_note-MeanIO-1" TargetMode="External"/><Relationship Id="rId13" Type="http://schemas.openxmlformats.org/officeDocument/2006/relationships/hyperlink" Target="https://en.wikipedia.org/wiki/Node.js" TargetMode="External"/><Relationship Id="rId3" Type="http://schemas.openxmlformats.org/officeDocument/2006/relationships/hyperlink" Target="https://en.wikipedia.org/wiki/Free_and_open-source_software" TargetMode="External"/><Relationship Id="rId7" Type="http://schemas.openxmlformats.org/officeDocument/2006/relationships/hyperlink" Target="https://en.wikipedia.org/wiki/Web_application" TargetMode="External"/><Relationship Id="rId12" Type="http://schemas.openxmlformats.org/officeDocument/2006/relationships/hyperlink" Target="https://en.wikipedia.org/wiki/Angular.j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Dynamic_web_page" TargetMode="External"/><Relationship Id="rId11" Type="http://schemas.openxmlformats.org/officeDocument/2006/relationships/hyperlink" Target="https://en.wikipedia.org/wiki/Express.js" TargetMode="External"/><Relationship Id="rId5" Type="http://schemas.openxmlformats.org/officeDocument/2006/relationships/hyperlink" Target="https://en.wikipedia.org/wiki/Software_stack" TargetMode="External"/><Relationship Id="rId15" Type="http://schemas.openxmlformats.org/officeDocument/2006/relationships/hyperlink" Target="https://en.wikipedia.org/wiki/Client-side" TargetMode="External"/><Relationship Id="rId10" Type="http://schemas.openxmlformats.org/officeDocument/2006/relationships/hyperlink" Target="https://en.wikipedia.org/wiki/MongoDB" TargetMode="External"/><Relationship Id="rId4" Type="http://schemas.openxmlformats.org/officeDocument/2006/relationships/hyperlink" Target="https://en.wikipedia.org/wiki/JavaScript" TargetMode="External"/><Relationship Id="rId9" Type="http://schemas.openxmlformats.org/officeDocument/2006/relationships/hyperlink" Target="http://www.mongodb.com/nosql-explained" TargetMode="External"/><Relationship Id="rId14" Type="http://schemas.openxmlformats.org/officeDocument/2006/relationships/hyperlink" Target="https://en.wikipedia.org/wiki/Server-sid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657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600"/>
              </a:spcBef>
              <a:spcAft>
                <a:spcPts val="600"/>
              </a:spcAft>
              <a:buNone/>
            </a:pPr>
            <a:r>
              <a:rPr lang="en" sz="1200" b="1">
                <a:solidFill>
                  <a:srgbClr val="252525"/>
                </a:solidFill>
              </a:rPr>
              <a:t>MEAN</a:t>
            </a:r>
            <a:r>
              <a:rPr lang="en" sz="1200">
                <a:solidFill>
                  <a:srgbClr val="252525"/>
                </a:solidFill>
              </a:rPr>
              <a:t> is a </a:t>
            </a:r>
            <a:r>
              <a:rPr lang="en" sz="1200">
                <a:solidFill>
                  <a:srgbClr val="0B0080"/>
                </a:solidFill>
                <a:hlinkClick r:id="rId3"/>
              </a:rPr>
              <a:t>free and open-source</a:t>
            </a:r>
            <a:r>
              <a:rPr lang="en" sz="1200">
                <a:solidFill>
                  <a:srgbClr val="252525"/>
                </a:solidFill>
              </a:rPr>
              <a:t> </a:t>
            </a:r>
            <a:r>
              <a:rPr lang="en" sz="1200">
                <a:solidFill>
                  <a:srgbClr val="0B0080"/>
                </a:solidFill>
                <a:hlinkClick r:id="rId4"/>
              </a:rPr>
              <a:t>JavaScript</a:t>
            </a:r>
            <a:r>
              <a:rPr lang="en" sz="1200">
                <a:solidFill>
                  <a:srgbClr val="252525"/>
                </a:solidFill>
              </a:rPr>
              <a:t> </a:t>
            </a:r>
            <a:r>
              <a:rPr lang="en" sz="1200">
                <a:solidFill>
                  <a:srgbClr val="0B0080"/>
                </a:solidFill>
                <a:hlinkClick r:id="rId5"/>
              </a:rPr>
              <a:t>software stack</a:t>
            </a:r>
            <a:r>
              <a:rPr lang="en" sz="1200">
                <a:solidFill>
                  <a:srgbClr val="252525"/>
                </a:solidFill>
              </a:rPr>
              <a:t> for building </a:t>
            </a:r>
            <a:r>
              <a:rPr lang="en" sz="1200">
                <a:solidFill>
                  <a:srgbClr val="0B0080"/>
                </a:solidFill>
                <a:hlinkClick r:id="rId6"/>
              </a:rPr>
              <a:t>dynamic web sites</a:t>
            </a:r>
            <a:r>
              <a:rPr lang="en" sz="1200">
                <a:solidFill>
                  <a:srgbClr val="252525"/>
                </a:solidFill>
              </a:rPr>
              <a:t> and </a:t>
            </a:r>
            <a:r>
              <a:rPr lang="en" sz="1200">
                <a:solidFill>
                  <a:srgbClr val="0B0080"/>
                </a:solidFill>
                <a:hlinkClick r:id="rId7"/>
              </a:rPr>
              <a:t>web applications</a:t>
            </a:r>
            <a:r>
              <a:rPr lang="en" sz="1200">
                <a:solidFill>
                  <a:srgbClr val="252525"/>
                </a:solidFill>
              </a:rPr>
              <a:t>.</a:t>
            </a:r>
            <a:r>
              <a:rPr lang="en" sz="1200" baseline="30000">
                <a:solidFill>
                  <a:srgbClr val="0B0080"/>
                </a:solidFill>
                <a:hlinkClick r:id="rId8"/>
              </a:rPr>
              <a:t>[1]</a:t>
            </a:r>
          </a:p>
          <a:p>
            <a:pPr lvl="0" rtl="0">
              <a:lnSpc>
                <a:spcPct val="115000"/>
              </a:lnSpc>
              <a:spcBef>
                <a:spcPts val="600"/>
              </a:spcBef>
              <a:spcAft>
                <a:spcPts val="600"/>
              </a:spcAft>
              <a:buClr>
                <a:schemeClr val="dk1"/>
              </a:buClr>
              <a:buSzPct val="91666"/>
              <a:buFont typeface="Arial"/>
              <a:buNone/>
            </a:pPr>
            <a:r>
              <a:rPr lang="en" sz="1200">
                <a:solidFill>
                  <a:srgbClr val="222222"/>
                </a:solidFill>
                <a:highlight>
                  <a:srgbClr val="FFFFFF"/>
                </a:highlight>
              </a:rPr>
              <a:t>are known to synergize well together. </a:t>
            </a:r>
          </a:p>
          <a:p>
            <a:pPr lvl="0" rtl="0">
              <a:lnSpc>
                <a:spcPct val="115000"/>
              </a:lnSpc>
              <a:spcBef>
                <a:spcPts val="600"/>
              </a:spcBef>
              <a:spcAft>
                <a:spcPts val="600"/>
              </a:spcAft>
              <a:buClr>
                <a:schemeClr val="dk1"/>
              </a:buClr>
              <a:buSzPct val="91666"/>
              <a:buFont typeface="Arial"/>
              <a:buNone/>
            </a:pPr>
            <a:r>
              <a:rPr lang="en" sz="1200">
                <a:solidFill>
                  <a:srgbClr val="222222"/>
                </a:solidFill>
                <a:highlight>
                  <a:srgbClr val="FFFFFF"/>
                </a:highlight>
              </a:rPr>
              <a:t>The major benefit of the MEAN stack is that it's extremely quick to prototype with. Node.js allows you to use Javascript on the backend as well as the frontend which can save you from having to learn a separate language. </a:t>
            </a:r>
          </a:p>
          <a:p>
            <a:pPr lvl="0">
              <a:lnSpc>
                <a:spcPct val="115000"/>
              </a:lnSpc>
              <a:spcBef>
                <a:spcPts val="600"/>
              </a:spcBef>
              <a:spcAft>
                <a:spcPts val="600"/>
              </a:spcAft>
              <a:buClr>
                <a:schemeClr val="dk1"/>
              </a:buClr>
              <a:buSzPct val="91666"/>
              <a:buFont typeface="Arial"/>
              <a:buNone/>
            </a:pPr>
            <a:r>
              <a:rPr lang="en" sz="1200">
                <a:solidFill>
                  <a:srgbClr val="222222"/>
                </a:solidFill>
                <a:highlight>
                  <a:srgbClr val="FFFFFF"/>
                </a:highlight>
              </a:rPr>
              <a:t>In addition, the </a:t>
            </a:r>
            <a:r>
              <a:rPr lang="en" sz="1200">
                <a:solidFill>
                  <a:srgbClr val="333333"/>
                </a:solidFill>
                <a:hlinkClick r:id="rId9"/>
              </a:rPr>
              <a:t>NoSQL</a:t>
            </a:r>
            <a:r>
              <a:rPr lang="en" sz="1200">
                <a:solidFill>
                  <a:srgbClr val="222222"/>
                </a:solidFill>
                <a:highlight>
                  <a:srgbClr val="FFFFFF"/>
                </a:highlight>
              </a:rPr>
              <a:t> nature of MongoDB allows you to quickly change and alter the data layer without having to worry about migrations, which is a very valuable attribute when you're trying to build a product without clear specifications. Finally, these technologies have a lot of community support behind them so finding answers to questions or hiring help is going to be much easier using these technologies.</a:t>
            </a:r>
          </a:p>
          <a:p>
            <a:pPr lvl="0">
              <a:lnSpc>
                <a:spcPct val="115000"/>
              </a:lnSpc>
              <a:spcBef>
                <a:spcPts val="600"/>
              </a:spcBef>
              <a:spcAft>
                <a:spcPts val="600"/>
              </a:spcAft>
              <a:buClr>
                <a:schemeClr val="dk1"/>
              </a:buClr>
              <a:buSzPct val="91666"/>
              <a:buFont typeface="Arial"/>
              <a:buNone/>
            </a:pPr>
            <a:r>
              <a:rPr lang="en" sz="1200">
                <a:solidFill>
                  <a:srgbClr val="252525"/>
                </a:solidFill>
              </a:rPr>
              <a:t>The MEAN stack makes use of </a:t>
            </a:r>
            <a:r>
              <a:rPr lang="en" sz="1200">
                <a:solidFill>
                  <a:srgbClr val="0B0080"/>
                </a:solidFill>
                <a:hlinkClick r:id="rId10"/>
              </a:rPr>
              <a:t>MongoDB</a:t>
            </a:r>
            <a:r>
              <a:rPr lang="en" sz="1200">
                <a:solidFill>
                  <a:srgbClr val="252525"/>
                </a:solidFill>
              </a:rPr>
              <a:t>, </a:t>
            </a:r>
            <a:r>
              <a:rPr lang="en" sz="1200">
                <a:solidFill>
                  <a:srgbClr val="0B0080"/>
                </a:solidFill>
                <a:hlinkClick r:id="rId11"/>
              </a:rPr>
              <a:t>Express.js</a:t>
            </a:r>
            <a:r>
              <a:rPr lang="en" sz="1200">
                <a:solidFill>
                  <a:srgbClr val="252525"/>
                </a:solidFill>
              </a:rPr>
              <a:t>, </a:t>
            </a:r>
            <a:r>
              <a:rPr lang="en" sz="1200">
                <a:solidFill>
                  <a:srgbClr val="0B0080"/>
                </a:solidFill>
                <a:hlinkClick r:id="rId12"/>
              </a:rPr>
              <a:t>Angular.js</a:t>
            </a:r>
            <a:r>
              <a:rPr lang="en" sz="1200">
                <a:solidFill>
                  <a:srgbClr val="252525"/>
                </a:solidFill>
              </a:rPr>
              <a:t>, and </a:t>
            </a:r>
            <a:r>
              <a:rPr lang="en" sz="1200">
                <a:solidFill>
                  <a:srgbClr val="0B0080"/>
                </a:solidFill>
                <a:hlinkClick r:id="rId13"/>
              </a:rPr>
              <a:t>Node.js</a:t>
            </a:r>
            <a:r>
              <a:rPr lang="en" sz="1200">
                <a:solidFill>
                  <a:srgbClr val="252525"/>
                </a:solidFill>
              </a:rPr>
              <a:t>. Because all components of the MEAN stack support programs written in JavaScript, MEAN applications can be written in one language for both </a:t>
            </a:r>
            <a:r>
              <a:rPr lang="en" sz="1200">
                <a:solidFill>
                  <a:srgbClr val="0B0080"/>
                </a:solidFill>
                <a:hlinkClick r:id="rId14"/>
              </a:rPr>
              <a:t>server-side</a:t>
            </a:r>
            <a:r>
              <a:rPr lang="en" sz="1200">
                <a:solidFill>
                  <a:srgbClr val="252525"/>
                </a:solidFill>
              </a:rPr>
              <a:t> and </a:t>
            </a:r>
            <a:r>
              <a:rPr lang="en" sz="1200">
                <a:solidFill>
                  <a:srgbClr val="0B0080"/>
                </a:solidFill>
                <a:hlinkClick r:id="rId15"/>
              </a:rPr>
              <a:t>client-side</a:t>
            </a:r>
            <a:r>
              <a:rPr lang="en" sz="1200">
                <a:solidFill>
                  <a:srgbClr val="252525"/>
                </a:solidFill>
              </a:rPr>
              <a:t> execution environments.</a:t>
            </a:r>
          </a:p>
          <a:p>
            <a:pPr lvl="0">
              <a:spcBef>
                <a:spcPts val="0"/>
              </a:spcBef>
              <a:buNone/>
            </a:pPr>
            <a:endParaRPr/>
          </a:p>
        </p:txBody>
      </p:sp>
    </p:spTree>
    <p:extLst>
      <p:ext uri="{BB962C8B-B14F-4D97-AF65-F5344CB8AC3E}">
        <p14:creationId xmlns:p14="http://schemas.microsoft.com/office/powerpoint/2010/main" val="65640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1610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060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0038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2657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151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666975"/>
            <a:ext cx="8520600" cy="1339500"/>
          </a:xfrm>
          <a:prstGeom prst="rect">
            <a:avLst/>
          </a:prstGeom>
        </p:spPr>
        <p:txBody>
          <a:bodyPr lIns="91425" tIns="91425" rIns="91425" bIns="91425" anchor="b" anchorCtr="0">
            <a:noAutofit/>
          </a:bodyPr>
          <a:lstStyle/>
          <a:p>
            <a:pPr lvl="0">
              <a:spcBef>
                <a:spcPts val="0"/>
              </a:spcBef>
              <a:buNone/>
            </a:pPr>
            <a:r>
              <a:rPr lang="en"/>
              <a:t> HappyTime Restaurant</a:t>
            </a:r>
          </a:p>
        </p:txBody>
      </p:sp>
      <p:sp>
        <p:nvSpPr>
          <p:cNvPr id="55" name="Shape 55"/>
          <p:cNvSpPr txBox="1"/>
          <p:nvPr/>
        </p:nvSpPr>
        <p:spPr>
          <a:xfrm>
            <a:off x="2428375" y="3663675"/>
            <a:ext cx="4477500" cy="14799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6" name="Shape 56"/>
          <p:cNvSpPr txBox="1">
            <a:spLocks noGrp="1"/>
          </p:cNvSpPr>
          <p:nvPr>
            <p:ph type="body" idx="4294967295"/>
          </p:nvPr>
        </p:nvSpPr>
        <p:spPr>
          <a:xfrm>
            <a:off x="3232050" y="2006475"/>
            <a:ext cx="2679900" cy="2970900"/>
          </a:xfrm>
          <a:prstGeom prst="rect">
            <a:avLst/>
          </a:prstGeom>
        </p:spPr>
        <p:txBody>
          <a:bodyPr lIns="91425" tIns="91425" rIns="91425" bIns="91425" anchor="t" anchorCtr="0">
            <a:noAutofit/>
          </a:bodyPr>
          <a:lstStyle/>
          <a:p>
            <a:pPr lvl="0" algn="ctr" rtl="0">
              <a:lnSpc>
                <a:spcPct val="100000"/>
              </a:lnSpc>
              <a:spcBef>
                <a:spcPts val="0"/>
              </a:spcBef>
              <a:spcAft>
                <a:spcPts val="0"/>
              </a:spcAft>
              <a:buClr>
                <a:schemeClr val="dk1"/>
              </a:buClr>
              <a:buSzPct val="45833"/>
              <a:buFont typeface="Arial"/>
              <a:buNone/>
            </a:pPr>
            <a:r>
              <a:rPr lang="en" sz="2400" b="1"/>
              <a:t>                   Group 6</a:t>
            </a:r>
          </a:p>
          <a:p>
            <a:pPr lvl="0" algn="r" rtl="0">
              <a:lnSpc>
                <a:spcPct val="100000"/>
              </a:lnSpc>
              <a:spcBef>
                <a:spcPts val="0"/>
              </a:spcBef>
              <a:spcAft>
                <a:spcPts val="0"/>
              </a:spcAft>
              <a:buClr>
                <a:schemeClr val="dk1"/>
              </a:buClr>
              <a:buSzPct val="45833"/>
              <a:buFont typeface="Arial"/>
              <a:buNone/>
            </a:pPr>
            <a:r>
              <a:rPr lang="en" sz="2400"/>
              <a:t>Jiongfeng Chen</a:t>
            </a:r>
          </a:p>
          <a:p>
            <a:pPr lvl="0" algn="r" rtl="0">
              <a:lnSpc>
                <a:spcPct val="100000"/>
              </a:lnSpc>
              <a:spcBef>
                <a:spcPts val="0"/>
              </a:spcBef>
              <a:spcAft>
                <a:spcPts val="0"/>
              </a:spcAft>
              <a:buClr>
                <a:schemeClr val="dk1"/>
              </a:buClr>
              <a:buSzPct val="45833"/>
              <a:buFont typeface="Arial"/>
              <a:buNone/>
            </a:pPr>
            <a:r>
              <a:rPr lang="en" sz="2400"/>
              <a:t>Yuanyuan    Jia</a:t>
            </a:r>
          </a:p>
          <a:p>
            <a:pPr lvl="0" algn="r" rtl="0">
              <a:lnSpc>
                <a:spcPct val="100000"/>
              </a:lnSpc>
              <a:spcBef>
                <a:spcPts val="0"/>
              </a:spcBef>
              <a:spcAft>
                <a:spcPts val="0"/>
              </a:spcAft>
              <a:buClr>
                <a:schemeClr val="dk1"/>
              </a:buClr>
              <a:buSzPct val="45833"/>
              <a:buFont typeface="Arial"/>
              <a:buNone/>
            </a:pPr>
            <a:r>
              <a:rPr lang="en" sz="2400"/>
              <a:t>Xiaotong Wang</a:t>
            </a:r>
          </a:p>
          <a:p>
            <a:pPr lvl="0" algn="r" rtl="0">
              <a:lnSpc>
                <a:spcPct val="100000"/>
              </a:lnSpc>
              <a:spcBef>
                <a:spcPts val="0"/>
              </a:spcBef>
              <a:spcAft>
                <a:spcPts val="0"/>
              </a:spcAft>
              <a:buClr>
                <a:schemeClr val="dk1"/>
              </a:buClr>
              <a:buSzPct val="45833"/>
              <a:buFont typeface="Arial"/>
              <a:buNone/>
            </a:pPr>
            <a:r>
              <a:rPr lang="en" sz="2400"/>
              <a:t>Xing         Yang</a:t>
            </a:r>
          </a:p>
          <a:p>
            <a:pPr lvl="0" algn="r" rtl="0">
              <a:lnSpc>
                <a:spcPct val="100000"/>
              </a:lnSpc>
              <a:spcBef>
                <a:spcPts val="0"/>
              </a:spcBef>
              <a:spcAft>
                <a:spcPts val="0"/>
              </a:spcAft>
              <a:buClr>
                <a:schemeClr val="dk1"/>
              </a:buClr>
              <a:buSzPct val="45833"/>
              <a:buFont typeface="Arial"/>
              <a:buNone/>
            </a:pPr>
            <a:r>
              <a:rPr lang="en" sz="2400"/>
              <a:t>Xingxing       Ju</a:t>
            </a:r>
          </a:p>
          <a:p>
            <a:pPr lvl="0" rtl="0">
              <a:lnSpc>
                <a:spcPct val="100000"/>
              </a:lnSpc>
              <a:spcBef>
                <a:spcPts val="0"/>
              </a:spcBef>
              <a:spcAft>
                <a:spcPts val="0"/>
              </a:spcAft>
              <a:buClr>
                <a:schemeClr val="dk1"/>
              </a:buClr>
              <a:buSzPct val="100000"/>
              <a:buFont typeface="Arial"/>
              <a:buNone/>
            </a:pPr>
            <a:endParaRPr sz="1100">
              <a:solidFill>
                <a:schemeClr val="dk1"/>
              </a:solidFill>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sz="1200"/>
          </a:p>
          <a:p>
            <a:pPr lvl="0" algn="ctr" rtl="0">
              <a:spcBef>
                <a:spcPts val="0"/>
              </a:spcBef>
              <a:buNone/>
            </a:pPr>
            <a:endParaRPr/>
          </a:p>
        </p:txBody>
      </p:sp>
      <p:sp>
        <p:nvSpPr>
          <p:cNvPr id="57" name="Shape 57"/>
          <p:cNvSpPr txBox="1">
            <a:spLocks noGrp="1"/>
          </p:cNvSpPr>
          <p:nvPr>
            <p:ph type="body" idx="4294967295"/>
          </p:nvPr>
        </p:nvSpPr>
        <p:spPr>
          <a:xfrm>
            <a:off x="1715425" y="1781925"/>
            <a:ext cx="2679900" cy="9894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2800"/>
          </a:p>
          <a:p>
            <a:pPr lvl="0" rtl="0">
              <a:lnSpc>
                <a:spcPct val="100000"/>
              </a:lnSpc>
              <a:spcBef>
                <a:spcPts val="0"/>
              </a:spcBef>
              <a:spcAft>
                <a:spcPts val="0"/>
              </a:spcAft>
              <a:buNone/>
            </a:pPr>
            <a:endParaRPr sz="1100">
              <a:solidFill>
                <a:schemeClr val="dk1"/>
              </a:solidFill>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sz="1200"/>
          </a:p>
          <a:p>
            <a:pPr lvl="0" algn="ctr" rtl="0">
              <a:spcBef>
                <a:spcPts val="0"/>
              </a:spcBef>
              <a:buNone/>
            </a:pPr>
            <a:endParaRPr/>
          </a:p>
        </p:txBody>
      </p:sp>
      <p:sp>
        <p:nvSpPr>
          <p:cNvPr id="2" name="TextBox 1"/>
          <p:cNvSpPr txBox="1"/>
          <p:nvPr/>
        </p:nvSpPr>
        <p:spPr>
          <a:xfrm>
            <a:off x="311700" y="4598810"/>
            <a:ext cx="8194872" cy="261610"/>
          </a:xfrm>
          <a:prstGeom prst="rect">
            <a:avLst/>
          </a:prstGeom>
          <a:noFill/>
        </p:spPr>
        <p:txBody>
          <a:bodyPr wrap="none" rtlCol="0">
            <a:spAutoFit/>
          </a:bodyPr>
          <a:lstStyle/>
          <a:p>
            <a:r>
              <a:rPr lang="en-US" altLang="zh-CN" sz="1100" dirty="0"/>
              <a:t>https://docs.google.com/presentation/d/1nL4UbZW2imUe32zwIbwSGSzOir57_Upp8E8tIap6zz4/edit#slide=id.g13e2d754ea_1_0</a:t>
            </a:r>
            <a:endParaRPr lang="zh-CN" altLang="en-US" sz="11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Techniques</a:t>
            </a:r>
          </a:p>
        </p:txBody>
      </p:sp>
      <p:sp>
        <p:nvSpPr>
          <p:cNvPr id="63" name="Shape 6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600"/>
              </a:spcBef>
              <a:spcAft>
                <a:spcPts val="600"/>
              </a:spcAft>
              <a:buNone/>
            </a:pPr>
            <a:r>
              <a:rPr lang="en" sz="2400" b="1"/>
              <a:t>MEAN</a:t>
            </a:r>
          </a:p>
          <a:p>
            <a:pPr marL="457200" lvl="0" indent="-228600" rtl="0">
              <a:spcBef>
                <a:spcPts val="0"/>
              </a:spcBef>
            </a:pPr>
            <a:r>
              <a:rPr lang="en"/>
              <a:t>MongoDB</a:t>
            </a:r>
          </a:p>
          <a:p>
            <a:pPr marL="457200" lvl="0" indent="-228600" rtl="0">
              <a:spcBef>
                <a:spcPts val="0"/>
              </a:spcBef>
            </a:pPr>
            <a:r>
              <a:rPr lang="en"/>
              <a:t>Express.js</a:t>
            </a:r>
          </a:p>
          <a:p>
            <a:pPr marL="457200" lvl="0" indent="-228600">
              <a:spcBef>
                <a:spcPts val="0"/>
              </a:spcBef>
            </a:pPr>
            <a:r>
              <a:rPr lang="en"/>
              <a:t>Angular.js</a:t>
            </a:r>
          </a:p>
          <a:p>
            <a:pPr marL="457200" lvl="0" indent="-228600" rtl="0">
              <a:spcBef>
                <a:spcPts val="0"/>
              </a:spcBef>
            </a:pPr>
            <a:r>
              <a:rPr lang="en"/>
              <a:t>Node.js</a:t>
            </a:r>
          </a:p>
          <a:p>
            <a:pPr lvl="0">
              <a:spcBef>
                <a:spcPts val="0"/>
              </a:spcBef>
              <a:buNone/>
            </a:pPr>
            <a:r>
              <a:rPr lang="en" b="1"/>
              <a:t>RESTful API</a:t>
            </a:r>
            <a:r>
              <a:rPr lang="en"/>
              <a:t> between FrontEnd Heroku and Backend AWS.</a:t>
            </a:r>
          </a:p>
          <a:p>
            <a:pPr lvl="0">
              <a:spcBef>
                <a:spcPts val="0"/>
              </a:spcBef>
              <a:buNone/>
            </a:pPr>
            <a:endParaRPr/>
          </a:p>
          <a:p>
            <a:pPr lvl="0">
              <a:spcBef>
                <a:spcPts val="0"/>
              </a:spcBef>
              <a:buNone/>
            </a:pPr>
            <a:endParaRPr/>
          </a:p>
          <a:p>
            <a:pPr lvl="0">
              <a:spcBef>
                <a:spcPts val="0"/>
              </a:spcBef>
              <a:buNone/>
            </a:pPr>
            <a:r>
              <a:rPr lang="en" sz="1200"/>
              <a:t>reference: https://thinkster.io/mean-stack-tutorial</a:t>
            </a:r>
          </a:p>
          <a:p>
            <a:pPr lvl="0">
              <a:spcBef>
                <a:spcPts val="0"/>
              </a:spcBef>
              <a:buNone/>
            </a:pPr>
            <a:endParaRPr/>
          </a:p>
        </p:txBody>
      </p:sp>
      <p:pic>
        <p:nvPicPr>
          <p:cNvPr id="64" name="Shape 64"/>
          <p:cNvPicPr preferRelativeResize="0"/>
          <p:nvPr/>
        </p:nvPicPr>
        <p:blipFill>
          <a:blip r:embed="rId3">
            <a:alphaModFix/>
          </a:blip>
          <a:stretch>
            <a:fillRect/>
          </a:stretch>
        </p:blipFill>
        <p:spPr>
          <a:xfrm>
            <a:off x="2783550" y="1330199"/>
            <a:ext cx="5381399" cy="16189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Architecture</a:t>
            </a:r>
          </a:p>
        </p:txBody>
      </p:sp>
      <p:sp>
        <p:nvSpPr>
          <p:cNvPr id="70" name="Shape 7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71" name="Shape 71"/>
          <p:cNvPicPr preferRelativeResize="0"/>
          <p:nvPr/>
        </p:nvPicPr>
        <p:blipFill>
          <a:blip r:embed="rId3">
            <a:alphaModFix/>
          </a:blip>
          <a:stretch>
            <a:fillRect/>
          </a:stretch>
        </p:blipFill>
        <p:spPr>
          <a:xfrm>
            <a:off x="252075" y="1097425"/>
            <a:ext cx="8520600" cy="37800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Scaling Strategy</a:t>
            </a:r>
          </a:p>
        </p:txBody>
      </p:sp>
      <p:sp>
        <p:nvSpPr>
          <p:cNvPr id="77" name="Shape 7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a:p>
            <a:pPr marL="457200" lvl="0" indent="-228600" rtl="0">
              <a:spcBef>
                <a:spcPts val="0"/>
              </a:spcBef>
            </a:pPr>
            <a:r>
              <a:rPr lang="en"/>
              <a:t>Database Engine Server Replication</a:t>
            </a:r>
          </a:p>
          <a:p>
            <a:pPr lvl="0" rtl="0">
              <a:spcBef>
                <a:spcPts val="0"/>
              </a:spcBef>
              <a:buNone/>
            </a:pPr>
            <a:r>
              <a:rPr lang="en"/>
              <a:t>through load balancer</a:t>
            </a:r>
          </a:p>
          <a:p>
            <a:pPr marL="457200" lvl="0" indent="-228600">
              <a:spcBef>
                <a:spcPts val="0"/>
              </a:spcBef>
            </a:pPr>
            <a:r>
              <a:rPr lang="en"/>
              <a:t>MongoDB replication set</a:t>
            </a:r>
          </a:p>
          <a:p>
            <a:pPr lvl="0">
              <a:spcBef>
                <a:spcPts val="0"/>
              </a:spcBef>
              <a:buNone/>
            </a:pPr>
            <a:endParaRPr/>
          </a:p>
        </p:txBody>
      </p:sp>
      <p:pic>
        <p:nvPicPr>
          <p:cNvPr id="78" name="Shape 78"/>
          <p:cNvPicPr preferRelativeResize="0"/>
          <p:nvPr/>
        </p:nvPicPr>
        <p:blipFill>
          <a:blip r:embed="rId3">
            <a:alphaModFix/>
          </a:blip>
          <a:stretch>
            <a:fillRect/>
          </a:stretch>
        </p:blipFill>
        <p:spPr>
          <a:xfrm>
            <a:off x="4570576" y="702499"/>
            <a:ext cx="3887400" cy="40419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nSpc>
                <a:spcPct val="115000"/>
              </a:lnSpc>
              <a:spcBef>
                <a:spcPts val="0"/>
              </a:spcBef>
              <a:spcAft>
                <a:spcPts val="1600"/>
              </a:spcAft>
              <a:buClr>
                <a:schemeClr val="dk1"/>
              </a:buClr>
              <a:buSzPct val="39285"/>
              <a:buFont typeface="Arial"/>
              <a:buNone/>
            </a:pPr>
            <a:r>
              <a:rPr lang="en"/>
              <a:t>Configuration on AWS</a:t>
            </a:r>
          </a:p>
        </p:txBody>
      </p:sp>
      <p:sp>
        <p:nvSpPr>
          <p:cNvPr id="84" name="Shape 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a:p>
            <a:pPr marL="457200" lvl="0" indent="-228600" rtl="0">
              <a:spcBef>
                <a:spcPts val="0"/>
              </a:spcBef>
            </a:pPr>
            <a:r>
              <a:rPr lang="en"/>
              <a:t>EC2</a:t>
            </a:r>
          </a:p>
          <a:p>
            <a:pPr marL="457200" lvl="0" indent="-228600">
              <a:spcBef>
                <a:spcPts val="0"/>
              </a:spcBef>
            </a:pPr>
            <a:r>
              <a:rPr lang="en"/>
              <a:t>VPC</a:t>
            </a:r>
          </a:p>
          <a:p>
            <a:pPr marL="457200" lvl="0" indent="-228600">
              <a:spcBef>
                <a:spcPts val="0"/>
              </a:spcBef>
            </a:pPr>
            <a:r>
              <a:rPr lang="en"/>
              <a:t>Subnet</a:t>
            </a:r>
          </a:p>
          <a:p>
            <a:pPr marL="457200" lvl="0" indent="-228600">
              <a:spcBef>
                <a:spcPts val="0"/>
              </a:spcBef>
            </a:pPr>
            <a:r>
              <a:rPr lang="en"/>
              <a:t>Load Balancer</a:t>
            </a:r>
          </a:p>
          <a:p>
            <a:pPr lvl="0">
              <a:spcBef>
                <a:spcPts val="0"/>
              </a:spcBef>
              <a:buNone/>
            </a:pPr>
            <a:endParaRPr/>
          </a:p>
          <a:p>
            <a:pPr lvl="0">
              <a:spcBef>
                <a:spcPts val="0"/>
              </a:spcBef>
              <a:buNone/>
            </a:pPr>
            <a:endParaRPr/>
          </a:p>
        </p:txBody>
      </p:sp>
      <p:pic>
        <p:nvPicPr>
          <p:cNvPr id="85" name="Shape 85"/>
          <p:cNvPicPr preferRelativeResize="0"/>
          <p:nvPr/>
        </p:nvPicPr>
        <p:blipFill>
          <a:blip r:embed="rId3">
            <a:alphaModFix/>
          </a:blip>
          <a:stretch>
            <a:fillRect/>
          </a:stretch>
        </p:blipFill>
        <p:spPr>
          <a:xfrm>
            <a:off x="3900199" y="254949"/>
            <a:ext cx="5080273" cy="4777698"/>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Security</a:t>
            </a:r>
          </a:p>
        </p:txBody>
      </p:sp>
      <p:sp>
        <p:nvSpPr>
          <p:cNvPr id="91" name="Shape 9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MongoDB Authentication</a:t>
            </a:r>
          </a:p>
          <a:p>
            <a:pPr marL="457200" lvl="0" indent="-228600" rtl="0">
              <a:spcBef>
                <a:spcPts val="0"/>
              </a:spcBef>
            </a:pPr>
            <a:r>
              <a:rPr lang="en"/>
              <a:t>HTTPS ELB</a:t>
            </a:r>
          </a:p>
          <a:p>
            <a:pPr marL="457200" lvl="0" indent="0">
              <a:spcBef>
                <a:spcPts val="0"/>
              </a:spcBef>
              <a:buNone/>
            </a:pPr>
            <a:r>
              <a:rPr lang="en" sz="1400"/>
              <a:t>HTTPS calls </a:t>
            </a:r>
          </a:p>
          <a:p>
            <a:pPr marL="457200" lvl="0" indent="0">
              <a:spcBef>
                <a:spcPts val="0"/>
              </a:spcBef>
              <a:buNone/>
            </a:pPr>
            <a:r>
              <a:rPr lang="en" sz="1400"/>
              <a:t>with self-signed </a:t>
            </a:r>
          </a:p>
          <a:p>
            <a:pPr marL="457200" lvl="0" indent="0">
              <a:spcBef>
                <a:spcPts val="0"/>
              </a:spcBef>
              <a:buNone/>
            </a:pPr>
            <a:r>
              <a:rPr lang="en" sz="1400"/>
              <a:t>Certification between </a:t>
            </a:r>
          </a:p>
          <a:p>
            <a:pPr marL="457200" lvl="0" indent="0">
              <a:spcBef>
                <a:spcPts val="0"/>
              </a:spcBef>
              <a:buNone/>
            </a:pPr>
            <a:r>
              <a:rPr lang="en" sz="1400"/>
              <a:t>Heroku and AWS</a:t>
            </a:r>
          </a:p>
          <a:p>
            <a:pPr marL="457200" lvl="0" indent="-228600" rtl="0">
              <a:spcBef>
                <a:spcPts val="0"/>
              </a:spcBef>
            </a:pPr>
            <a:r>
              <a:rPr lang="en"/>
              <a:t>Security Group</a:t>
            </a:r>
          </a:p>
          <a:p>
            <a:pPr marL="457200" lvl="0" indent="-228600" rtl="0">
              <a:spcBef>
                <a:spcPts val="0"/>
              </a:spcBef>
            </a:pPr>
            <a:r>
              <a:rPr lang="en"/>
              <a:t>VPC</a:t>
            </a:r>
          </a:p>
          <a:p>
            <a:pPr lvl="0">
              <a:spcBef>
                <a:spcPts val="0"/>
              </a:spcBef>
              <a:buNone/>
            </a:pPr>
            <a:endParaRPr/>
          </a:p>
          <a:p>
            <a:pPr lvl="0">
              <a:spcBef>
                <a:spcPts val="0"/>
              </a:spcBef>
              <a:buNone/>
            </a:pPr>
            <a:endParaRPr/>
          </a:p>
        </p:txBody>
      </p:sp>
      <p:pic>
        <p:nvPicPr>
          <p:cNvPr id="92" name="Shape 92"/>
          <p:cNvPicPr preferRelativeResize="0"/>
          <p:nvPr/>
        </p:nvPicPr>
        <p:blipFill>
          <a:blip r:embed="rId3">
            <a:alphaModFix/>
          </a:blip>
          <a:stretch>
            <a:fillRect/>
          </a:stretch>
        </p:blipFill>
        <p:spPr>
          <a:xfrm>
            <a:off x="2676950" y="1642225"/>
            <a:ext cx="6378350" cy="298902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98" name="Shape 9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sz="2800">
              <a:solidFill>
                <a:schemeClr val="dk1"/>
              </a:solidFill>
            </a:endParaRPr>
          </a:p>
          <a:p>
            <a:pPr lvl="0" algn="ctr">
              <a:spcBef>
                <a:spcPts val="0"/>
              </a:spcBef>
              <a:buNone/>
            </a:pPr>
            <a:r>
              <a:rPr lang="en" sz="3600">
                <a:solidFill>
                  <a:schemeClr val="dk1"/>
                </a:solidFill>
              </a:rPr>
              <a:t>Thanks!</a:t>
            </a:r>
          </a:p>
        </p:txBody>
      </p:sp>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simple-light-2</vt:lpstr>
      <vt:lpstr> HappyTime Restaurant</vt:lpstr>
      <vt:lpstr>Techniques</vt:lpstr>
      <vt:lpstr>Architecture</vt:lpstr>
      <vt:lpstr>Scaling Strategy</vt:lpstr>
      <vt:lpstr>Configuration on AWS</vt:lpstr>
      <vt:lpstr>Security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HappyTime Restaurant</dc:title>
  <cp:lastModifiedBy>Windows</cp:lastModifiedBy>
  <cp:revision>1</cp:revision>
  <dcterms:modified xsi:type="dcterms:W3CDTF">2016-05-08T20:54:59Z</dcterms:modified>
</cp:coreProperties>
</file>