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77" r:id="rId5"/>
    <p:sldId id="274" r:id="rId6"/>
    <p:sldId id="27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5/20/2017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5/20/2017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5/20/2017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5/20/2017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5/20/2017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5/20/2017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5/20/2017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/>
            </a:r>
            <a:br>
              <a:rPr lang="en-US" dirty="0" smtClean="0">
                <a:latin typeface="Constantia" pitchFamily="18" charset="0"/>
              </a:rPr>
            </a:br>
            <a:r>
              <a:rPr lang="en-US" dirty="0" smtClean="0">
                <a:latin typeface="Constantia" pitchFamily="18" charset="0"/>
              </a:rPr>
              <a:t>Stock Portfolio Suggestion Engine</a:t>
            </a:r>
            <a:br>
              <a:rPr lang="en-US" dirty="0" smtClean="0">
                <a:latin typeface="Constantia" pitchFamily="18" charset="0"/>
              </a:rPr>
            </a:br>
            <a:endParaRPr lang="en-US" dirty="0">
              <a:latin typeface="Constantia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Constantia" pitchFamily="18" charset="0"/>
              </a:rPr>
              <a:t>Yuebiao</a:t>
            </a:r>
            <a:r>
              <a:rPr lang="en-US" altLang="zh-CN" dirty="0">
                <a:latin typeface="Constantia" pitchFamily="18" charset="0"/>
              </a:rPr>
              <a:t> Ma, </a:t>
            </a:r>
            <a:r>
              <a:rPr lang="en-US" dirty="0" err="1" smtClean="0">
                <a:latin typeface="Constantia" pitchFamily="18" charset="0"/>
              </a:rPr>
              <a:t>Che</a:t>
            </a:r>
            <a:r>
              <a:rPr lang="en-US" dirty="0" smtClean="0">
                <a:latin typeface="Constantia" pitchFamily="18" charset="0"/>
              </a:rPr>
              <a:t>-Yi Kung,</a:t>
            </a:r>
          </a:p>
          <a:p>
            <a:r>
              <a:rPr lang="en-US" dirty="0" err="1" smtClean="0">
                <a:latin typeface="Constantia" pitchFamily="18" charset="0"/>
              </a:rPr>
              <a:t>Jiongfeng</a:t>
            </a:r>
            <a:r>
              <a:rPr lang="en-US" dirty="0" smtClean="0">
                <a:latin typeface="Constantia" pitchFamily="18" charset="0"/>
              </a:rPr>
              <a:t> Chen, </a:t>
            </a:r>
            <a:r>
              <a:rPr lang="en-US" dirty="0" err="1" smtClean="0">
                <a:latin typeface="Constantia" pitchFamily="18" charset="0"/>
              </a:rPr>
              <a:t>Danyang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zhang</a:t>
            </a:r>
            <a:endParaRPr lang="en-US" dirty="0" smtClean="0">
              <a:latin typeface="Constantia" pitchFamily="18" charset="0"/>
            </a:endParaRPr>
          </a:p>
          <a:p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CMPE 285  Group #10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1201" y="11451"/>
            <a:ext cx="9144000" cy="740724"/>
          </a:xfrm>
        </p:spPr>
        <p:txBody>
          <a:bodyPr/>
          <a:lstStyle/>
          <a:p>
            <a:pPr algn="ctr"/>
            <a:r>
              <a:rPr lang="fr-FR" dirty="0" smtClean="0">
                <a:latin typeface="Constantia" pitchFamily="18" charset="0"/>
              </a:rPr>
              <a:t>Architecture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65660" y="5123227"/>
            <a:ext cx="3167063" cy="1582550"/>
          </a:xfrm>
          <a:prstGeom prst="round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216158" y="3075049"/>
            <a:ext cx="4604575" cy="13945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252975" y="3481856"/>
            <a:ext cx="1801859" cy="55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Django</a:t>
            </a:r>
            <a:endParaRPr lang="zh-CN" alt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939757" y="765546"/>
            <a:ext cx="1304456" cy="6157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User Browser</a:t>
            </a:r>
            <a:endParaRPr lang="zh-CN" alt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29739" y="1387366"/>
            <a:ext cx="2873" cy="3480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27672" y="1407916"/>
            <a:ext cx="67" cy="3274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59786" y="5612524"/>
            <a:ext cx="1223460" cy="7280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</a:rPr>
              <a:t>Decision API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23477" y="3053225"/>
            <a:ext cx="3852089" cy="500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Request Handle Module</a:t>
            </a:r>
            <a:endParaRPr lang="zh-CN" altLang="en-US" sz="1600" b="1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383544" y="4497324"/>
            <a:ext cx="477975" cy="6273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55165" y="4685722"/>
            <a:ext cx="1270824" cy="321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Invest amount and strategy</a:t>
            </a:r>
            <a:endParaRPr lang="zh-CN" altLang="en-US" sz="11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671924" y="5180451"/>
            <a:ext cx="3032638" cy="34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 Handling Module</a:t>
            </a:r>
            <a:endParaRPr lang="zh-CN" altLang="en-US" sz="16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4957390" y="4564522"/>
            <a:ext cx="714896" cy="545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002110" y="2404241"/>
            <a:ext cx="1245476" cy="12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0255879" y="1898640"/>
            <a:ext cx="1553533" cy="67899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User Browser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66845" y="1524000"/>
            <a:ext cx="128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B0F0"/>
                </a:solidFill>
              </a:rPr>
              <a:t>Request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RESTful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API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82885" y="2557416"/>
            <a:ext cx="128074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600" b="1" dirty="0" smtClean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Response</a:t>
            </a:r>
            <a:endParaRPr lang="zh-CN" altLang="en-US" sz="1600" b="1" dirty="0">
              <a:ln>
                <a:solidFill>
                  <a:schemeClr val="accent2"/>
                </a:solidFill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244213" y="3481856"/>
            <a:ext cx="1470339" cy="53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Python </a:t>
            </a:r>
            <a:r>
              <a:rPr lang="en-US" altLang="zh-CN" sz="1600" dirty="0" smtClean="0"/>
              <a:t>Finance API</a:t>
            </a:r>
            <a:endParaRPr lang="zh-CN" altLang="en-US" sz="160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35458" y="4115522"/>
            <a:ext cx="1906754" cy="2278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Dynamic Stock info</a:t>
            </a:r>
            <a:endParaRPr lang="zh-CN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79012" y="3479754"/>
            <a:ext cx="126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Request</a:t>
            </a:r>
            <a:endParaRPr lang="zh-CN" altLang="en-US" sz="12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216158" y="1735368"/>
            <a:ext cx="4584255" cy="1100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4444953" y="2185979"/>
            <a:ext cx="1801859" cy="55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Sign In</a:t>
            </a:r>
            <a:endParaRPr lang="zh-CN" alt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4983690" y="1679700"/>
            <a:ext cx="3255844" cy="500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User  Management Module</a:t>
            </a:r>
            <a:endParaRPr lang="zh-CN" altLang="en-US" sz="1600" b="1" dirty="0"/>
          </a:p>
        </p:txBody>
      </p:sp>
      <p:sp>
        <p:nvSpPr>
          <p:cNvPr id="57" name="Down Arrow 56"/>
          <p:cNvSpPr/>
          <p:nvPr/>
        </p:nvSpPr>
        <p:spPr>
          <a:xfrm>
            <a:off x="6462396" y="2815388"/>
            <a:ext cx="226253" cy="340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9" name="Rounded Rectangle 58"/>
          <p:cNvSpPr/>
          <p:nvPr/>
        </p:nvSpPr>
        <p:spPr>
          <a:xfrm>
            <a:off x="6771447" y="2180118"/>
            <a:ext cx="1794360" cy="546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Registration</a:t>
            </a:r>
            <a:endParaRPr lang="zh-CN" altLang="en-US" sz="160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97947" y="3711880"/>
            <a:ext cx="981404" cy="10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ight Arrow 62"/>
          <p:cNvSpPr/>
          <p:nvPr/>
        </p:nvSpPr>
        <p:spPr>
          <a:xfrm rot="10800000">
            <a:off x="6158821" y="3882372"/>
            <a:ext cx="981404" cy="10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ounded Rectangle 78"/>
          <p:cNvSpPr/>
          <p:nvPr/>
        </p:nvSpPr>
        <p:spPr>
          <a:xfrm>
            <a:off x="6742837" y="5085201"/>
            <a:ext cx="4730967" cy="1582550"/>
          </a:xfrm>
          <a:prstGeom prst="round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7018700" y="5509166"/>
            <a:ext cx="1947631" cy="8703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2060"/>
                </a:solidFill>
              </a:rPr>
              <a:t>Suggestion Engine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685915" y="5509166"/>
            <a:ext cx="1687155" cy="1157973"/>
            <a:chOff x="8078219" y="2059387"/>
            <a:chExt cx="1726387" cy="1894064"/>
          </a:xfrm>
        </p:grpSpPr>
        <p:sp>
          <p:nvSpPr>
            <p:cNvPr id="82" name="TextBox 81"/>
            <p:cNvSpPr txBox="1"/>
            <p:nvPr/>
          </p:nvSpPr>
          <p:spPr>
            <a:xfrm>
              <a:off x="8248056" y="3525543"/>
              <a:ext cx="1556550" cy="42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8336421" y="2136560"/>
              <a:ext cx="201889" cy="1302327"/>
            </a:xfrm>
            <a:custGeom>
              <a:avLst/>
              <a:gdLst>
                <a:gd name="connsiteX0" fmla="*/ 201889 w 201889"/>
                <a:gd name="connsiteY0" fmla="*/ 0 h 1302327"/>
                <a:gd name="connsiteX1" fmla="*/ 7925 w 201889"/>
                <a:gd name="connsiteY1" fmla="*/ 235527 h 1302327"/>
                <a:gd name="connsiteX2" fmla="*/ 49489 w 201889"/>
                <a:gd name="connsiteY2" fmla="*/ 429491 h 1302327"/>
                <a:gd name="connsiteX3" fmla="*/ 160325 w 201889"/>
                <a:gd name="connsiteY3" fmla="*/ 692727 h 1302327"/>
                <a:gd name="connsiteX4" fmla="*/ 35634 w 201889"/>
                <a:gd name="connsiteY4" fmla="*/ 914400 h 1302327"/>
                <a:gd name="connsiteX5" fmla="*/ 49489 w 201889"/>
                <a:gd name="connsiteY5" fmla="*/ 1094509 h 1302327"/>
                <a:gd name="connsiteX6" fmla="*/ 118762 w 201889"/>
                <a:gd name="connsiteY6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89" h="1302327">
                  <a:moveTo>
                    <a:pt x="201889" y="0"/>
                  </a:moveTo>
                  <a:cubicBezTo>
                    <a:pt x="117607" y="81972"/>
                    <a:pt x="33325" y="163945"/>
                    <a:pt x="7925" y="235527"/>
                  </a:cubicBezTo>
                  <a:cubicBezTo>
                    <a:pt x="-17475" y="307109"/>
                    <a:pt x="24089" y="353291"/>
                    <a:pt x="49489" y="429491"/>
                  </a:cubicBezTo>
                  <a:cubicBezTo>
                    <a:pt x="74889" y="505691"/>
                    <a:pt x="162634" y="611909"/>
                    <a:pt x="160325" y="692727"/>
                  </a:cubicBezTo>
                  <a:cubicBezTo>
                    <a:pt x="158016" y="773545"/>
                    <a:pt x="54107" y="847436"/>
                    <a:pt x="35634" y="914400"/>
                  </a:cubicBezTo>
                  <a:cubicBezTo>
                    <a:pt x="17161" y="981364"/>
                    <a:pt x="35634" y="1029854"/>
                    <a:pt x="49489" y="1094509"/>
                  </a:cubicBezTo>
                  <a:cubicBezTo>
                    <a:pt x="63344" y="1159164"/>
                    <a:pt x="91053" y="1230745"/>
                    <a:pt x="118762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8607850" y="2162297"/>
              <a:ext cx="201889" cy="1302327"/>
            </a:xfrm>
            <a:custGeom>
              <a:avLst/>
              <a:gdLst>
                <a:gd name="connsiteX0" fmla="*/ 201889 w 201889"/>
                <a:gd name="connsiteY0" fmla="*/ 0 h 1302327"/>
                <a:gd name="connsiteX1" fmla="*/ 7925 w 201889"/>
                <a:gd name="connsiteY1" fmla="*/ 235527 h 1302327"/>
                <a:gd name="connsiteX2" fmla="*/ 49489 w 201889"/>
                <a:gd name="connsiteY2" fmla="*/ 429491 h 1302327"/>
                <a:gd name="connsiteX3" fmla="*/ 160325 w 201889"/>
                <a:gd name="connsiteY3" fmla="*/ 692727 h 1302327"/>
                <a:gd name="connsiteX4" fmla="*/ 35634 w 201889"/>
                <a:gd name="connsiteY4" fmla="*/ 914400 h 1302327"/>
                <a:gd name="connsiteX5" fmla="*/ 49489 w 201889"/>
                <a:gd name="connsiteY5" fmla="*/ 1094509 h 1302327"/>
                <a:gd name="connsiteX6" fmla="*/ 118762 w 201889"/>
                <a:gd name="connsiteY6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89" h="1302327">
                  <a:moveTo>
                    <a:pt x="201889" y="0"/>
                  </a:moveTo>
                  <a:cubicBezTo>
                    <a:pt x="117607" y="81972"/>
                    <a:pt x="33325" y="163945"/>
                    <a:pt x="7925" y="235527"/>
                  </a:cubicBezTo>
                  <a:cubicBezTo>
                    <a:pt x="-17475" y="307109"/>
                    <a:pt x="24089" y="353291"/>
                    <a:pt x="49489" y="429491"/>
                  </a:cubicBezTo>
                  <a:cubicBezTo>
                    <a:pt x="74889" y="505691"/>
                    <a:pt x="162634" y="611909"/>
                    <a:pt x="160325" y="692727"/>
                  </a:cubicBezTo>
                  <a:cubicBezTo>
                    <a:pt x="158016" y="773545"/>
                    <a:pt x="54107" y="847436"/>
                    <a:pt x="35634" y="914400"/>
                  </a:cubicBezTo>
                  <a:cubicBezTo>
                    <a:pt x="17161" y="981364"/>
                    <a:pt x="35634" y="1029854"/>
                    <a:pt x="49489" y="1094509"/>
                  </a:cubicBezTo>
                  <a:cubicBezTo>
                    <a:pt x="63344" y="1159164"/>
                    <a:pt x="91053" y="1230745"/>
                    <a:pt x="118762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8824442" y="2136561"/>
              <a:ext cx="201889" cy="1302327"/>
            </a:xfrm>
            <a:custGeom>
              <a:avLst/>
              <a:gdLst>
                <a:gd name="connsiteX0" fmla="*/ 201889 w 201889"/>
                <a:gd name="connsiteY0" fmla="*/ 0 h 1302327"/>
                <a:gd name="connsiteX1" fmla="*/ 7925 w 201889"/>
                <a:gd name="connsiteY1" fmla="*/ 235527 h 1302327"/>
                <a:gd name="connsiteX2" fmla="*/ 49489 w 201889"/>
                <a:gd name="connsiteY2" fmla="*/ 429491 h 1302327"/>
                <a:gd name="connsiteX3" fmla="*/ 160325 w 201889"/>
                <a:gd name="connsiteY3" fmla="*/ 692727 h 1302327"/>
                <a:gd name="connsiteX4" fmla="*/ 35634 w 201889"/>
                <a:gd name="connsiteY4" fmla="*/ 914400 h 1302327"/>
                <a:gd name="connsiteX5" fmla="*/ 49489 w 201889"/>
                <a:gd name="connsiteY5" fmla="*/ 1094509 h 1302327"/>
                <a:gd name="connsiteX6" fmla="*/ 118762 w 201889"/>
                <a:gd name="connsiteY6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89" h="1302327">
                  <a:moveTo>
                    <a:pt x="201889" y="0"/>
                  </a:moveTo>
                  <a:cubicBezTo>
                    <a:pt x="117607" y="81972"/>
                    <a:pt x="33325" y="163945"/>
                    <a:pt x="7925" y="235527"/>
                  </a:cubicBezTo>
                  <a:cubicBezTo>
                    <a:pt x="-17475" y="307109"/>
                    <a:pt x="24089" y="353291"/>
                    <a:pt x="49489" y="429491"/>
                  </a:cubicBezTo>
                  <a:cubicBezTo>
                    <a:pt x="74889" y="505691"/>
                    <a:pt x="162634" y="611909"/>
                    <a:pt x="160325" y="692727"/>
                  </a:cubicBezTo>
                  <a:cubicBezTo>
                    <a:pt x="158016" y="773545"/>
                    <a:pt x="54107" y="847436"/>
                    <a:pt x="35634" y="914400"/>
                  </a:cubicBezTo>
                  <a:cubicBezTo>
                    <a:pt x="17161" y="981364"/>
                    <a:pt x="35634" y="1029854"/>
                    <a:pt x="49489" y="1094509"/>
                  </a:cubicBezTo>
                  <a:cubicBezTo>
                    <a:pt x="63344" y="1159164"/>
                    <a:pt x="91053" y="1230745"/>
                    <a:pt x="118762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9099781" y="2162296"/>
              <a:ext cx="201889" cy="1302327"/>
            </a:xfrm>
            <a:custGeom>
              <a:avLst/>
              <a:gdLst>
                <a:gd name="connsiteX0" fmla="*/ 201889 w 201889"/>
                <a:gd name="connsiteY0" fmla="*/ 0 h 1302327"/>
                <a:gd name="connsiteX1" fmla="*/ 7925 w 201889"/>
                <a:gd name="connsiteY1" fmla="*/ 235527 h 1302327"/>
                <a:gd name="connsiteX2" fmla="*/ 49489 w 201889"/>
                <a:gd name="connsiteY2" fmla="*/ 429491 h 1302327"/>
                <a:gd name="connsiteX3" fmla="*/ 160325 w 201889"/>
                <a:gd name="connsiteY3" fmla="*/ 692727 h 1302327"/>
                <a:gd name="connsiteX4" fmla="*/ 35634 w 201889"/>
                <a:gd name="connsiteY4" fmla="*/ 914400 h 1302327"/>
                <a:gd name="connsiteX5" fmla="*/ 49489 w 201889"/>
                <a:gd name="connsiteY5" fmla="*/ 1094509 h 1302327"/>
                <a:gd name="connsiteX6" fmla="*/ 118762 w 201889"/>
                <a:gd name="connsiteY6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89" h="1302327">
                  <a:moveTo>
                    <a:pt x="201889" y="0"/>
                  </a:moveTo>
                  <a:cubicBezTo>
                    <a:pt x="117607" y="81972"/>
                    <a:pt x="33325" y="163945"/>
                    <a:pt x="7925" y="235527"/>
                  </a:cubicBezTo>
                  <a:cubicBezTo>
                    <a:pt x="-17475" y="307109"/>
                    <a:pt x="24089" y="353291"/>
                    <a:pt x="49489" y="429491"/>
                  </a:cubicBezTo>
                  <a:cubicBezTo>
                    <a:pt x="74889" y="505691"/>
                    <a:pt x="162634" y="611909"/>
                    <a:pt x="160325" y="692727"/>
                  </a:cubicBezTo>
                  <a:cubicBezTo>
                    <a:pt x="158016" y="773545"/>
                    <a:pt x="54107" y="847436"/>
                    <a:pt x="35634" y="914400"/>
                  </a:cubicBezTo>
                  <a:cubicBezTo>
                    <a:pt x="17161" y="981364"/>
                    <a:pt x="35634" y="1029854"/>
                    <a:pt x="49489" y="1094509"/>
                  </a:cubicBezTo>
                  <a:cubicBezTo>
                    <a:pt x="63344" y="1159164"/>
                    <a:pt x="91053" y="1230745"/>
                    <a:pt x="118762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9322462" y="2136562"/>
              <a:ext cx="201889" cy="1302327"/>
            </a:xfrm>
            <a:custGeom>
              <a:avLst/>
              <a:gdLst>
                <a:gd name="connsiteX0" fmla="*/ 201889 w 201889"/>
                <a:gd name="connsiteY0" fmla="*/ 0 h 1302327"/>
                <a:gd name="connsiteX1" fmla="*/ 7925 w 201889"/>
                <a:gd name="connsiteY1" fmla="*/ 235527 h 1302327"/>
                <a:gd name="connsiteX2" fmla="*/ 49489 w 201889"/>
                <a:gd name="connsiteY2" fmla="*/ 429491 h 1302327"/>
                <a:gd name="connsiteX3" fmla="*/ 160325 w 201889"/>
                <a:gd name="connsiteY3" fmla="*/ 692727 h 1302327"/>
                <a:gd name="connsiteX4" fmla="*/ 35634 w 201889"/>
                <a:gd name="connsiteY4" fmla="*/ 914400 h 1302327"/>
                <a:gd name="connsiteX5" fmla="*/ 49489 w 201889"/>
                <a:gd name="connsiteY5" fmla="*/ 1094509 h 1302327"/>
                <a:gd name="connsiteX6" fmla="*/ 118762 w 201889"/>
                <a:gd name="connsiteY6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89" h="1302327">
                  <a:moveTo>
                    <a:pt x="201889" y="0"/>
                  </a:moveTo>
                  <a:cubicBezTo>
                    <a:pt x="117607" y="81972"/>
                    <a:pt x="33325" y="163945"/>
                    <a:pt x="7925" y="235527"/>
                  </a:cubicBezTo>
                  <a:cubicBezTo>
                    <a:pt x="-17475" y="307109"/>
                    <a:pt x="24089" y="353291"/>
                    <a:pt x="49489" y="429491"/>
                  </a:cubicBezTo>
                  <a:cubicBezTo>
                    <a:pt x="74889" y="505691"/>
                    <a:pt x="162634" y="611909"/>
                    <a:pt x="160325" y="692727"/>
                  </a:cubicBezTo>
                  <a:cubicBezTo>
                    <a:pt x="158016" y="773545"/>
                    <a:pt x="54107" y="847436"/>
                    <a:pt x="35634" y="914400"/>
                  </a:cubicBezTo>
                  <a:cubicBezTo>
                    <a:pt x="17161" y="981364"/>
                    <a:pt x="35634" y="1029854"/>
                    <a:pt x="49489" y="1094509"/>
                  </a:cubicBezTo>
                  <a:cubicBezTo>
                    <a:pt x="63344" y="1159164"/>
                    <a:pt x="91053" y="1230745"/>
                    <a:pt x="118762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78219" y="2059387"/>
              <a:ext cx="1618403" cy="1465845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7694612" y="5125566"/>
            <a:ext cx="3032638" cy="34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Strategy Module</a:t>
            </a:r>
            <a:endParaRPr lang="zh-CN" altLang="en-US" sz="16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0" name="Left-Right Arrow 89"/>
          <p:cNvSpPr/>
          <p:nvPr/>
        </p:nvSpPr>
        <p:spPr>
          <a:xfrm>
            <a:off x="9003146" y="5771731"/>
            <a:ext cx="669718" cy="345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1" name="Rounded Rectangle 90"/>
          <p:cNvSpPr/>
          <p:nvPr/>
        </p:nvSpPr>
        <p:spPr>
          <a:xfrm>
            <a:off x="9750159" y="5938650"/>
            <a:ext cx="1453135" cy="4062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Strategy pools</a:t>
            </a:r>
            <a:endParaRPr lang="zh-CN" altLang="en-US" sz="14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3935030" y="1670247"/>
            <a:ext cx="5062789" cy="2887479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8975358" y="2167759"/>
            <a:ext cx="1272228" cy="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169754" y="1350470"/>
            <a:ext cx="1553533" cy="67899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User Browser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673099" y="914400"/>
            <a:ext cx="128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B0F0"/>
                </a:solidFill>
              </a:rPr>
              <a:t>Request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RESTful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API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50142" y="1973195"/>
            <a:ext cx="128074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600" b="1" dirty="0" smtClean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Response</a:t>
            </a:r>
            <a:endParaRPr lang="zh-CN" altLang="en-US" sz="1600" b="1" dirty="0">
              <a:ln>
                <a:solidFill>
                  <a:schemeClr val="accent2"/>
                </a:solidFill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2743200" y="1847698"/>
            <a:ext cx="1191830" cy="1254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727434" y="1563919"/>
            <a:ext cx="1378222" cy="1714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79296" y="2142472"/>
            <a:ext cx="1993803" cy="753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2060"/>
                </a:solidFill>
              </a:rPr>
              <a:t>Optimization Report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27951" y="3000536"/>
            <a:ext cx="3124200" cy="15881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Optimization report shows the suggested stocks and split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investment money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in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these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stocks.</a:t>
            </a:r>
            <a:r>
              <a:rPr lang="zh-CN" altLang="en-US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 report also shows a graph with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a week change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of the suggested investment.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198468" y="3048000"/>
            <a:ext cx="2915744" cy="183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he suggestion engine will work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based on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input of the total amount of investment, current stock info and the </a:t>
            </a:r>
            <a:r>
              <a:rPr lang="en-US" altLang="zh-CN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algorithm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associated with the user specified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investment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strategy.</a:t>
            </a:r>
          </a:p>
        </p:txBody>
      </p:sp>
      <p:sp>
        <p:nvSpPr>
          <p:cNvPr id="131" name="Shape 106"/>
          <p:cNvSpPr/>
          <p:nvPr/>
        </p:nvSpPr>
        <p:spPr>
          <a:xfrm>
            <a:off x="5144059" y="5562600"/>
            <a:ext cx="1334271" cy="83383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 smtClean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Constrain conditions</a:t>
            </a:r>
            <a:endParaRPr lang="en-US" sz="16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4676" y="4800600"/>
            <a:ext cx="3239712" cy="1837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 error  handling module can detect network problem,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validate user </a:t>
            </a:r>
            <a:r>
              <a:rPr lang="en-US" altLang="zh-CN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input, such as total amount, meaningful strategy combinations etc. It </a:t>
            </a:r>
            <a:r>
              <a:rPr lang="en-US" altLang="zh-CN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can be extended by adding rules to constrains conditions</a:t>
            </a:r>
            <a:endParaRPr lang="en-US" altLang="zh-CN" dirty="0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3" name="Left-Right Arrow 132"/>
          <p:cNvSpPr/>
          <p:nvPr/>
        </p:nvSpPr>
        <p:spPr>
          <a:xfrm>
            <a:off x="4748743" y="5880332"/>
            <a:ext cx="414502" cy="2474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02276"/>
            <a:ext cx="9144000" cy="3597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2412" y="3621072"/>
            <a:ext cx="9372601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Allocate investment money to different suggested stocks. The method of allocation is recursion call of the selected current investment method.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2412" y="2561070"/>
            <a:ext cx="98466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Automatically suggest best stocks based on different investment strategies.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2413" y="1143000"/>
            <a:ext cx="93726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Users can easily choose initial amount investments and specify the desired investment strategy with the web app UI.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2412" y="5075670"/>
            <a:ext cx="9829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 recent six days history of overall portfolio value is calculated and presented in a chart for user’s reference.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9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02276"/>
            <a:ext cx="9144000" cy="3597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03212" y="1143000"/>
            <a:ext cx="2743200" cy="1676400"/>
          </a:xfrm>
          <a:custGeom>
            <a:avLst/>
            <a:gdLst>
              <a:gd name="connsiteX0" fmla="*/ 0 w 2743200"/>
              <a:gd name="connsiteY0" fmla="*/ 279406 h 1676400"/>
              <a:gd name="connsiteX1" fmla="*/ 279406 w 2743200"/>
              <a:gd name="connsiteY1" fmla="*/ 0 h 1676400"/>
              <a:gd name="connsiteX2" fmla="*/ 2463794 w 2743200"/>
              <a:gd name="connsiteY2" fmla="*/ 0 h 1676400"/>
              <a:gd name="connsiteX3" fmla="*/ 2743200 w 2743200"/>
              <a:gd name="connsiteY3" fmla="*/ 279406 h 1676400"/>
              <a:gd name="connsiteX4" fmla="*/ 2743200 w 2743200"/>
              <a:gd name="connsiteY4" fmla="*/ 1396994 h 1676400"/>
              <a:gd name="connsiteX5" fmla="*/ 2463794 w 2743200"/>
              <a:gd name="connsiteY5" fmla="*/ 1676400 h 1676400"/>
              <a:gd name="connsiteX6" fmla="*/ 279406 w 2743200"/>
              <a:gd name="connsiteY6" fmla="*/ 1676400 h 1676400"/>
              <a:gd name="connsiteX7" fmla="*/ 0 w 2743200"/>
              <a:gd name="connsiteY7" fmla="*/ 1396994 h 1676400"/>
              <a:gd name="connsiteX8" fmla="*/ 0 w 2743200"/>
              <a:gd name="connsiteY8" fmla="*/ 279406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400">
                <a:moveTo>
                  <a:pt x="0" y="279406"/>
                </a:moveTo>
                <a:cubicBezTo>
                  <a:pt x="0" y="125094"/>
                  <a:pt x="125094" y="0"/>
                  <a:pt x="279406" y="0"/>
                </a:cubicBezTo>
                <a:lnTo>
                  <a:pt x="2463794" y="0"/>
                </a:lnTo>
                <a:cubicBezTo>
                  <a:pt x="2618106" y="0"/>
                  <a:pt x="2743200" y="125094"/>
                  <a:pt x="2743200" y="279406"/>
                </a:cubicBezTo>
                <a:lnTo>
                  <a:pt x="2743200" y="1396994"/>
                </a:lnTo>
                <a:cubicBezTo>
                  <a:pt x="2743200" y="1551306"/>
                  <a:pt x="2618106" y="1676400"/>
                  <a:pt x="2463794" y="1676400"/>
                </a:cubicBezTo>
                <a:lnTo>
                  <a:pt x="279406" y="1676400"/>
                </a:lnTo>
                <a:cubicBezTo>
                  <a:pt x="125094" y="1676400"/>
                  <a:pt x="0" y="1551306"/>
                  <a:pt x="0" y="1396994"/>
                </a:cubicBezTo>
                <a:lnTo>
                  <a:pt x="0" y="279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856246"/>
              <a:satOff val="-15798"/>
              <a:lumOff val="-9412"/>
              <a:alphaOff val="0"/>
            </a:schemeClr>
          </a:fillRef>
          <a:effectRef idx="0">
            <a:schemeClr val="accent2">
              <a:hueOff val="856246"/>
              <a:satOff val="-15798"/>
              <a:lumOff val="-9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55" tIns="241855" rIns="241855" bIns="241855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User </a:t>
            </a: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Management</a:t>
            </a:r>
            <a:endParaRPr lang="en-US" sz="2800" kern="1200" dirty="0"/>
          </a:p>
        </p:txBody>
      </p:sp>
      <p:sp>
        <p:nvSpPr>
          <p:cNvPr id="8" name="Freeform 7"/>
          <p:cNvSpPr/>
          <p:nvPr/>
        </p:nvSpPr>
        <p:spPr>
          <a:xfrm>
            <a:off x="9213274" y="1143000"/>
            <a:ext cx="2743200" cy="1676400"/>
          </a:xfrm>
          <a:custGeom>
            <a:avLst/>
            <a:gdLst>
              <a:gd name="connsiteX0" fmla="*/ 0 w 2743200"/>
              <a:gd name="connsiteY0" fmla="*/ 279406 h 1676400"/>
              <a:gd name="connsiteX1" fmla="*/ 279406 w 2743200"/>
              <a:gd name="connsiteY1" fmla="*/ 0 h 1676400"/>
              <a:gd name="connsiteX2" fmla="*/ 2463794 w 2743200"/>
              <a:gd name="connsiteY2" fmla="*/ 0 h 1676400"/>
              <a:gd name="connsiteX3" fmla="*/ 2743200 w 2743200"/>
              <a:gd name="connsiteY3" fmla="*/ 279406 h 1676400"/>
              <a:gd name="connsiteX4" fmla="*/ 2743200 w 2743200"/>
              <a:gd name="connsiteY4" fmla="*/ 1396994 h 1676400"/>
              <a:gd name="connsiteX5" fmla="*/ 2463794 w 2743200"/>
              <a:gd name="connsiteY5" fmla="*/ 1676400 h 1676400"/>
              <a:gd name="connsiteX6" fmla="*/ 279406 w 2743200"/>
              <a:gd name="connsiteY6" fmla="*/ 1676400 h 1676400"/>
              <a:gd name="connsiteX7" fmla="*/ 0 w 2743200"/>
              <a:gd name="connsiteY7" fmla="*/ 1396994 h 1676400"/>
              <a:gd name="connsiteX8" fmla="*/ 0 w 2743200"/>
              <a:gd name="connsiteY8" fmla="*/ 279406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400">
                <a:moveTo>
                  <a:pt x="0" y="279406"/>
                </a:moveTo>
                <a:cubicBezTo>
                  <a:pt x="0" y="125094"/>
                  <a:pt x="125094" y="0"/>
                  <a:pt x="279406" y="0"/>
                </a:cubicBezTo>
                <a:lnTo>
                  <a:pt x="2463794" y="0"/>
                </a:lnTo>
                <a:cubicBezTo>
                  <a:pt x="2618106" y="0"/>
                  <a:pt x="2743200" y="125094"/>
                  <a:pt x="2743200" y="279406"/>
                </a:cubicBezTo>
                <a:lnTo>
                  <a:pt x="2743200" y="1396994"/>
                </a:lnTo>
                <a:cubicBezTo>
                  <a:pt x="2743200" y="1551306"/>
                  <a:pt x="2618106" y="1676400"/>
                  <a:pt x="2463794" y="1676400"/>
                </a:cubicBezTo>
                <a:lnTo>
                  <a:pt x="279406" y="1676400"/>
                </a:lnTo>
                <a:cubicBezTo>
                  <a:pt x="125094" y="1676400"/>
                  <a:pt x="0" y="1551306"/>
                  <a:pt x="0" y="1396994"/>
                </a:cubicBezTo>
                <a:lnTo>
                  <a:pt x="0" y="279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712492"/>
              <a:satOff val="-31596"/>
              <a:lumOff val="-18824"/>
              <a:alphaOff val="0"/>
            </a:schemeClr>
          </a:fillRef>
          <a:effectRef idx="0">
            <a:schemeClr val="accent2">
              <a:hueOff val="1712492"/>
              <a:satOff val="-31596"/>
              <a:lumOff val="-1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55" tIns="241855" rIns="241855" bIns="241855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More Allocation Info </a:t>
            </a:r>
            <a:endParaRPr lang="en-US" sz="28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6879" y="3735371"/>
            <a:ext cx="281573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Support multiple users. The user can sign in and sign up an account. The user has search history recorded in system.</a:t>
            </a:r>
            <a:endParaRPr lang="zh-CN" altLang="en-US" sz="24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46812" y="1154735"/>
            <a:ext cx="2743200" cy="1676400"/>
          </a:xfrm>
          <a:custGeom>
            <a:avLst/>
            <a:gdLst>
              <a:gd name="connsiteX0" fmla="*/ 0 w 2743200"/>
              <a:gd name="connsiteY0" fmla="*/ 279406 h 1676400"/>
              <a:gd name="connsiteX1" fmla="*/ 279406 w 2743200"/>
              <a:gd name="connsiteY1" fmla="*/ 0 h 1676400"/>
              <a:gd name="connsiteX2" fmla="*/ 2463794 w 2743200"/>
              <a:gd name="connsiteY2" fmla="*/ 0 h 1676400"/>
              <a:gd name="connsiteX3" fmla="*/ 2743200 w 2743200"/>
              <a:gd name="connsiteY3" fmla="*/ 279406 h 1676400"/>
              <a:gd name="connsiteX4" fmla="*/ 2743200 w 2743200"/>
              <a:gd name="connsiteY4" fmla="*/ 1396994 h 1676400"/>
              <a:gd name="connsiteX5" fmla="*/ 2463794 w 2743200"/>
              <a:gd name="connsiteY5" fmla="*/ 1676400 h 1676400"/>
              <a:gd name="connsiteX6" fmla="*/ 279406 w 2743200"/>
              <a:gd name="connsiteY6" fmla="*/ 1676400 h 1676400"/>
              <a:gd name="connsiteX7" fmla="*/ 0 w 2743200"/>
              <a:gd name="connsiteY7" fmla="*/ 1396994 h 1676400"/>
              <a:gd name="connsiteX8" fmla="*/ 0 w 2743200"/>
              <a:gd name="connsiteY8" fmla="*/ 279406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400">
                <a:moveTo>
                  <a:pt x="0" y="279406"/>
                </a:moveTo>
                <a:cubicBezTo>
                  <a:pt x="0" y="125094"/>
                  <a:pt x="125094" y="0"/>
                  <a:pt x="279406" y="0"/>
                </a:cubicBezTo>
                <a:lnTo>
                  <a:pt x="2463794" y="0"/>
                </a:lnTo>
                <a:cubicBezTo>
                  <a:pt x="2618106" y="0"/>
                  <a:pt x="2743200" y="125094"/>
                  <a:pt x="2743200" y="279406"/>
                </a:cubicBezTo>
                <a:lnTo>
                  <a:pt x="2743200" y="1396994"/>
                </a:lnTo>
                <a:cubicBezTo>
                  <a:pt x="2743200" y="1551306"/>
                  <a:pt x="2618106" y="1676400"/>
                  <a:pt x="2463794" y="1676400"/>
                </a:cubicBezTo>
                <a:lnTo>
                  <a:pt x="279406" y="1676400"/>
                </a:lnTo>
                <a:cubicBezTo>
                  <a:pt x="125094" y="1676400"/>
                  <a:pt x="0" y="1551306"/>
                  <a:pt x="0" y="1396994"/>
                </a:cubicBezTo>
                <a:lnTo>
                  <a:pt x="0" y="279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856246"/>
              <a:satOff val="-15798"/>
              <a:lumOff val="-9412"/>
              <a:alphaOff val="0"/>
            </a:schemeClr>
          </a:fillRef>
          <a:effectRef idx="0">
            <a:schemeClr val="accent2">
              <a:hueOff val="856246"/>
              <a:satOff val="-15798"/>
              <a:lumOff val="-9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55" tIns="241855" rIns="241855" bIns="241855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dirty="0"/>
              <a:t>Error </a:t>
            </a:r>
            <a:r>
              <a:rPr lang="en-US" altLang="zh-CN" sz="3200" dirty="0" smtClean="0"/>
              <a:t>Handling</a:t>
            </a:r>
            <a:endParaRPr lang="en-US" altLang="zh-CN" sz="3200" dirty="0"/>
          </a:p>
        </p:txBody>
      </p:sp>
      <p:sp>
        <p:nvSpPr>
          <p:cNvPr id="11" name="Freeform 10"/>
          <p:cNvSpPr/>
          <p:nvPr/>
        </p:nvSpPr>
        <p:spPr>
          <a:xfrm>
            <a:off x="3280350" y="1143000"/>
            <a:ext cx="2743200" cy="1676400"/>
          </a:xfrm>
          <a:custGeom>
            <a:avLst/>
            <a:gdLst>
              <a:gd name="connsiteX0" fmla="*/ 0 w 2743200"/>
              <a:gd name="connsiteY0" fmla="*/ 279406 h 1676400"/>
              <a:gd name="connsiteX1" fmla="*/ 279406 w 2743200"/>
              <a:gd name="connsiteY1" fmla="*/ 0 h 1676400"/>
              <a:gd name="connsiteX2" fmla="*/ 2463794 w 2743200"/>
              <a:gd name="connsiteY2" fmla="*/ 0 h 1676400"/>
              <a:gd name="connsiteX3" fmla="*/ 2743200 w 2743200"/>
              <a:gd name="connsiteY3" fmla="*/ 279406 h 1676400"/>
              <a:gd name="connsiteX4" fmla="*/ 2743200 w 2743200"/>
              <a:gd name="connsiteY4" fmla="*/ 1396994 h 1676400"/>
              <a:gd name="connsiteX5" fmla="*/ 2463794 w 2743200"/>
              <a:gd name="connsiteY5" fmla="*/ 1676400 h 1676400"/>
              <a:gd name="connsiteX6" fmla="*/ 279406 w 2743200"/>
              <a:gd name="connsiteY6" fmla="*/ 1676400 h 1676400"/>
              <a:gd name="connsiteX7" fmla="*/ 0 w 2743200"/>
              <a:gd name="connsiteY7" fmla="*/ 1396994 h 1676400"/>
              <a:gd name="connsiteX8" fmla="*/ 0 w 2743200"/>
              <a:gd name="connsiteY8" fmla="*/ 279406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400">
                <a:moveTo>
                  <a:pt x="0" y="279406"/>
                </a:moveTo>
                <a:cubicBezTo>
                  <a:pt x="0" y="125094"/>
                  <a:pt x="125094" y="0"/>
                  <a:pt x="279406" y="0"/>
                </a:cubicBezTo>
                <a:lnTo>
                  <a:pt x="2463794" y="0"/>
                </a:lnTo>
                <a:cubicBezTo>
                  <a:pt x="2618106" y="0"/>
                  <a:pt x="2743200" y="125094"/>
                  <a:pt x="2743200" y="279406"/>
                </a:cubicBezTo>
                <a:lnTo>
                  <a:pt x="2743200" y="1396994"/>
                </a:lnTo>
                <a:cubicBezTo>
                  <a:pt x="2743200" y="1551306"/>
                  <a:pt x="2618106" y="1676400"/>
                  <a:pt x="2463794" y="1676400"/>
                </a:cubicBezTo>
                <a:lnTo>
                  <a:pt x="279406" y="1676400"/>
                </a:lnTo>
                <a:cubicBezTo>
                  <a:pt x="125094" y="1676400"/>
                  <a:pt x="0" y="1551306"/>
                  <a:pt x="0" y="1396994"/>
                </a:cubicBezTo>
                <a:lnTo>
                  <a:pt x="0" y="279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712492"/>
              <a:satOff val="-31596"/>
              <a:lumOff val="-18824"/>
              <a:alphaOff val="0"/>
            </a:schemeClr>
          </a:fillRef>
          <a:effectRef idx="0">
            <a:schemeClr val="accent2">
              <a:hueOff val="1712492"/>
              <a:satOff val="-31596"/>
              <a:lumOff val="-1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55" tIns="241855" rIns="241855" bIns="241855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Extra Visualization</a:t>
            </a:r>
            <a:endParaRPr lang="en-US" sz="28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6812" y="3735372"/>
            <a:ext cx="29718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Detect exceptions with system, network, and user input. Features to check whether user have meaningful and valid input.</a:t>
            </a:r>
            <a:endParaRPr lang="zh-CN" altLang="en-US" sz="24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4150" y="3735371"/>
            <a:ext cx="289559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 result chart can accept the user  action. Extra information will be presented when user hit corresponding area of the line and pie chart. </a:t>
            </a:r>
            <a:endParaRPr lang="zh-CN" altLang="en-US" sz="24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9395" y="3735371"/>
            <a:ext cx="281939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The detail of the investment stock is presented including associated ratio, holding amount, and company name.</a:t>
            </a:r>
            <a:endParaRPr lang="zh-CN" altLang="en-US" sz="24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2412" y="4230672"/>
            <a:ext cx="9372601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Research on the finance knowledge/terms and invest strategy.  Find out corresponding </a:t>
            </a:r>
            <a:r>
              <a:rPr lang="en-US" altLang="zh-CN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strategy</a:t>
            </a: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 indicator and implement the algorithm.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2413" y="3170670"/>
            <a:ext cx="95250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Learn how to  use the finance python API and handle response.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2413" y="1752600"/>
            <a:ext cx="93726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Learn how to retrieve and send data with the </a:t>
            </a:r>
            <a:r>
              <a:rPr lang="en-US" altLang="zh-CN" sz="2800" dirty="0" err="1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Django</a:t>
            </a: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framework. </a:t>
            </a:r>
            <a:r>
              <a:rPr lang="en-US" altLang="zh-CN" sz="2800" dirty="0" smtClean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Get familiar </a:t>
            </a:r>
            <a:r>
              <a:rPr lang="en-US" altLang="zh-CN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with python web development framework. </a:t>
            </a:r>
            <a:endParaRPr lang="zh-CN" altLang="en-US" sz="2800" dirty="0" err="1" smtClean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7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385</Words>
  <Application>Microsoft Office PowerPoint</Application>
  <PresentationFormat>Custom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幼圆</vt:lpstr>
      <vt:lpstr>Arial</vt:lpstr>
      <vt:lpstr>Calibri</vt:lpstr>
      <vt:lpstr>Constantia</vt:lpstr>
      <vt:lpstr>Currency 16x9</vt:lpstr>
      <vt:lpstr> Stock Portfolio Suggestion Engine </vt:lpstr>
      <vt:lpstr>Architecture</vt:lpstr>
      <vt:lpstr>Features</vt:lpstr>
      <vt:lpstr>Extra Features</vt:lpstr>
      <vt:lpstr>Challenge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2017-05-20T05:23:58Z</dcterms:created>
  <dcterms:modified xsi:type="dcterms:W3CDTF">2017-05-21T00:39:48Z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