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5"/>
    <p:sldMasterId id="2147483667" r:id="rId6"/>
  </p:sldMasterIdLst>
  <p:notesMasterIdLst>
    <p:notesMasterId r:id="rId35"/>
  </p:notesMasterIdLst>
  <p:sldIdLst>
    <p:sldId id="257" r:id="rId7"/>
    <p:sldId id="298" r:id="rId8"/>
    <p:sldId id="353" r:id="rId9"/>
    <p:sldId id="327" r:id="rId10"/>
    <p:sldId id="347" r:id="rId11"/>
    <p:sldId id="355" r:id="rId12"/>
    <p:sldId id="351" r:id="rId13"/>
    <p:sldId id="348" r:id="rId14"/>
    <p:sldId id="356" r:id="rId15"/>
    <p:sldId id="357" r:id="rId16"/>
    <p:sldId id="349" r:id="rId17"/>
    <p:sldId id="271" r:id="rId18"/>
    <p:sldId id="269" r:id="rId19"/>
    <p:sldId id="259" r:id="rId20"/>
    <p:sldId id="275" r:id="rId21"/>
    <p:sldId id="359" r:id="rId22"/>
    <p:sldId id="358" r:id="rId23"/>
    <p:sldId id="360" r:id="rId24"/>
    <p:sldId id="263" r:id="rId25"/>
    <p:sldId id="260" r:id="rId26"/>
    <p:sldId id="266" r:id="rId27"/>
    <p:sldId id="267" r:id="rId28"/>
    <p:sldId id="276" r:id="rId29"/>
    <p:sldId id="361" r:id="rId30"/>
    <p:sldId id="270" r:id="rId31"/>
    <p:sldId id="274" r:id="rId32"/>
    <p:sldId id="350" r:id="rId33"/>
    <p:sldId id="354" r:id="rId3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 userDrawn="1">
          <p15:clr>
            <a:srgbClr val="A4A3A4"/>
          </p15:clr>
        </p15:guide>
        <p15:guide id="2" pos="523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B0F9CD-63F6-6D60-58E2-8B111C704CFE}" name="Bouhuijs-Bos, D.M. (Ilona)" initials="IB" userId="S::i.bouhuijs@cbs.nl::36927945-6339-4e5e-8da2-0627a00e648e" providerId="AD"/>
  <p188:author id="{EF1873D9-9FC5-E329-DBFE-55E2FD2497CD}" name="Putten, S.M. van (Simone)" initials="SP" userId="S::sm.vanputten@cbs.nl::983626e9-b818-461f-9a96-12674948b6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3220" autoAdjust="0"/>
  </p:normalViewPr>
  <p:slideViewPr>
    <p:cSldViewPr>
      <p:cViewPr varScale="1">
        <p:scale>
          <a:sx n="144" d="100"/>
          <a:sy n="144" d="100"/>
        </p:scale>
        <p:origin x="648" y="114"/>
      </p:cViewPr>
      <p:guideLst>
        <p:guide orient="horz" pos="2935"/>
        <p:guide pos="5239"/>
      </p:guideLst>
    </p:cSldViewPr>
  </p:slideViewPr>
  <p:outlineViewPr>
    <p:cViewPr>
      <p:scale>
        <a:sx n="33" d="100"/>
        <a:sy n="33" d="100"/>
      </p:scale>
      <p:origin x="0" y="-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A025-B680-4046-800B-5A6B5AC6AF73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EE08-4F1D-4773-84E0-0730640F7E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0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15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3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2201" y="766684"/>
            <a:ext cx="2236528" cy="34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3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203325"/>
            <a:ext cx="7704087" cy="3455988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─"/>
              <a:defRPr lang="nl-NL" sz="2400" b="0" kern="1200" spc="40" baseline="0" dirty="0" smtClean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2pPr>
            <a:lvl3pPr marL="11430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3pPr>
            <a:lvl4pPr marL="16002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4pPr>
            <a:lvl5pPr marL="20574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2400" dirty="0">
                <a:solidFill>
                  <a:srgbClr val="271D6C"/>
                </a:solidFill>
              </a:rPr>
              <a:t>Korte opsomming van conclusies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95263"/>
            <a:ext cx="7704087" cy="9363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Conclusie / trends / …</a:t>
            </a:r>
          </a:p>
        </p:txBody>
      </p:sp>
    </p:spTree>
    <p:extLst>
      <p:ext uri="{BB962C8B-B14F-4D97-AF65-F5344CB8AC3E}">
        <p14:creationId xmlns:p14="http://schemas.microsoft.com/office/powerpoint/2010/main" val="40968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2914" y="1028651"/>
            <a:ext cx="1431167" cy="21989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00" y="3672000"/>
            <a:ext cx="7166794" cy="8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2914" y="1028651"/>
            <a:ext cx="1431167" cy="21989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5" y="3672000"/>
            <a:ext cx="7167542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3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werking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02F9B86D-17AC-4EB8-8901-463B4404571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697929" y="1429340"/>
            <a:ext cx="1211459" cy="1861467"/>
            <a:chOff x="2200" y="483"/>
            <a:chExt cx="1409" cy="216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6C5D8E2-9222-4107-A38D-BDADEE2D3E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0" y="483"/>
              <a:ext cx="1409" cy="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916847-D2FC-4F80-9190-E720B73D5F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0" y="817"/>
              <a:ext cx="630" cy="680"/>
            </a:xfrm>
            <a:custGeom>
              <a:avLst/>
              <a:gdLst>
                <a:gd name="T0" fmla="*/ 558 w 558"/>
                <a:gd name="T1" fmla="*/ 0 h 609"/>
                <a:gd name="T2" fmla="*/ 558 w 558"/>
                <a:gd name="T3" fmla="*/ 0 h 609"/>
                <a:gd name="T4" fmla="*/ 66 w 558"/>
                <a:gd name="T5" fmla="*/ 0 h 609"/>
                <a:gd name="T6" fmla="*/ 0 w 558"/>
                <a:gd name="T7" fmla="*/ 67 h 609"/>
                <a:gd name="T8" fmla="*/ 0 w 558"/>
                <a:gd name="T9" fmla="*/ 609 h 609"/>
                <a:gd name="T10" fmla="*/ 558 w 558"/>
                <a:gd name="T11" fmla="*/ 609 h 609"/>
                <a:gd name="T12" fmla="*/ 558 w 558"/>
                <a:gd name="T13" fmla="*/ 357 h 609"/>
                <a:gd name="T14" fmla="*/ 251 w 558"/>
                <a:gd name="T15" fmla="*/ 357 h 609"/>
                <a:gd name="T16" fmla="*/ 251 w 558"/>
                <a:gd name="T17" fmla="*/ 252 h 609"/>
                <a:gd name="T18" fmla="*/ 558 w 558"/>
                <a:gd name="T19" fmla="*/ 252 h 609"/>
                <a:gd name="T20" fmla="*/ 558 w 558"/>
                <a:gd name="T21" fmla="*/ 0 h 609"/>
                <a:gd name="T22" fmla="*/ 484 w 558"/>
                <a:gd name="T23" fmla="*/ 74 h 609"/>
                <a:gd name="T24" fmla="*/ 484 w 558"/>
                <a:gd name="T25" fmla="*/ 74 h 609"/>
                <a:gd name="T26" fmla="*/ 484 w 558"/>
                <a:gd name="T27" fmla="*/ 179 h 609"/>
                <a:gd name="T28" fmla="*/ 251 w 558"/>
                <a:gd name="T29" fmla="*/ 179 h 609"/>
                <a:gd name="T30" fmla="*/ 178 w 558"/>
                <a:gd name="T31" fmla="*/ 179 h 609"/>
                <a:gd name="T32" fmla="*/ 178 w 558"/>
                <a:gd name="T33" fmla="*/ 252 h 609"/>
                <a:gd name="T34" fmla="*/ 178 w 558"/>
                <a:gd name="T35" fmla="*/ 357 h 609"/>
                <a:gd name="T36" fmla="*/ 178 w 558"/>
                <a:gd name="T37" fmla="*/ 430 h 609"/>
                <a:gd name="T38" fmla="*/ 251 w 558"/>
                <a:gd name="T39" fmla="*/ 430 h 609"/>
                <a:gd name="T40" fmla="*/ 484 w 558"/>
                <a:gd name="T41" fmla="*/ 430 h 609"/>
                <a:gd name="T42" fmla="*/ 484 w 558"/>
                <a:gd name="T43" fmla="*/ 535 h 609"/>
                <a:gd name="T44" fmla="*/ 73 w 558"/>
                <a:gd name="T45" fmla="*/ 535 h 609"/>
                <a:gd name="T46" fmla="*/ 73 w 558"/>
                <a:gd name="T47" fmla="*/ 74 h 609"/>
                <a:gd name="T48" fmla="*/ 484 w 558"/>
                <a:gd name="T49" fmla="*/ 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8" h="609">
                  <a:moveTo>
                    <a:pt x="558" y="0"/>
                  </a:moveTo>
                  <a:lnTo>
                    <a:pt x="558" y="0"/>
                  </a:ln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609"/>
                  </a:lnTo>
                  <a:lnTo>
                    <a:pt x="558" y="609"/>
                  </a:lnTo>
                  <a:lnTo>
                    <a:pt x="558" y="357"/>
                  </a:lnTo>
                  <a:lnTo>
                    <a:pt x="251" y="357"/>
                  </a:lnTo>
                  <a:lnTo>
                    <a:pt x="251" y="252"/>
                  </a:lnTo>
                  <a:lnTo>
                    <a:pt x="558" y="252"/>
                  </a:lnTo>
                  <a:lnTo>
                    <a:pt x="558" y="0"/>
                  </a:lnTo>
                  <a:close/>
                  <a:moveTo>
                    <a:pt x="484" y="74"/>
                  </a:moveTo>
                  <a:lnTo>
                    <a:pt x="484" y="74"/>
                  </a:lnTo>
                  <a:lnTo>
                    <a:pt x="484" y="179"/>
                  </a:lnTo>
                  <a:lnTo>
                    <a:pt x="251" y="179"/>
                  </a:lnTo>
                  <a:lnTo>
                    <a:pt x="178" y="179"/>
                  </a:lnTo>
                  <a:lnTo>
                    <a:pt x="178" y="252"/>
                  </a:lnTo>
                  <a:lnTo>
                    <a:pt x="178" y="357"/>
                  </a:lnTo>
                  <a:lnTo>
                    <a:pt x="178" y="430"/>
                  </a:lnTo>
                  <a:lnTo>
                    <a:pt x="251" y="430"/>
                  </a:lnTo>
                  <a:lnTo>
                    <a:pt x="484" y="430"/>
                  </a:lnTo>
                  <a:lnTo>
                    <a:pt x="484" y="535"/>
                  </a:lnTo>
                  <a:lnTo>
                    <a:pt x="73" y="535"/>
                  </a:lnTo>
                  <a:lnTo>
                    <a:pt x="73" y="74"/>
                  </a:lnTo>
                  <a:lnTo>
                    <a:pt x="484" y="74"/>
                  </a:lnTo>
                  <a:close/>
                </a:path>
              </a:pathLst>
            </a:custGeom>
            <a:solidFill>
              <a:srgbClr val="42A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4396BB8-B762-47BD-B9F6-7617E189F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8" y="481"/>
              <a:ext cx="688" cy="1016"/>
            </a:xfrm>
            <a:custGeom>
              <a:avLst/>
              <a:gdLst>
                <a:gd name="T0" fmla="*/ 251 w 609"/>
                <a:gd name="T1" fmla="*/ 553 h 910"/>
                <a:gd name="T2" fmla="*/ 251 w 609"/>
                <a:gd name="T3" fmla="*/ 553 h 910"/>
                <a:gd name="T4" fmla="*/ 357 w 609"/>
                <a:gd name="T5" fmla="*/ 553 h 910"/>
                <a:gd name="T6" fmla="*/ 357 w 609"/>
                <a:gd name="T7" fmla="*/ 658 h 910"/>
                <a:gd name="T8" fmla="*/ 251 w 609"/>
                <a:gd name="T9" fmla="*/ 658 h 910"/>
                <a:gd name="T10" fmla="*/ 251 w 609"/>
                <a:gd name="T11" fmla="*/ 553 h 910"/>
                <a:gd name="T12" fmla="*/ 185 w 609"/>
                <a:gd name="T13" fmla="*/ 0 h 910"/>
                <a:gd name="T14" fmla="*/ 185 w 609"/>
                <a:gd name="T15" fmla="*/ 0 h 910"/>
                <a:gd name="T16" fmla="*/ 0 w 609"/>
                <a:gd name="T17" fmla="*/ 0 h 910"/>
                <a:gd name="T18" fmla="*/ 0 w 609"/>
                <a:gd name="T19" fmla="*/ 910 h 910"/>
                <a:gd name="T20" fmla="*/ 609 w 609"/>
                <a:gd name="T21" fmla="*/ 910 h 910"/>
                <a:gd name="T22" fmla="*/ 609 w 609"/>
                <a:gd name="T23" fmla="*/ 368 h 910"/>
                <a:gd name="T24" fmla="*/ 542 w 609"/>
                <a:gd name="T25" fmla="*/ 301 h 910"/>
                <a:gd name="T26" fmla="*/ 251 w 609"/>
                <a:gd name="T27" fmla="*/ 301 h 910"/>
                <a:gd name="T28" fmla="*/ 251 w 609"/>
                <a:gd name="T29" fmla="*/ 69 h 910"/>
                <a:gd name="T30" fmla="*/ 185 w 609"/>
                <a:gd name="T31" fmla="*/ 0 h 910"/>
                <a:gd name="T32" fmla="*/ 178 w 609"/>
                <a:gd name="T33" fmla="*/ 731 h 910"/>
                <a:gd name="T34" fmla="*/ 178 w 609"/>
                <a:gd name="T35" fmla="*/ 731 h 910"/>
                <a:gd name="T36" fmla="*/ 251 w 609"/>
                <a:gd name="T37" fmla="*/ 731 h 910"/>
                <a:gd name="T38" fmla="*/ 357 w 609"/>
                <a:gd name="T39" fmla="*/ 731 h 910"/>
                <a:gd name="T40" fmla="*/ 430 w 609"/>
                <a:gd name="T41" fmla="*/ 731 h 910"/>
                <a:gd name="T42" fmla="*/ 430 w 609"/>
                <a:gd name="T43" fmla="*/ 658 h 910"/>
                <a:gd name="T44" fmla="*/ 430 w 609"/>
                <a:gd name="T45" fmla="*/ 553 h 910"/>
                <a:gd name="T46" fmla="*/ 430 w 609"/>
                <a:gd name="T47" fmla="*/ 479 h 910"/>
                <a:gd name="T48" fmla="*/ 357 w 609"/>
                <a:gd name="T49" fmla="*/ 479 h 910"/>
                <a:gd name="T50" fmla="*/ 251 w 609"/>
                <a:gd name="T51" fmla="*/ 479 h 910"/>
                <a:gd name="T52" fmla="*/ 178 w 609"/>
                <a:gd name="T53" fmla="*/ 479 h 910"/>
                <a:gd name="T54" fmla="*/ 178 w 609"/>
                <a:gd name="T55" fmla="*/ 553 h 910"/>
                <a:gd name="T56" fmla="*/ 178 w 609"/>
                <a:gd name="T57" fmla="*/ 658 h 910"/>
                <a:gd name="T58" fmla="*/ 178 w 609"/>
                <a:gd name="T59" fmla="*/ 731 h 910"/>
                <a:gd name="T60" fmla="*/ 178 w 609"/>
                <a:gd name="T61" fmla="*/ 72 h 910"/>
                <a:gd name="T62" fmla="*/ 178 w 609"/>
                <a:gd name="T63" fmla="*/ 72 h 910"/>
                <a:gd name="T64" fmla="*/ 178 w 609"/>
                <a:gd name="T65" fmla="*/ 301 h 910"/>
                <a:gd name="T66" fmla="*/ 178 w 609"/>
                <a:gd name="T67" fmla="*/ 375 h 910"/>
                <a:gd name="T68" fmla="*/ 251 w 609"/>
                <a:gd name="T69" fmla="*/ 375 h 910"/>
                <a:gd name="T70" fmla="*/ 536 w 609"/>
                <a:gd name="T71" fmla="*/ 375 h 910"/>
                <a:gd name="T72" fmla="*/ 536 w 609"/>
                <a:gd name="T73" fmla="*/ 836 h 910"/>
                <a:gd name="T74" fmla="*/ 73 w 609"/>
                <a:gd name="T75" fmla="*/ 836 h 910"/>
                <a:gd name="T76" fmla="*/ 73 w 609"/>
                <a:gd name="T77" fmla="*/ 72 h 910"/>
                <a:gd name="T78" fmla="*/ 178 w 609"/>
                <a:gd name="T79" fmla="*/ 72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910">
                  <a:moveTo>
                    <a:pt x="251" y="553"/>
                  </a:moveTo>
                  <a:lnTo>
                    <a:pt x="251" y="553"/>
                  </a:lnTo>
                  <a:lnTo>
                    <a:pt x="357" y="553"/>
                  </a:lnTo>
                  <a:lnTo>
                    <a:pt x="357" y="658"/>
                  </a:lnTo>
                  <a:lnTo>
                    <a:pt x="251" y="658"/>
                  </a:lnTo>
                  <a:lnTo>
                    <a:pt x="251" y="553"/>
                  </a:lnTo>
                  <a:close/>
                  <a:moveTo>
                    <a:pt x="185" y="0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910"/>
                  </a:lnTo>
                  <a:lnTo>
                    <a:pt x="609" y="910"/>
                  </a:lnTo>
                  <a:lnTo>
                    <a:pt x="609" y="368"/>
                  </a:lnTo>
                  <a:cubicBezTo>
                    <a:pt x="609" y="331"/>
                    <a:pt x="579" y="301"/>
                    <a:pt x="542" y="301"/>
                  </a:cubicBezTo>
                  <a:lnTo>
                    <a:pt x="251" y="301"/>
                  </a:lnTo>
                  <a:lnTo>
                    <a:pt x="251" y="69"/>
                  </a:lnTo>
                  <a:cubicBezTo>
                    <a:pt x="251" y="32"/>
                    <a:pt x="222" y="0"/>
                    <a:pt x="185" y="0"/>
                  </a:cubicBezTo>
                  <a:close/>
                  <a:moveTo>
                    <a:pt x="178" y="731"/>
                  </a:moveTo>
                  <a:lnTo>
                    <a:pt x="178" y="731"/>
                  </a:lnTo>
                  <a:lnTo>
                    <a:pt x="251" y="731"/>
                  </a:lnTo>
                  <a:lnTo>
                    <a:pt x="357" y="731"/>
                  </a:lnTo>
                  <a:lnTo>
                    <a:pt x="430" y="731"/>
                  </a:lnTo>
                  <a:lnTo>
                    <a:pt x="430" y="658"/>
                  </a:lnTo>
                  <a:lnTo>
                    <a:pt x="430" y="553"/>
                  </a:lnTo>
                  <a:lnTo>
                    <a:pt x="430" y="479"/>
                  </a:lnTo>
                  <a:lnTo>
                    <a:pt x="357" y="479"/>
                  </a:lnTo>
                  <a:lnTo>
                    <a:pt x="251" y="479"/>
                  </a:lnTo>
                  <a:lnTo>
                    <a:pt x="178" y="479"/>
                  </a:lnTo>
                  <a:lnTo>
                    <a:pt x="178" y="553"/>
                  </a:lnTo>
                  <a:lnTo>
                    <a:pt x="178" y="658"/>
                  </a:lnTo>
                  <a:lnTo>
                    <a:pt x="178" y="731"/>
                  </a:lnTo>
                  <a:close/>
                  <a:moveTo>
                    <a:pt x="178" y="72"/>
                  </a:moveTo>
                  <a:lnTo>
                    <a:pt x="178" y="72"/>
                  </a:lnTo>
                  <a:lnTo>
                    <a:pt x="178" y="301"/>
                  </a:lnTo>
                  <a:lnTo>
                    <a:pt x="178" y="375"/>
                  </a:lnTo>
                  <a:lnTo>
                    <a:pt x="251" y="375"/>
                  </a:lnTo>
                  <a:lnTo>
                    <a:pt x="536" y="375"/>
                  </a:lnTo>
                  <a:lnTo>
                    <a:pt x="536" y="836"/>
                  </a:lnTo>
                  <a:lnTo>
                    <a:pt x="73" y="836"/>
                  </a:lnTo>
                  <a:lnTo>
                    <a:pt x="73" y="72"/>
                  </a:lnTo>
                  <a:lnTo>
                    <a:pt x="178" y="72"/>
                  </a:lnTo>
                  <a:close/>
                </a:path>
              </a:pathLst>
            </a:custGeom>
            <a:solidFill>
              <a:srgbClr val="42A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39C8DD8-3C93-46D4-8B3C-EFBABBDC9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0" y="1603"/>
              <a:ext cx="1426" cy="1055"/>
            </a:xfrm>
            <a:custGeom>
              <a:avLst/>
              <a:gdLst>
                <a:gd name="T0" fmla="*/ 1261 w 1262"/>
                <a:gd name="T1" fmla="*/ 0 h 944"/>
                <a:gd name="T2" fmla="*/ 1261 w 1262"/>
                <a:gd name="T3" fmla="*/ 0 h 944"/>
                <a:gd name="T4" fmla="*/ 0 w 1262"/>
                <a:gd name="T5" fmla="*/ 0 h 944"/>
                <a:gd name="T6" fmla="*/ 0 w 1262"/>
                <a:gd name="T7" fmla="*/ 598 h 944"/>
                <a:gd name="T8" fmla="*/ 1010 w 1262"/>
                <a:gd name="T9" fmla="*/ 598 h 944"/>
                <a:gd name="T10" fmla="*/ 1010 w 1262"/>
                <a:gd name="T11" fmla="*/ 693 h 944"/>
                <a:gd name="T12" fmla="*/ 0 w 1262"/>
                <a:gd name="T13" fmla="*/ 693 h 944"/>
                <a:gd name="T14" fmla="*/ 0 w 1262"/>
                <a:gd name="T15" fmla="*/ 878 h 944"/>
                <a:gd name="T16" fmla="*/ 66 w 1262"/>
                <a:gd name="T17" fmla="*/ 944 h 944"/>
                <a:gd name="T18" fmla="*/ 1195 w 1262"/>
                <a:gd name="T19" fmla="*/ 944 h 944"/>
                <a:gd name="T20" fmla="*/ 1262 w 1262"/>
                <a:gd name="T21" fmla="*/ 878 h 944"/>
                <a:gd name="T22" fmla="*/ 1262 w 1262"/>
                <a:gd name="T23" fmla="*/ 346 h 944"/>
                <a:gd name="T24" fmla="*/ 252 w 1262"/>
                <a:gd name="T25" fmla="*/ 346 h 944"/>
                <a:gd name="T26" fmla="*/ 252 w 1262"/>
                <a:gd name="T27" fmla="*/ 253 h 944"/>
                <a:gd name="T28" fmla="*/ 1261 w 1262"/>
                <a:gd name="T29" fmla="*/ 253 h 944"/>
                <a:gd name="T30" fmla="*/ 1261 w 1262"/>
                <a:gd name="T31" fmla="*/ 0 h 944"/>
                <a:gd name="T32" fmla="*/ 1188 w 1262"/>
                <a:gd name="T33" fmla="*/ 73 h 944"/>
                <a:gd name="T34" fmla="*/ 1188 w 1262"/>
                <a:gd name="T35" fmla="*/ 73 h 944"/>
                <a:gd name="T36" fmla="*/ 1188 w 1262"/>
                <a:gd name="T37" fmla="*/ 179 h 944"/>
                <a:gd name="T38" fmla="*/ 252 w 1262"/>
                <a:gd name="T39" fmla="*/ 179 h 944"/>
                <a:gd name="T40" fmla="*/ 178 w 1262"/>
                <a:gd name="T41" fmla="*/ 179 h 944"/>
                <a:gd name="T42" fmla="*/ 178 w 1262"/>
                <a:gd name="T43" fmla="*/ 253 h 944"/>
                <a:gd name="T44" fmla="*/ 178 w 1262"/>
                <a:gd name="T45" fmla="*/ 346 h 944"/>
                <a:gd name="T46" fmla="*/ 178 w 1262"/>
                <a:gd name="T47" fmla="*/ 419 h 944"/>
                <a:gd name="T48" fmla="*/ 252 w 1262"/>
                <a:gd name="T49" fmla="*/ 419 h 944"/>
                <a:gd name="T50" fmla="*/ 1188 w 1262"/>
                <a:gd name="T51" fmla="*/ 419 h 944"/>
                <a:gd name="T52" fmla="*/ 1188 w 1262"/>
                <a:gd name="T53" fmla="*/ 871 h 944"/>
                <a:gd name="T54" fmla="*/ 73 w 1262"/>
                <a:gd name="T55" fmla="*/ 871 h 944"/>
                <a:gd name="T56" fmla="*/ 73 w 1262"/>
                <a:gd name="T57" fmla="*/ 766 h 944"/>
                <a:gd name="T58" fmla="*/ 1010 w 1262"/>
                <a:gd name="T59" fmla="*/ 766 h 944"/>
                <a:gd name="T60" fmla="*/ 1084 w 1262"/>
                <a:gd name="T61" fmla="*/ 766 h 944"/>
                <a:gd name="T62" fmla="*/ 1084 w 1262"/>
                <a:gd name="T63" fmla="*/ 693 h 944"/>
                <a:gd name="T64" fmla="*/ 1084 w 1262"/>
                <a:gd name="T65" fmla="*/ 598 h 944"/>
                <a:gd name="T66" fmla="*/ 1084 w 1262"/>
                <a:gd name="T67" fmla="*/ 525 h 944"/>
                <a:gd name="T68" fmla="*/ 1010 w 1262"/>
                <a:gd name="T69" fmla="*/ 525 h 944"/>
                <a:gd name="T70" fmla="*/ 73 w 1262"/>
                <a:gd name="T71" fmla="*/ 524 h 944"/>
                <a:gd name="T72" fmla="*/ 73 w 1262"/>
                <a:gd name="T73" fmla="*/ 73 h 944"/>
                <a:gd name="T74" fmla="*/ 1188 w 1262"/>
                <a:gd name="T75" fmla="*/ 73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2" h="944">
                  <a:moveTo>
                    <a:pt x="1261" y="0"/>
                  </a:moveTo>
                  <a:lnTo>
                    <a:pt x="1261" y="0"/>
                  </a:lnTo>
                  <a:lnTo>
                    <a:pt x="0" y="0"/>
                  </a:lnTo>
                  <a:lnTo>
                    <a:pt x="0" y="598"/>
                  </a:lnTo>
                  <a:lnTo>
                    <a:pt x="1010" y="598"/>
                  </a:lnTo>
                  <a:lnTo>
                    <a:pt x="1010" y="693"/>
                  </a:lnTo>
                  <a:lnTo>
                    <a:pt x="0" y="693"/>
                  </a:lnTo>
                  <a:lnTo>
                    <a:pt x="0" y="878"/>
                  </a:lnTo>
                  <a:cubicBezTo>
                    <a:pt x="0" y="915"/>
                    <a:pt x="30" y="944"/>
                    <a:pt x="66" y="944"/>
                  </a:cubicBezTo>
                  <a:lnTo>
                    <a:pt x="1195" y="944"/>
                  </a:lnTo>
                  <a:cubicBezTo>
                    <a:pt x="1232" y="944"/>
                    <a:pt x="1262" y="915"/>
                    <a:pt x="1262" y="878"/>
                  </a:cubicBezTo>
                  <a:lnTo>
                    <a:pt x="1262" y="346"/>
                  </a:lnTo>
                  <a:lnTo>
                    <a:pt x="252" y="346"/>
                  </a:lnTo>
                  <a:lnTo>
                    <a:pt x="252" y="253"/>
                  </a:lnTo>
                  <a:lnTo>
                    <a:pt x="1261" y="253"/>
                  </a:lnTo>
                  <a:lnTo>
                    <a:pt x="1261" y="0"/>
                  </a:lnTo>
                  <a:close/>
                  <a:moveTo>
                    <a:pt x="1188" y="73"/>
                  </a:moveTo>
                  <a:lnTo>
                    <a:pt x="1188" y="73"/>
                  </a:lnTo>
                  <a:lnTo>
                    <a:pt x="1188" y="179"/>
                  </a:lnTo>
                  <a:lnTo>
                    <a:pt x="252" y="179"/>
                  </a:lnTo>
                  <a:lnTo>
                    <a:pt x="178" y="179"/>
                  </a:lnTo>
                  <a:lnTo>
                    <a:pt x="178" y="253"/>
                  </a:lnTo>
                  <a:lnTo>
                    <a:pt x="178" y="346"/>
                  </a:lnTo>
                  <a:lnTo>
                    <a:pt x="178" y="419"/>
                  </a:lnTo>
                  <a:lnTo>
                    <a:pt x="252" y="419"/>
                  </a:lnTo>
                  <a:lnTo>
                    <a:pt x="1188" y="419"/>
                  </a:lnTo>
                  <a:lnTo>
                    <a:pt x="1188" y="871"/>
                  </a:lnTo>
                  <a:lnTo>
                    <a:pt x="73" y="871"/>
                  </a:lnTo>
                  <a:lnTo>
                    <a:pt x="73" y="766"/>
                  </a:lnTo>
                  <a:lnTo>
                    <a:pt x="1010" y="766"/>
                  </a:lnTo>
                  <a:lnTo>
                    <a:pt x="1084" y="766"/>
                  </a:lnTo>
                  <a:lnTo>
                    <a:pt x="1084" y="693"/>
                  </a:lnTo>
                  <a:lnTo>
                    <a:pt x="1084" y="598"/>
                  </a:lnTo>
                  <a:lnTo>
                    <a:pt x="1084" y="525"/>
                  </a:lnTo>
                  <a:lnTo>
                    <a:pt x="1010" y="525"/>
                  </a:lnTo>
                  <a:lnTo>
                    <a:pt x="73" y="524"/>
                  </a:lnTo>
                  <a:lnTo>
                    <a:pt x="73" y="73"/>
                  </a:lnTo>
                  <a:lnTo>
                    <a:pt x="1188" y="73"/>
                  </a:lnTo>
                  <a:close/>
                </a:path>
              </a:pathLst>
            </a:custGeom>
            <a:solidFill>
              <a:srgbClr val="42A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861272FB-1185-40C6-AC60-619C16676A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40200" y="1427163"/>
            <a:ext cx="2079625" cy="187166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954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werking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B89908-CDEA-400D-B79F-AD8659F15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980FD706-98D1-4D99-B9AC-B3E9FEA0B5F0}"/>
              </a:ext>
            </a:extLst>
          </p:cNvPr>
          <p:cNvSpPr txBox="1"/>
          <p:nvPr userDrawn="1"/>
        </p:nvSpPr>
        <p:spPr>
          <a:xfrm>
            <a:off x="295743" y="243470"/>
            <a:ext cx="7496838" cy="1151708"/>
          </a:xfrm>
          <a:prstGeom prst="rect">
            <a:avLst/>
          </a:prstGeom>
          <a:noFill/>
        </p:spPr>
        <p:txBody>
          <a:bodyPr wrap="square" lIns="226173" tIns="113085" rIns="226173" bIns="113085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Projecten van het CBS</a:t>
            </a:r>
          </a:p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nl-NL" sz="3000" baseline="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nl-NL" sz="3000" dirty="0">
              <a:solidFill>
                <a:schemeClr val="bg1"/>
              </a:solidFill>
              <a:effectLst>
                <a:outerShdw blurRad="165100" dist="38100" dir="5400000" algn="ctr" rotWithShape="0">
                  <a:srgbClr val="000000">
                    <a:alpha val="18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D384A05B-3D20-4730-8477-35BC92085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592" y="820490"/>
            <a:ext cx="5804863" cy="661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&lt;organisatie&gt;</a:t>
            </a:r>
          </a:p>
        </p:txBody>
      </p:sp>
      <p:sp>
        <p:nvSpPr>
          <p:cNvPr id="9" name="Tijdelijke aanduiding voor tekst 9">
            <a:extLst>
              <a:ext uri="{FF2B5EF4-FFF2-40B4-BE49-F238E27FC236}">
                <a16:creationId xmlns:a16="http://schemas.microsoft.com/office/drawing/2014/main" id="{38E0D16C-54E5-4658-A25B-908363E348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1707654"/>
            <a:ext cx="6916116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41289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werkin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7289702-BCF0-4F47-8F90-FB2B255E1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D1BBB25-F7FA-43A0-9485-FEF60B80D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1707654"/>
            <a:ext cx="6916116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5FD3E6C-CBE3-44EB-AEE9-CC790DFE59FC}"/>
              </a:ext>
            </a:extLst>
          </p:cNvPr>
          <p:cNvSpPr txBox="1"/>
          <p:nvPr userDrawn="1"/>
        </p:nvSpPr>
        <p:spPr>
          <a:xfrm>
            <a:off x="295743" y="243470"/>
            <a:ext cx="7496838" cy="1151708"/>
          </a:xfrm>
          <a:prstGeom prst="rect">
            <a:avLst/>
          </a:prstGeom>
          <a:noFill/>
        </p:spPr>
        <p:txBody>
          <a:bodyPr wrap="square" lIns="226173" tIns="113085" rIns="226173" bIns="113085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Projecten van het CBS</a:t>
            </a:r>
          </a:p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nl-NL" sz="3000" baseline="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nl-NL" sz="3000" dirty="0">
              <a:solidFill>
                <a:schemeClr val="bg1"/>
              </a:solidFill>
              <a:effectLst>
                <a:outerShdw blurRad="165100" dist="38100" dir="5400000" algn="ctr" rotWithShape="0">
                  <a:srgbClr val="000000">
                    <a:alpha val="18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0446E04D-806F-4F16-82E8-9BF08BC45D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592" y="820490"/>
            <a:ext cx="5804863" cy="661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&lt;organisatie&gt;</a:t>
            </a:r>
          </a:p>
        </p:txBody>
      </p:sp>
    </p:spTree>
    <p:extLst>
      <p:ext uri="{BB962C8B-B14F-4D97-AF65-F5344CB8AC3E}">
        <p14:creationId xmlns:p14="http://schemas.microsoft.com/office/powerpoint/2010/main" val="15627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enwerking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B89908-CDEA-400D-B79F-AD8659F15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182E3AA-4266-42EE-906A-E589D18531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59582"/>
            <a:ext cx="777686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7EA53FF9-1EEF-405E-9A13-9FFF7B233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11710"/>
            <a:ext cx="691611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1B8DA34A-F101-45CA-BE0B-284DCD3777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776864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53699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enwerkin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7289702-BCF0-4F47-8F90-FB2B255E1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81E2A4A3-850B-429F-82BC-6F48842C19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59582"/>
            <a:ext cx="777686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A7C6B0E9-98D6-419A-9832-ECC5B41CE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11710"/>
            <a:ext cx="691611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3A1D0687-8061-4472-988E-BB8752AB0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776864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0462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 t="2279" r="85717" b="67123"/>
          <a:stretch/>
        </p:blipFill>
        <p:spPr>
          <a:xfrm>
            <a:off x="355278" y="121024"/>
            <a:ext cx="1511243" cy="2072915"/>
          </a:xfrm>
          <a:prstGeom prst="rect">
            <a:avLst/>
          </a:prstGeom>
        </p:spPr>
      </p:pic>
      <p:sp>
        <p:nvSpPr>
          <p:cNvPr id="9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4227934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Naam auteur</a:t>
            </a:r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4515966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Optioneel datum</a:t>
            </a:r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2283718"/>
            <a:ext cx="7992690" cy="1025897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3000" b="1" kern="1200" spc="60" baseline="0" dirty="0">
                <a:solidFill>
                  <a:srgbClr val="271D6C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3363838"/>
            <a:ext cx="7992690" cy="7920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2400" b="0" kern="1200" spc="40" baseline="0" dirty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</p:spTree>
    <p:extLst>
      <p:ext uri="{BB962C8B-B14F-4D97-AF65-F5344CB8AC3E}">
        <p14:creationId xmlns:p14="http://schemas.microsoft.com/office/powerpoint/2010/main" val="30741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 anchor="ctr"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59582"/>
            <a:ext cx="777686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11710"/>
            <a:ext cx="7776864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776864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0870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563638"/>
            <a:ext cx="7632848" cy="30963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1080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 over 2 regels</a:t>
            </a:r>
          </a:p>
          <a:p>
            <a:pPr lvl="0"/>
            <a:r>
              <a:rPr lang="nl-NL" dirty="0" err="1"/>
              <a:t>Calibri</a:t>
            </a:r>
            <a:r>
              <a:rPr lang="nl-NL" dirty="0"/>
              <a:t> </a:t>
            </a:r>
            <a:r>
              <a:rPr lang="nl-NL" dirty="0" err="1"/>
              <a:t>bold</a:t>
            </a:r>
            <a:r>
              <a:rPr lang="nl-NL" dirty="0"/>
              <a:t> 30</a:t>
            </a:r>
          </a:p>
        </p:txBody>
      </p:sp>
    </p:spTree>
    <p:extLst>
      <p:ext uri="{BB962C8B-B14F-4D97-AF65-F5344CB8AC3E}">
        <p14:creationId xmlns:p14="http://schemas.microsoft.com/office/powerpoint/2010/main" val="13893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987574"/>
            <a:ext cx="7632848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 1 regel</a:t>
            </a:r>
          </a:p>
        </p:txBody>
      </p:sp>
    </p:spTree>
    <p:extLst>
      <p:ext uri="{BB962C8B-B14F-4D97-AF65-F5344CB8AC3E}">
        <p14:creationId xmlns:p14="http://schemas.microsoft.com/office/powerpoint/2010/main" val="221898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-3398" y="0"/>
            <a:ext cx="9144000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5" name="Rechthoek 4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</p:spPr>
      </p:pic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/>
          <a:lstStyle/>
          <a:p>
            <a:pPr algn="ctr"/>
            <a:fld id="{845CA951-4815-4987-9CD6-BB5D6648C0B5}" type="slidenum">
              <a:rPr lang="nl-NL" sz="1200">
                <a:solidFill>
                  <a:schemeClr val="bg1"/>
                </a:solidFill>
              </a:rPr>
              <a:pPr algn="ctr"/>
              <a:t>‹nr.›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2006575"/>
            <a:ext cx="7776863" cy="565175"/>
          </a:xfrm>
          <a:prstGeom prst="rect">
            <a:avLst/>
          </a:prstGeom>
        </p:spPr>
        <p:txBody>
          <a:bodyPr/>
          <a:lstStyle>
            <a:lvl1pPr algn="l">
              <a:defRPr lang="nl-NL" sz="3000" b="1" kern="1200" spc="6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z="3000" b="1" dirty="0">
                <a:solidFill>
                  <a:schemeClr val="bg1"/>
                </a:solidFill>
              </a:rPr>
              <a:t>Hoofdstuk titel</a:t>
            </a:r>
          </a:p>
        </p:txBody>
      </p:sp>
    </p:spTree>
    <p:extLst>
      <p:ext uri="{BB962C8B-B14F-4D97-AF65-F5344CB8AC3E}">
        <p14:creationId xmlns:p14="http://schemas.microsoft.com/office/powerpoint/2010/main" val="26582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str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203598"/>
            <a:ext cx="7632079" cy="3455715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─"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742950" indent="-28575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2pPr>
            <a:lvl3pPr marL="11430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3pPr>
            <a:lvl4pPr marL="16002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4pPr>
            <a:lvl5pPr marL="20574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2400" dirty="0">
                <a:solidFill>
                  <a:srgbClr val="271D6C"/>
                </a:solidFill>
              </a:rPr>
              <a:t>Opsomming tekst</a:t>
            </a:r>
          </a:p>
        </p:txBody>
      </p:sp>
      <p:sp>
        <p:nvSpPr>
          <p:cNvPr id="6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23739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numm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203599"/>
            <a:ext cx="7632079" cy="3455714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742950" indent="-28575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2pPr>
            <a:lvl3pPr marL="11430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3pPr>
            <a:lvl4pPr marL="16002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4pPr>
            <a:lvl5pPr marL="20574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2400" dirty="0">
                <a:solidFill>
                  <a:srgbClr val="271D6C"/>
                </a:solidFill>
              </a:rPr>
              <a:t>Opsomming met nummering</a:t>
            </a:r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761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e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5" name="Rechthoek 4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</p:spPr>
      </p:pic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4"/>
            <a:ext cx="7715746" cy="936000"/>
          </a:xfrm>
          <a:prstGeom prst="rect">
            <a:avLst/>
          </a:prstGeom>
        </p:spPr>
        <p:txBody>
          <a:bodyPr/>
          <a:lstStyle>
            <a:lvl1pPr algn="l">
              <a:defRPr lang="nl-NL" sz="3000" b="1" kern="1200" spc="6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z="3000" b="1" dirty="0">
                <a:solidFill>
                  <a:schemeClr val="bg1"/>
                </a:solidFill>
              </a:rPr>
              <a:t>Conclusies / trends / …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214041"/>
            <a:ext cx="7704137" cy="3382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─"/>
              <a:defRPr sz="2400" b="0">
                <a:solidFill>
                  <a:schemeClr val="bg1"/>
                </a:solidFill>
              </a:defRPr>
            </a:lvl1pPr>
            <a:lvl2pPr marL="4572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Korte opsomming van conclusies</a:t>
            </a:r>
          </a:p>
        </p:txBody>
      </p:sp>
    </p:spTree>
    <p:extLst>
      <p:ext uri="{BB962C8B-B14F-4D97-AF65-F5344CB8AC3E}">
        <p14:creationId xmlns:p14="http://schemas.microsoft.com/office/powerpoint/2010/main" val="99636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14" name="Rechthoek 13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71D6C"/>
                </a:solidFill>
              </a:defRPr>
            </a:lvl1pPr>
          </a:lstStyle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285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3" r:id="rId2"/>
    <p:sldLayoutId id="2147483660" r:id="rId3"/>
    <p:sldLayoutId id="2147483661" r:id="rId4"/>
    <p:sldLayoutId id="2147483665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55" r:id="rId11"/>
    <p:sldLayoutId id="214748366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BE74BCAC-F133-4D0C-86CD-A9E89C9AC67B}"/>
              </a:ext>
            </a:extLst>
          </p:cNvPr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AEFFCD-41F3-4169-9A47-63DCE9FAED8A}"/>
              </a:ext>
            </a:extLst>
          </p:cNvPr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B2F73425-D8AF-403C-BB68-95E73E74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71D6C"/>
                </a:solidFill>
              </a:defRPr>
            </a:lvl1pPr>
          </a:lstStyle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682D69B-C0FF-41F9-B63B-E3ADD03AAC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22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Ilona Bouhuijs en kernteam Nieuw Intranet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11 februari 2025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Klankbordgroep Nieuw Intranet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3BA350-368D-E0C3-F03D-BABA125322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552" y="3363838"/>
            <a:ext cx="7992690" cy="792088"/>
          </a:xfrm>
        </p:spPr>
        <p:txBody>
          <a:bodyPr/>
          <a:lstStyle/>
          <a:p>
            <a:r>
              <a:rPr lang="nl-NL" dirty="0"/>
              <a:t>Functionele inrichting verder in kaart</a:t>
            </a:r>
          </a:p>
        </p:txBody>
      </p:sp>
    </p:spTree>
    <p:extLst>
      <p:ext uri="{BB962C8B-B14F-4D97-AF65-F5344CB8AC3E}">
        <p14:creationId xmlns:p14="http://schemas.microsoft.com/office/powerpoint/2010/main" val="31229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42F0FC9-75CD-2E7C-3853-3845779CD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10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F70D0F-75B2-317E-9182-B7BD00F10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986400"/>
            <a:ext cx="7632079" cy="3455715"/>
          </a:xfrm>
        </p:spPr>
        <p:txBody>
          <a:bodyPr/>
          <a:lstStyle/>
          <a:p>
            <a:r>
              <a:rPr lang="nl-NL" sz="2000" dirty="0"/>
              <a:t>Ontwerpen geraamte: verder werken aan functionele blauwdruk van de startpagina en overige contextpagina’s.</a:t>
            </a:r>
          </a:p>
          <a:p>
            <a:r>
              <a:rPr lang="nl-NL" sz="2000" dirty="0"/>
              <a:t>Verder met technische verkenning en opleiding Technisch en Functioneel beheer.</a:t>
            </a:r>
          </a:p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0E8C9B-14B1-210B-6F82-700643F0B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Vooruitblik</a:t>
            </a:r>
          </a:p>
        </p:txBody>
      </p:sp>
    </p:spTree>
    <p:extLst>
      <p:ext uri="{BB962C8B-B14F-4D97-AF65-F5344CB8AC3E}">
        <p14:creationId xmlns:p14="http://schemas.microsoft.com/office/powerpoint/2010/main" val="14578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ACA10C-56C3-CD46-3007-6A6DE73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3434A6-733A-7719-D93F-41129EDC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ideeën inrichting intranet</a:t>
            </a:r>
          </a:p>
        </p:txBody>
      </p:sp>
    </p:spTree>
    <p:extLst>
      <p:ext uri="{BB962C8B-B14F-4D97-AF65-F5344CB8AC3E}">
        <p14:creationId xmlns:p14="http://schemas.microsoft.com/office/powerpoint/2010/main" val="394162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987574"/>
            <a:ext cx="4464496" cy="3672408"/>
          </a:xfrm>
        </p:spPr>
        <p:txBody>
          <a:bodyPr>
            <a:normAutofit/>
          </a:bodyPr>
          <a:lstStyle/>
          <a:p>
            <a:r>
              <a:rPr lang="nl-NL" sz="2000" b="1" dirty="0"/>
              <a:t>Doel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Ordening aanbrengen in te delen informatie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Content (inhoud) en context (samenhang)</a:t>
            </a:r>
          </a:p>
          <a:p>
            <a:endParaRPr lang="nl-NL" sz="2000" dirty="0"/>
          </a:p>
          <a:p>
            <a:r>
              <a:rPr lang="nl-NL" sz="2000" spc="40" dirty="0">
                <a:solidFill>
                  <a:srgbClr val="271D6C"/>
                </a:solidFill>
                <a:latin typeface="Calibri" pitchFamily="34" charset="0"/>
              </a:rPr>
              <a:t>Verder afstemmen: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000" spc="40" dirty="0">
                <a:solidFill>
                  <a:srgbClr val="271D6C"/>
                </a:solidFill>
                <a:latin typeface="Calibri" pitchFamily="34" charset="0"/>
              </a:rPr>
              <a:t>Inhoud/te ontsluiten informatie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000" spc="40" dirty="0">
                <a:solidFill>
                  <a:srgbClr val="271D6C"/>
                </a:solidFill>
                <a:latin typeface="Calibri" pitchFamily="34" charset="0"/>
              </a:rPr>
              <a:t>Benamingen, termen, indeling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000" spc="40" dirty="0">
                <a:solidFill>
                  <a:srgbClr val="271D6C"/>
                </a:solidFill>
                <a:latin typeface="Calibri" pitchFamily="34" charset="0"/>
              </a:rPr>
              <a:t>Techniek, vorm</a:t>
            </a:r>
          </a:p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Ordening van informatie op intranet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C22B0C2-B052-85FE-4FF0-71FABC760FDA}"/>
              </a:ext>
            </a:extLst>
          </p:cNvPr>
          <p:cNvSpPr txBox="1">
            <a:spLocks/>
          </p:cNvSpPr>
          <p:nvPr/>
        </p:nvSpPr>
        <p:spPr>
          <a:xfrm>
            <a:off x="5364088" y="1004006"/>
            <a:ext cx="295282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spc="4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/>
              <a:t>Status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Eerste concept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Onvolledig en zeker niet definitief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8336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ople, process and technology">
            <a:extLst>
              <a:ext uri="{FF2B5EF4-FFF2-40B4-BE49-F238E27FC236}">
                <a16:creationId xmlns:a16="http://schemas.microsoft.com/office/drawing/2014/main" id="{B1AD79C0-6B03-5384-85A1-6CBF8B5D5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95" y="1203598"/>
            <a:ext cx="408758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41FE7D-EED7-EE5E-DCE7-FA4FAD1C2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987574"/>
            <a:ext cx="7632848" cy="3960440"/>
          </a:xfrm>
        </p:spPr>
        <p:txBody>
          <a:bodyPr>
            <a:normAutofit/>
          </a:bodyPr>
          <a:lstStyle/>
          <a:p>
            <a:r>
              <a:rPr lang="en-US" sz="2000" dirty="0" err="1"/>
              <a:t>Kapstok</a:t>
            </a:r>
            <a:r>
              <a:rPr lang="en-US" sz="2000" dirty="0"/>
              <a:t>: People, Process and Technology (PPT) &lt;-&gt; Success</a:t>
            </a:r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Mens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Proces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Systeem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defTabSz="1433513"/>
            <a:r>
              <a:rPr lang="en-US" sz="2000" dirty="0" err="1"/>
              <a:t>Succes</a:t>
            </a:r>
            <a:r>
              <a:rPr lang="en-US" sz="2000" dirty="0"/>
              <a:t>: </a:t>
            </a:r>
            <a:r>
              <a:rPr lang="en-US" sz="2000" dirty="0" err="1"/>
              <a:t>voor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Organisatie</a:t>
            </a:r>
            <a:br>
              <a:rPr lang="en-US" sz="2000" dirty="0"/>
            </a:br>
            <a:r>
              <a:rPr lang="en-US" sz="2000" dirty="0"/>
              <a:t>              door	</a:t>
            </a:r>
            <a:r>
              <a:rPr lang="en-US" sz="2000" dirty="0">
                <a:solidFill>
                  <a:srgbClr val="FF0000"/>
                </a:solidFill>
              </a:rPr>
              <a:t>Communicatie</a:t>
            </a:r>
            <a:r>
              <a:rPr lang="en-US" sz="2000" dirty="0"/>
              <a:t> en </a:t>
            </a:r>
            <a:r>
              <a:rPr lang="en-US" sz="2000" dirty="0" err="1"/>
              <a:t>ordening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              van	</a:t>
            </a:r>
            <a:r>
              <a:rPr lang="en-US" sz="2000" dirty="0" err="1">
                <a:solidFill>
                  <a:srgbClr val="FF0000"/>
                </a:solidFill>
              </a:rPr>
              <a:t>Informatie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Documentatie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en </a:t>
            </a:r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9AF8A51-F524-213B-7268-5FC0255A5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57322F-4C2B-2ED2-EDE2-8854C53090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sz="2400" dirty="0"/>
              <a:t>Inspiratie voor ordening van informatie op Intranet</a:t>
            </a:r>
          </a:p>
        </p:txBody>
      </p:sp>
    </p:spTree>
    <p:extLst>
      <p:ext uri="{BB962C8B-B14F-4D97-AF65-F5344CB8AC3E}">
        <p14:creationId xmlns:p14="http://schemas.microsoft.com/office/powerpoint/2010/main" val="249603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987574"/>
            <a:ext cx="7776864" cy="36724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l-NL" sz="2000" dirty="0"/>
              <a:t>Aandachtsgebieden/hoofdportalen: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2000" dirty="0">
                <a:solidFill>
                  <a:srgbClr val="FF0000"/>
                </a:solidFill>
              </a:rPr>
              <a:t>Organisatie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2000" dirty="0">
                <a:solidFill>
                  <a:srgbClr val="FF0000"/>
                </a:solidFill>
              </a:rPr>
              <a:t>Mens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2000" dirty="0">
                <a:solidFill>
                  <a:srgbClr val="FF0000"/>
                </a:solidFill>
              </a:rPr>
              <a:t>Proces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2000" dirty="0">
                <a:solidFill>
                  <a:srgbClr val="FF0000"/>
                </a:solidFill>
              </a:rPr>
              <a:t>Systeem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2000" dirty="0">
                <a:solidFill>
                  <a:srgbClr val="FF0000"/>
                </a:solidFill>
              </a:rPr>
              <a:t>Communicatie / Informatie &amp; Documentatie / Data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2000" dirty="0"/>
          </a:p>
          <a:p>
            <a:pPr>
              <a:spcBef>
                <a:spcPts val="0"/>
              </a:spcBef>
            </a:pPr>
            <a:r>
              <a:rPr lang="nl-NL" sz="2000" dirty="0"/>
              <a:t>Onderdelen/functionaliteiten/posities nog te bespreken in kernteam: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Centraal blok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Navigatiebalk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Snel naar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Favorieten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Intranet startpagina</a:t>
            </a:r>
          </a:p>
        </p:txBody>
      </p:sp>
    </p:spTree>
    <p:extLst>
      <p:ext uri="{BB962C8B-B14F-4D97-AF65-F5344CB8AC3E}">
        <p14:creationId xmlns:p14="http://schemas.microsoft.com/office/powerpoint/2010/main" val="71624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NL" sz="2000" b="1" dirty="0"/>
              <a:t>Contextpagina’s/portalen </a:t>
            </a:r>
            <a:r>
              <a:rPr lang="nl-NL" sz="2000" dirty="0"/>
              <a:t>(algemeen)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Afzonderlijke sites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Per aandachtsgebied/thema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Specifiek (detail en/of verzameling)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Onderlinge samenhang (naast elkaar)</a:t>
            </a:r>
          </a:p>
          <a:p>
            <a:endParaRPr lang="nl-NL" sz="2000" dirty="0"/>
          </a:p>
          <a:p>
            <a:r>
              <a:rPr lang="nl-NL" sz="2000" b="1" dirty="0"/>
              <a:t>Hoofdportalen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(5) belangrijkste aandachtsgebieden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Vanuit startpagina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i="1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7776864" cy="504056"/>
          </a:xfrm>
        </p:spPr>
        <p:txBody>
          <a:bodyPr/>
          <a:lstStyle/>
          <a:p>
            <a:r>
              <a:rPr lang="nl-NL" dirty="0"/>
              <a:t>Contextpagina’s/(hoofd)portalen</a:t>
            </a:r>
          </a:p>
        </p:txBody>
      </p:sp>
    </p:spTree>
    <p:extLst>
      <p:ext uri="{BB962C8B-B14F-4D97-AF65-F5344CB8AC3E}">
        <p14:creationId xmlns:p14="http://schemas.microsoft.com/office/powerpoint/2010/main" val="129273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C34F6CE-3D59-2994-9387-289B69315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16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AEE735-5F62-FF0D-48C2-5D3161638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986400"/>
            <a:ext cx="7632079" cy="345571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Organogram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Missie/visie/doelen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Jaarplan/MJP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Producten &amp; diensten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Collega’s/smoelenboek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Functiehuis/rollen/</a:t>
            </a:r>
            <a:r>
              <a:rPr lang="nl-NL" sz="2000" dirty="0" err="1"/>
              <a:t>persona’s</a:t>
            </a:r>
            <a:endParaRPr lang="nl-NL" sz="2000" dirty="0"/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>
                <a:solidFill>
                  <a:srgbClr val="FF0000"/>
                </a:solidFill>
              </a:rPr>
              <a:t>Domeinen/capaciteiten </a:t>
            </a:r>
          </a:p>
          <a:p>
            <a:pPr lvl="1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1800" dirty="0"/>
              <a:t>Bedrijfsvoering / Juridische Zaken / Facilitair / Financiën &amp;  Inkoop / Communicatie / …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…?</a:t>
            </a:r>
          </a:p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AF602D-1816-86E0-9B59-1E778323D2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Hoofdportaal </a:t>
            </a:r>
            <a:r>
              <a:rPr lang="nl-NL" u="sng" dirty="0"/>
              <a:t>Organisatie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806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AE3831-6883-B8B4-B2B2-9552FF185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17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5BA338-B90E-B45A-F925-9FF1D4D9D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986400"/>
            <a:ext cx="7632079" cy="3455715"/>
          </a:xfrm>
        </p:spPr>
        <p:txBody>
          <a:bodyPr/>
          <a:lstStyle/>
          <a:p>
            <a:r>
              <a:rPr lang="nl-NL" sz="2000" dirty="0">
                <a:solidFill>
                  <a:srgbClr val="FF0000"/>
                </a:solidFill>
              </a:rPr>
              <a:t>Personeel</a:t>
            </a:r>
            <a:r>
              <a:rPr lang="nl-NL" sz="2000" dirty="0"/>
              <a:t> (P&amp;O/HR)</a:t>
            </a:r>
          </a:p>
          <a:p>
            <a:r>
              <a:rPr lang="nl-NL" sz="2000" dirty="0"/>
              <a:t>Opleiding / CBS Academy</a:t>
            </a:r>
          </a:p>
          <a:p>
            <a:r>
              <a:rPr lang="nl-NL" sz="2000" dirty="0"/>
              <a:t>Medezeggenschap</a:t>
            </a:r>
          </a:p>
          <a:p>
            <a:r>
              <a:rPr lang="nl-NL" sz="2000" dirty="0"/>
              <a:t>Bedrijfsarts &amp; Verzuim</a:t>
            </a:r>
          </a:p>
          <a:p>
            <a:r>
              <a:rPr lang="nl-NL" sz="2000" dirty="0"/>
              <a:t>ARBO &amp; Vitaliteit</a:t>
            </a:r>
          </a:p>
          <a:p>
            <a:r>
              <a:rPr lang="nl-NL" sz="2000" dirty="0"/>
              <a:t>Vertrouwenspersonen &amp; Personeelsraadgever</a:t>
            </a:r>
          </a:p>
          <a:p>
            <a:r>
              <a:rPr lang="nl-NL" sz="2000" dirty="0"/>
              <a:t>Integriteit en sociale veiligheid &amp; Inclusiviteit</a:t>
            </a:r>
          </a:p>
          <a:p>
            <a:r>
              <a:rPr lang="nl-NL" sz="2000" dirty="0"/>
              <a:t>Personeelsvereniging</a:t>
            </a:r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49B918-7A81-1A49-127D-390912A724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Hoofdportaal </a:t>
            </a:r>
            <a:r>
              <a:rPr lang="nl-NL" u="sng" dirty="0"/>
              <a:t>Mens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376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7144C0F-E0E2-E43C-8413-72CAD4EC0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18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EC7AA5-2E09-8601-394C-3F180BCF2C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986400"/>
            <a:ext cx="7632079" cy="3455715"/>
          </a:xfrm>
        </p:spPr>
        <p:txBody>
          <a:bodyPr/>
          <a:lstStyle/>
          <a:p>
            <a:r>
              <a:rPr lang="nl-NL" sz="2000" dirty="0"/>
              <a:t>CBS-procesmanagement (algemeen)</a:t>
            </a:r>
          </a:p>
          <a:p>
            <a:r>
              <a:rPr lang="nl-NL" sz="2000" dirty="0"/>
              <a:t>CBS-processen (landschap en beschrijvingen)</a:t>
            </a:r>
          </a:p>
          <a:p>
            <a:r>
              <a:rPr lang="nl-NL" sz="2000" dirty="0">
                <a:solidFill>
                  <a:srgbClr val="FF0000"/>
                </a:solidFill>
              </a:rPr>
              <a:t>Kwaliteitszorg</a:t>
            </a:r>
          </a:p>
          <a:p>
            <a:pPr lvl="1"/>
            <a:r>
              <a:rPr lang="nl-NL" sz="2000" dirty="0"/>
              <a:t>Kwaliteitsmanagement</a:t>
            </a:r>
          </a:p>
          <a:p>
            <a:pPr lvl="1"/>
            <a:r>
              <a:rPr lang="nl-NL" sz="2000" dirty="0"/>
              <a:t>Informatiebeveiliging</a:t>
            </a:r>
          </a:p>
          <a:p>
            <a:pPr lvl="1"/>
            <a:r>
              <a:rPr lang="nl-NL" sz="2000" dirty="0"/>
              <a:t>Privacybescherming</a:t>
            </a:r>
          </a:p>
          <a:p>
            <a:r>
              <a:rPr lang="nl-NL" sz="2000" dirty="0"/>
              <a:t>Methodologie</a:t>
            </a:r>
          </a:p>
          <a:p>
            <a:r>
              <a:rPr lang="nl-NL" sz="2000" dirty="0"/>
              <a:t>Informatiemanagement</a:t>
            </a:r>
          </a:p>
          <a:p>
            <a:r>
              <a:rPr lang="nl-NL" sz="2000" dirty="0">
                <a:solidFill>
                  <a:srgbClr val="FF0000"/>
                </a:solidFill>
              </a:rPr>
              <a:t>Capaciteiten/domeinen?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CD80A0-06B6-51E4-16DE-2BD47CE51D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Hoofdportaal </a:t>
            </a:r>
            <a:r>
              <a:rPr lang="nl-NL" u="sng" dirty="0"/>
              <a:t>Proces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711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Applicaties &amp; tools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Werkplek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 err="1"/>
              <a:t>TopDesk</a:t>
            </a:r>
            <a:endParaRPr lang="nl-NL" sz="2000" dirty="0"/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AFAS/Casper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DSC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Slack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 err="1"/>
              <a:t>Confluence</a:t>
            </a:r>
            <a:r>
              <a:rPr lang="nl-NL" sz="2000" dirty="0"/>
              <a:t>/wiki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CMDB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 err="1"/>
              <a:t>StatLine</a:t>
            </a:r>
            <a:endParaRPr lang="nl-NL" sz="2000" dirty="0"/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IMS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 err="1"/>
              <a:t>Miro</a:t>
            </a:r>
            <a:endParaRPr lang="nl-NL" sz="2000" dirty="0"/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sz="2000" dirty="0"/>
              <a:t>…?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Hoofdportaal </a:t>
            </a:r>
            <a:r>
              <a:rPr lang="nl-NL" u="sng" dirty="0"/>
              <a:t>Systeem</a:t>
            </a:r>
          </a:p>
        </p:txBody>
      </p:sp>
    </p:spTree>
    <p:extLst>
      <p:ext uri="{BB962C8B-B14F-4D97-AF65-F5344CB8AC3E}">
        <p14:creationId xmlns:p14="http://schemas.microsoft.com/office/powerpoint/2010/main" val="67207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ACA10C-56C3-CD46-3007-6A6DE73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2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3434A6-733A-7719-D93F-41129EDC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 van vandaag</a:t>
            </a:r>
          </a:p>
        </p:txBody>
      </p:sp>
    </p:spTree>
    <p:extLst>
      <p:ext uri="{BB962C8B-B14F-4D97-AF65-F5344CB8AC3E}">
        <p14:creationId xmlns:p14="http://schemas.microsoft.com/office/powerpoint/2010/main" val="357512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 err="1">
                <a:solidFill>
                  <a:srgbClr val="FF0000"/>
                </a:solidFill>
              </a:rPr>
              <a:t>Beleids</a:t>
            </a:r>
            <a:r>
              <a:rPr lang="nl-NL" sz="2000" dirty="0">
                <a:solidFill>
                  <a:srgbClr val="FF0000"/>
                </a:solidFill>
              </a:rPr>
              <a:t>(weg)wijzer 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>
                <a:solidFill>
                  <a:srgbClr val="FF0000"/>
                </a:solidFill>
              </a:rPr>
              <a:t>Samenwerkingen/gremia (intern &amp; extern)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CBS-begrippenlijst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Algemene Bronnencatalogus (ABC)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Classificatiesysteem (CLS)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Publicaties (planning &amp; output)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Architectuur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Schrijfwijzer</a:t>
            </a:r>
          </a:p>
          <a:p>
            <a:pPr marL="342900" indent="-342900">
              <a:lnSpc>
                <a:spcPct val="90000"/>
              </a:lnSpc>
              <a:buFont typeface="Calibri" pitchFamily="34" charset="0"/>
              <a:buChar char="─"/>
            </a:pPr>
            <a:r>
              <a:rPr lang="nl-NL" sz="2000" dirty="0"/>
              <a:t>…?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10CAA9CB-6D41-7026-363D-841A3E2E80A2}"/>
              </a:ext>
            </a:extLst>
          </p:cNvPr>
          <p:cNvSpPr txBox="1">
            <a:spLocks/>
          </p:cNvSpPr>
          <p:nvPr/>
        </p:nvSpPr>
        <p:spPr>
          <a:xfrm>
            <a:off x="467544" y="339502"/>
            <a:ext cx="8496944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b="1" i="0" kern="1200" spc="60" baseline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000" b="1" u="none" strike="noStrike" kern="1200" cap="none" spc="60" normalizeH="0" baseline="0" noProof="0" dirty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Hoofdportaal </a:t>
            </a:r>
            <a:r>
              <a:rPr kumimoji="0" lang="nl-NL" sz="3000" b="1" u="sng" strike="noStrike" kern="1200" cap="none" spc="60" normalizeH="0" baseline="0" noProof="0" dirty="0">
                <a:ln>
                  <a:noFill/>
                </a:ln>
                <a:solidFill>
                  <a:srgbClr val="00A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Communicatie/Informatie/Data</a:t>
            </a:r>
          </a:p>
        </p:txBody>
      </p:sp>
    </p:spTree>
    <p:extLst>
      <p:ext uri="{BB962C8B-B14F-4D97-AF65-F5344CB8AC3E}">
        <p14:creationId xmlns:p14="http://schemas.microsoft.com/office/powerpoint/2010/main" val="119336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987574"/>
            <a:ext cx="3960440" cy="3672408"/>
          </a:xfrm>
        </p:spPr>
        <p:txBody>
          <a:bodyPr>
            <a:normAutofit/>
          </a:bodyPr>
          <a:lstStyle/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Kwaliteitsmanagement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Informatiebeveiliging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Privacybescherming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Procesmanagement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Methodologie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Informatiemanagement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Informatiehuishouding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7832950" cy="504056"/>
          </a:xfrm>
        </p:spPr>
        <p:txBody>
          <a:bodyPr/>
          <a:lstStyle/>
          <a:p>
            <a:r>
              <a:rPr lang="nl-NL" dirty="0"/>
              <a:t>Contextpagina Kwaliteitszorg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A30A6038-59D2-B9D5-DBF2-66F747C0818A}"/>
              </a:ext>
            </a:extLst>
          </p:cNvPr>
          <p:cNvSpPr txBox="1">
            <a:spLocks/>
          </p:cNvSpPr>
          <p:nvPr/>
        </p:nvSpPr>
        <p:spPr>
          <a:xfrm>
            <a:off x="4384019" y="987574"/>
            <a:ext cx="3960440" cy="36724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spc="4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itchFamily="34" charset="0"/>
              <a:buChar char="─"/>
            </a:pPr>
            <a:r>
              <a:rPr lang="nl-NL" sz="2600" dirty="0" err="1"/>
              <a:t>Chiefs</a:t>
            </a:r>
            <a:r>
              <a:rPr lang="nl-NL" sz="2600" dirty="0"/>
              <a:t> (CQO, CISO, CPO)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Coördinatoren (KIP/hoofddirectie)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Contactpersonen (KIP/directie)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Normenkaders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Audits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Kwaliteitsmanagementsysteem (KMS)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Integraal managementsysteem (IMS)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600" dirty="0"/>
              <a:t>…</a:t>
            </a:r>
          </a:p>
          <a:p>
            <a:pPr marL="342900" indent="-342900"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104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Wet- en regelgeving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(Normen)kaders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Besluiten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Beleidsstukken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Contracten &amp; overeenkomsten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Principes, richtlijnen, afspraken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…?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Contextpagina </a:t>
            </a:r>
            <a:r>
              <a:rPr lang="nl-NL" dirty="0" err="1"/>
              <a:t>Beleids</a:t>
            </a:r>
            <a:r>
              <a:rPr lang="nl-NL" dirty="0"/>
              <a:t>(weg)wijzer</a:t>
            </a:r>
          </a:p>
        </p:txBody>
      </p:sp>
    </p:spTree>
    <p:extLst>
      <p:ext uri="{BB962C8B-B14F-4D97-AF65-F5344CB8AC3E}">
        <p14:creationId xmlns:p14="http://schemas.microsoft.com/office/powerpoint/2010/main" val="288323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987574"/>
            <a:ext cx="3600400" cy="3672408"/>
          </a:xfrm>
        </p:spPr>
        <p:txBody>
          <a:bodyPr>
            <a:normAutofit/>
          </a:bodyPr>
          <a:lstStyle/>
          <a:p>
            <a:r>
              <a:rPr lang="nl-NL" sz="2000" b="1" dirty="0"/>
              <a:t>Extern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Internationaal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Nationaal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Adviesraden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Externe relaties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CBS-accountmanagement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Contextpagina Samenwerkingen &amp; gremia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08AE25D9-CED8-92DE-36C9-C8B8024628E5}"/>
              </a:ext>
            </a:extLst>
          </p:cNvPr>
          <p:cNvSpPr txBox="1">
            <a:spLocks/>
          </p:cNvSpPr>
          <p:nvPr/>
        </p:nvSpPr>
        <p:spPr>
          <a:xfrm>
            <a:off x="4211960" y="987574"/>
            <a:ext cx="396044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spc="4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/>
              <a:t>Intern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Agile teams &amp; </a:t>
            </a:r>
            <a:r>
              <a:rPr lang="nl-NL" sz="2000" dirty="0" err="1"/>
              <a:t>DevOps</a:t>
            </a:r>
            <a:r>
              <a:rPr lang="nl-NL" sz="2000" dirty="0"/>
              <a:t>-teams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 err="1"/>
              <a:t>Communities</a:t>
            </a:r>
            <a:r>
              <a:rPr lang="nl-NL" sz="2000" dirty="0"/>
              <a:t> &amp; gildes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Boarden/raden/stuurgroepen</a:t>
            </a:r>
          </a:p>
          <a:p>
            <a:pPr marL="342900" indent="-342900">
              <a:buFont typeface="Calibri" pitchFamily="34" charset="0"/>
              <a:buChar char="─"/>
            </a:pPr>
            <a:r>
              <a:rPr lang="nl-NL" sz="2000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76176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239B10-FFCE-0033-2C9B-43CC23660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24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A1B845-D769-CBEE-3109-C700B1790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986400"/>
            <a:ext cx="4031679" cy="352772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NL" sz="2000" dirty="0"/>
              <a:t>Bedrijfsvoering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Personeelsmanagement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Inkoop- &amp; contractmanagement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Financieel management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Communicatiemanagement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Administratieve ondersteuning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Facilitair management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Juridische ondersteuning</a:t>
            </a:r>
          </a:p>
          <a:p>
            <a:pPr lvl="1">
              <a:spcBef>
                <a:spcPts val="0"/>
              </a:spcBef>
            </a:pPr>
            <a:r>
              <a:rPr lang="nl-NL" sz="1800" dirty="0"/>
              <a:t>Informatiemanagement en archiefbeheer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81C6C8-48B5-E32C-072E-C4C3BEC28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Contextpagina Domeinen/capaciteiten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87D6D0C8-4DFC-011D-FE30-EB4DC8849DE0}"/>
              </a:ext>
            </a:extLst>
          </p:cNvPr>
          <p:cNvSpPr txBox="1">
            <a:spLocks/>
          </p:cNvSpPr>
          <p:nvPr/>
        </p:nvSpPr>
        <p:spPr>
          <a:xfrm>
            <a:off x="4716016" y="986400"/>
            <a:ext cx="3671639" cy="34557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─"/>
              <a:defRPr sz="2400" kern="1200" spc="4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2400" kern="120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2400" kern="120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2400" kern="120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2400" kern="1200" baseline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2000" dirty="0"/>
              <a:t>Informatisering en automatisering</a:t>
            </a:r>
          </a:p>
          <a:p>
            <a:pPr>
              <a:spcBef>
                <a:spcPts val="0"/>
              </a:spcBef>
            </a:pPr>
            <a:r>
              <a:rPr lang="nl-NL" sz="2000" dirty="0"/>
              <a:t>Klant- en keteninteractie</a:t>
            </a:r>
          </a:p>
          <a:p>
            <a:pPr>
              <a:spcBef>
                <a:spcPts val="0"/>
              </a:spcBef>
            </a:pPr>
            <a:r>
              <a:rPr lang="nl-NL" sz="2000" dirty="0"/>
              <a:t>Security en Privacy</a:t>
            </a:r>
          </a:p>
          <a:p>
            <a:pPr>
              <a:spcBef>
                <a:spcPts val="0"/>
              </a:spcBef>
            </a:pPr>
            <a:r>
              <a:rPr lang="nl-NL" sz="20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/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/>
              <a:t>(conform </a:t>
            </a:r>
            <a:r>
              <a:rPr lang="nl-NL" sz="1400" dirty="0" err="1"/>
              <a:t>capabilities</a:t>
            </a:r>
            <a:r>
              <a:rPr lang="nl-NL" sz="1400" dirty="0"/>
              <a:t> en organogram)</a:t>
            </a:r>
          </a:p>
        </p:txBody>
      </p:sp>
    </p:spTree>
    <p:extLst>
      <p:ext uri="{BB962C8B-B14F-4D97-AF65-F5344CB8AC3E}">
        <p14:creationId xmlns:p14="http://schemas.microsoft.com/office/powerpoint/2010/main" val="3465709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4ECC759-30AD-B1D0-51FA-42CB0FA7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39B1-516F-C18F-9A4D-001E50783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Arbeidsvoorwaarden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Algemeen, huidig dienstverband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Financiën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Gezond werken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Loopbaan en ontwikkeling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Nieuwsbrief</a:t>
            </a:r>
          </a:p>
          <a:p>
            <a:pPr marL="342900" indent="-342900">
              <a:lnSpc>
                <a:spcPct val="80000"/>
              </a:lnSpc>
              <a:buFont typeface="Calibri" pitchFamily="34" charset="0"/>
              <a:buChar char="─"/>
            </a:pPr>
            <a:r>
              <a:rPr lang="nl-NL" sz="2000" dirty="0"/>
              <a:t>…?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506B-5172-E741-2EC5-A54D9369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Contextpagina Personeel</a:t>
            </a:r>
          </a:p>
        </p:txBody>
      </p:sp>
    </p:spTree>
    <p:extLst>
      <p:ext uri="{BB962C8B-B14F-4D97-AF65-F5344CB8AC3E}">
        <p14:creationId xmlns:p14="http://schemas.microsoft.com/office/powerpoint/2010/main" val="193098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8544721-3B14-C5BF-68AD-CA2E80638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3B159D-2560-9E7A-11B7-3827EEF4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Géén enkele indeling maakt alle </a:t>
            </a:r>
            <a:r>
              <a:rPr lang="nl-NL" sz="2000" dirty="0" err="1"/>
              <a:t>CBS’ers</a:t>
            </a:r>
            <a:r>
              <a:rPr lang="nl-NL" sz="2000" dirty="0"/>
              <a:t> blij, omdat iedereen zijn of haar eigen voorkeuren heeft wat betreft (snel) te raadplegen informatie.</a:t>
            </a:r>
          </a:p>
          <a:p>
            <a:endParaRPr lang="nl-NL" sz="2000" dirty="0"/>
          </a:p>
          <a:p>
            <a:r>
              <a:rPr lang="nl-NL" sz="2000" b="1" dirty="0"/>
              <a:t>Wens</a:t>
            </a:r>
            <a:endParaRPr lang="nl-NL" sz="2000" dirty="0"/>
          </a:p>
          <a:p>
            <a:r>
              <a:rPr lang="nl-NL" sz="2000" dirty="0"/>
              <a:t>Gebruiker moet op startpagina (wederom) de mogelijkheid hebben om zelf favorieten/hyperlinks (snel-naar-principe) te kunnen maken en opslaan zodat men snel bij de beoogde informatie/locatie komt.</a:t>
            </a:r>
          </a:p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062BF5-312E-AFD1-56EC-44E1DB5405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Naar aanleiding van de eerste workshop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713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ACA10C-56C3-CD46-3007-6A6DE73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3434A6-733A-7719-D93F-41129EDC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 aan de slag!</a:t>
            </a:r>
          </a:p>
        </p:txBody>
      </p:sp>
    </p:spTree>
    <p:extLst>
      <p:ext uri="{BB962C8B-B14F-4D97-AF65-F5344CB8AC3E}">
        <p14:creationId xmlns:p14="http://schemas.microsoft.com/office/powerpoint/2010/main" val="423313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7832950" cy="504056"/>
          </a:xfrm>
        </p:spPr>
        <p:txBody>
          <a:bodyPr/>
          <a:lstStyle/>
          <a:p>
            <a:r>
              <a:rPr lang="nl-NL" dirty="0"/>
              <a:t>Samen aan de slag!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EC81DD8D-C2F7-BE17-376D-15B006504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57718"/>
              </p:ext>
            </p:extLst>
          </p:nvPr>
        </p:nvGraphicFramePr>
        <p:xfrm>
          <a:off x="539552" y="1059582"/>
          <a:ext cx="7886700" cy="366904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2904699585"/>
                    </a:ext>
                  </a:extLst>
                </a:gridCol>
                <a:gridCol w="7094612">
                  <a:extLst>
                    <a:ext uri="{9D8B030D-6E8A-4147-A177-3AD203B41FA5}">
                      <a16:colId xmlns:a16="http://schemas.microsoft.com/office/drawing/2014/main" val="2975490463"/>
                    </a:ext>
                  </a:extLst>
                </a:gridCol>
              </a:tblGrid>
              <a:tr h="1038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11:15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Samen aan slag met de vijf door jou gekozen werkruimten: Hoe zitten deze werkruimten in elkaar? Waar worden ze precies voor gebruikt? Waar zou je ze op Intranet verwachten?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42688"/>
                  </a:ext>
                </a:extLst>
              </a:tr>
              <a:tr h="506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12:10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Pauze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30803"/>
                  </a:ext>
                </a:extLst>
              </a:tr>
              <a:tr h="506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12:55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In tweetallen verder met analyseren en beantwoorden van vragen over werkruimten.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42270"/>
                  </a:ext>
                </a:extLst>
              </a:tr>
              <a:tr h="485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13:55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Plenaire bespreking van de uitkomsten: wat is je opgevallen?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24565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14:25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Evalueren en afspraken voor vervolg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21432"/>
                  </a:ext>
                </a:extLst>
              </a:tr>
              <a:tr h="506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15:00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20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Afsluiten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8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Agenda van vandaag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101AF64E-1929-16BB-64DC-F2AE1A1B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01406"/>
              </p:ext>
            </p:extLst>
          </p:nvPr>
        </p:nvGraphicFramePr>
        <p:xfrm>
          <a:off x="539552" y="1059582"/>
          <a:ext cx="7886700" cy="3752441"/>
        </p:xfrm>
        <a:graphic>
          <a:graphicData uri="http://schemas.openxmlformats.org/drawingml/2006/table">
            <a:tbl>
              <a:tblPr firstRow="1" bandRow="1"/>
              <a:tblGrid>
                <a:gridCol w="720080">
                  <a:extLst>
                    <a:ext uri="{9D8B030D-6E8A-4147-A177-3AD203B41FA5}">
                      <a16:colId xmlns:a16="http://schemas.microsoft.com/office/drawing/2014/main" val="2904699585"/>
                    </a:ext>
                  </a:extLst>
                </a:gridCol>
                <a:gridCol w="7166620">
                  <a:extLst>
                    <a:ext uri="{9D8B030D-6E8A-4147-A177-3AD203B41FA5}">
                      <a16:colId xmlns:a16="http://schemas.microsoft.com/office/drawing/2014/main" val="2975490463"/>
                    </a:ext>
                  </a:extLst>
                </a:gridCol>
              </a:tblGrid>
              <a:tr h="365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10:00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Welkom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821627"/>
                  </a:ext>
                </a:extLst>
              </a:tr>
              <a:tr h="365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10:15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Bevindingen n.a.v. gestelde vragen, hoe hiermee verder en stand van zaken project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82337"/>
                  </a:ext>
                </a:extLst>
              </a:tr>
              <a:tr h="3684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10:30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Presentatie eerste concept ordening van informatie inclusief discussie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88496"/>
                  </a:ext>
                </a:extLst>
              </a:tr>
              <a:tr h="627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11:15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Samen aan slag met de vijf door jou gekozen werkruimten: Hoe zitten deze werkruimten in elkaar? Waar worden ze precies voor gebruikt? Waar zou je ze op Intranet verwachten?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42688"/>
                  </a:ext>
                </a:extLst>
              </a:tr>
              <a:tr h="381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12:10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Pauze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30803"/>
                  </a:ext>
                </a:extLst>
              </a:tr>
              <a:tr h="381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12:55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In tweetallen verder met analyseren en beantwoorden van vragen over werkruimten.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42270"/>
                  </a:ext>
                </a:extLst>
              </a:tr>
              <a:tr h="365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13:55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Plenaire bespreking van de uitkomsten: wat is je opgevallen?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324565"/>
                  </a:ext>
                </a:extLst>
              </a:tr>
              <a:tr h="364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14:25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Evalueren en afspraken voor vervolg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21432"/>
                  </a:ext>
                </a:extLst>
              </a:tr>
              <a:tr h="381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15:00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600" kern="100" dirty="0">
                          <a:solidFill>
                            <a:srgbClr val="271D6C"/>
                          </a:solidFill>
                          <a:effectLst/>
                          <a:latin typeface="+mn-lt"/>
                          <a:ea typeface="Aptos" panose="02110004020202020204"/>
                          <a:cs typeface="Times New Roman" panose="02020603050405020304" pitchFamily="18" charset="0"/>
                        </a:rPr>
                        <a:t>Afsluiten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08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15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ACA10C-56C3-CD46-3007-6A6DE73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3434A6-733A-7719-D93F-41129EDC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Opgehaalde input uit vragenlijst</a:t>
            </a:r>
          </a:p>
        </p:txBody>
      </p:sp>
    </p:spTree>
    <p:extLst>
      <p:ext uri="{BB962C8B-B14F-4D97-AF65-F5344CB8AC3E}">
        <p14:creationId xmlns:p14="http://schemas.microsoft.com/office/powerpoint/2010/main" val="25711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Goed bruikbare respons ontvangen waar we erg blij mee zijn!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Respons biedt startpunt om toe te werken naar stip op de horizon: reis die we </a:t>
            </a:r>
            <a:r>
              <a:rPr lang="nl-NL" sz="2000" b="1" dirty="0"/>
              <a:t>samen</a:t>
            </a:r>
            <a:r>
              <a:rPr lang="nl-NL" sz="2000" dirty="0"/>
              <a:t> maken en leidt tot verschillende </a:t>
            </a:r>
            <a:r>
              <a:rPr lang="nl-NL" sz="2000" b="1" dirty="0"/>
              <a:t>tussenproducten</a:t>
            </a:r>
            <a:r>
              <a:rPr lang="nl-N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8136904" cy="504056"/>
          </a:xfrm>
        </p:spPr>
        <p:txBody>
          <a:bodyPr/>
          <a:lstStyle/>
          <a:p>
            <a:r>
              <a:rPr lang="nl-NL" dirty="0"/>
              <a:t>Bevindingen n.a.v. gestelde vragen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A7CA4267-C8B4-84C0-22CF-670096A6F40E}"/>
              </a:ext>
            </a:extLst>
          </p:cNvPr>
          <p:cNvGrpSpPr/>
          <p:nvPr/>
        </p:nvGrpSpPr>
        <p:grpSpPr>
          <a:xfrm>
            <a:off x="899592" y="3050219"/>
            <a:ext cx="5904656" cy="1601599"/>
            <a:chOff x="827584" y="3324929"/>
            <a:chExt cx="5904656" cy="1601599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3C1C2B12-8683-33EE-4ABD-56CE46758822}"/>
                </a:ext>
              </a:extLst>
            </p:cNvPr>
            <p:cNvSpPr/>
            <p:nvPr/>
          </p:nvSpPr>
          <p:spPr>
            <a:xfrm>
              <a:off x="827584" y="3939902"/>
              <a:ext cx="864096" cy="57606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IST</a:t>
              </a:r>
              <a:endParaRPr lang="nl-NL" dirty="0"/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C9C5E4BE-BE2D-32F9-E27C-7404C8E58FAC}"/>
                </a:ext>
              </a:extLst>
            </p:cNvPr>
            <p:cNvSpPr/>
            <p:nvPr/>
          </p:nvSpPr>
          <p:spPr>
            <a:xfrm>
              <a:off x="5796136" y="3939902"/>
              <a:ext cx="936104" cy="5760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SOLL</a:t>
              </a:r>
              <a:endParaRPr lang="nl-NL" dirty="0"/>
            </a:p>
          </p:txBody>
        </p:sp>
        <p:sp>
          <p:nvSpPr>
            <p:cNvPr id="8" name="Pijl: rechts 7">
              <a:extLst>
                <a:ext uri="{FF2B5EF4-FFF2-40B4-BE49-F238E27FC236}">
                  <a16:creationId xmlns:a16="http://schemas.microsoft.com/office/drawing/2014/main" id="{D3899DE9-C09D-386B-BAB0-CF6962697598}"/>
                </a:ext>
              </a:extLst>
            </p:cNvPr>
            <p:cNvSpPr/>
            <p:nvPr/>
          </p:nvSpPr>
          <p:spPr>
            <a:xfrm>
              <a:off x="1907704" y="4227934"/>
              <a:ext cx="3744416" cy="1440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74A5371-FC24-5CB6-23ED-5DB12D68A22C}"/>
                </a:ext>
              </a:extLst>
            </p:cNvPr>
            <p:cNvSpPr/>
            <p:nvPr/>
          </p:nvSpPr>
          <p:spPr>
            <a:xfrm>
              <a:off x="2339752" y="4155926"/>
              <a:ext cx="288032" cy="3600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A5A38E7-39C1-113D-6325-DCC0005F5E51}"/>
                </a:ext>
              </a:extLst>
            </p:cNvPr>
            <p:cNvSpPr/>
            <p:nvPr/>
          </p:nvSpPr>
          <p:spPr>
            <a:xfrm>
              <a:off x="3059832" y="4155926"/>
              <a:ext cx="288032" cy="3600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21B495A0-E862-3A4F-CA5F-1BCBAE231DA8}"/>
                </a:ext>
              </a:extLst>
            </p:cNvPr>
            <p:cNvSpPr/>
            <p:nvPr/>
          </p:nvSpPr>
          <p:spPr>
            <a:xfrm>
              <a:off x="4067944" y="4155926"/>
              <a:ext cx="288032" cy="3600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D7DBB892-BC5B-B897-E17A-5C20560FB909}"/>
                </a:ext>
              </a:extLst>
            </p:cNvPr>
            <p:cNvSpPr txBox="1"/>
            <p:nvPr/>
          </p:nvSpPr>
          <p:spPr>
            <a:xfrm>
              <a:off x="2051720" y="4587974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/>
                <a:t>mijlpaal/</a:t>
              </a:r>
            </a:p>
            <a:p>
              <a:pPr algn="ctr"/>
              <a:r>
                <a:rPr lang="nl-NL" sz="800" dirty="0"/>
                <a:t>tussenoplossing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088DC258-8C04-D7E8-E214-EE95B7D862F9}"/>
                </a:ext>
              </a:extLst>
            </p:cNvPr>
            <p:cNvSpPr txBox="1"/>
            <p:nvPr/>
          </p:nvSpPr>
          <p:spPr>
            <a:xfrm>
              <a:off x="2771800" y="3781368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/>
                <a:t>mijlpaal/</a:t>
              </a:r>
            </a:p>
            <a:p>
              <a:pPr algn="ctr"/>
              <a:r>
                <a:rPr lang="nl-NL" sz="800" dirty="0"/>
                <a:t>tussenoplossing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754D150-CD39-9A4D-7D42-A229DE06079F}"/>
                </a:ext>
              </a:extLst>
            </p:cNvPr>
            <p:cNvSpPr txBox="1"/>
            <p:nvPr/>
          </p:nvSpPr>
          <p:spPr>
            <a:xfrm>
              <a:off x="3851920" y="4580324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/>
                <a:t>mijlpaal/</a:t>
              </a:r>
            </a:p>
            <a:p>
              <a:pPr algn="ctr"/>
              <a:r>
                <a:rPr lang="nl-NL" sz="800" dirty="0"/>
                <a:t>tussenoplossing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734D63D-731D-6C4A-AC67-3A2E6D2F4F1B}"/>
                </a:ext>
              </a:extLst>
            </p:cNvPr>
            <p:cNvSpPr txBox="1"/>
            <p:nvPr/>
          </p:nvSpPr>
          <p:spPr>
            <a:xfrm>
              <a:off x="4716016" y="3324929"/>
              <a:ext cx="1152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/>
                <a:t>Reis </a:t>
              </a:r>
            </a:p>
            <a:p>
              <a:pPr algn="ctr"/>
              <a:r>
                <a:rPr lang="nl-NL" sz="1200" dirty="0"/>
                <a:t>naar </a:t>
              </a:r>
            </a:p>
            <a:p>
              <a:pPr algn="ctr"/>
              <a:r>
                <a:rPr lang="nl-NL" sz="1200" dirty="0"/>
                <a:t>volwassenheid </a:t>
              </a:r>
            </a:p>
            <a:p>
              <a:pPr algn="ctr"/>
              <a:r>
                <a:rPr lang="nl-NL" sz="1200" dirty="0"/>
                <a:t>Intranet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94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Vindbaarheid van actuele informatie moet beter.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Belang van een organogram en telefoonboek veel genoemd.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Intranet kan gebruiksvriendelijker.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Uniformiteit van pagina’s belangrijk, hier afspraken over nodig.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 err="1"/>
              <a:t>Governance</a:t>
            </a:r>
            <a:r>
              <a:rPr lang="nl-NL" sz="2000" dirty="0"/>
              <a:t> en beleid heel belangrijk.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Vaker uitgesproken wens om SharePoint zo standaard en volledig mogelijk te gebruiken.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i="1" spc="4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8136904" cy="504056"/>
          </a:xfrm>
        </p:spPr>
        <p:txBody>
          <a:bodyPr/>
          <a:lstStyle/>
          <a:p>
            <a:r>
              <a:rPr lang="nl-NL" dirty="0"/>
              <a:t>Veel genoemde wensen in een notendop</a:t>
            </a:r>
          </a:p>
        </p:txBody>
      </p:sp>
    </p:spTree>
    <p:extLst>
      <p:ext uri="{BB962C8B-B14F-4D97-AF65-F5344CB8AC3E}">
        <p14:creationId xmlns:p14="http://schemas.microsoft.com/office/powerpoint/2010/main" val="359156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We zullen de genoemde functionaliteiten verder uitwerken en prioriteren.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Vervolgens gaan we na hoe deze functionaliteiten als standaard functionaliteiten in het nieuwe SharePoint zitten: we nemen de klankbordgroep hierin mee.</a:t>
            </a:r>
            <a:endParaRPr lang="nl-NL" sz="2000" i="1" spc="40" dirty="0">
              <a:solidFill>
                <a:schemeClr val="accent2"/>
              </a:solidFill>
              <a:latin typeface="Calibri" pitchFamily="34" charset="0"/>
            </a:endParaRP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sz="2000" dirty="0"/>
              <a:t>Samen met de collega’s die aangaven geïnteresseerd te zijn, geven we verder richting aan het Expertteam Intranet.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8136904" cy="504056"/>
          </a:xfrm>
        </p:spPr>
        <p:txBody>
          <a:bodyPr/>
          <a:lstStyle/>
          <a:p>
            <a:r>
              <a:rPr lang="nl-NL" dirty="0"/>
              <a:t>Hoe concreet met jullie respons verder?</a:t>
            </a:r>
          </a:p>
        </p:txBody>
      </p:sp>
    </p:spTree>
    <p:extLst>
      <p:ext uri="{BB962C8B-B14F-4D97-AF65-F5344CB8AC3E}">
        <p14:creationId xmlns:p14="http://schemas.microsoft.com/office/powerpoint/2010/main" val="174282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ACA10C-56C3-CD46-3007-6A6DE73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3434A6-733A-7719-D93F-41129EDC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 van zaken project</a:t>
            </a:r>
          </a:p>
        </p:txBody>
      </p:sp>
    </p:spTree>
    <p:extLst>
      <p:ext uri="{BB962C8B-B14F-4D97-AF65-F5344CB8AC3E}">
        <p14:creationId xmlns:p14="http://schemas.microsoft.com/office/powerpoint/2010/main" val="215120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C66E9A7-4622-E790-39F4-9271092A1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9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E55499-41C7-EA3E-DDA1-80F619E65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986400"/>
            <a:ext cx="7632079" cy="3455715"/>
          </a:xfrm>
        </p:spPr>
        <p:txBody>
          <a:bodyPr/>
          <a:lstStyle/>
          <a:p>
            <a:r>
              <a:rPr lang="nl-NL" sz="2000" dirty="0"/>
              <a:t>Eerste aanzet tot een functionele schets.</a:t>
            </a:r>
          </a:p>
          <a:p>
            <a:r>
              <a:rPr lang="nl-NL" sz="2000" dirty="0"/>
              <a:t>Verder concreet krijgen wat straks op het intranet komt te staan: content en context.</a:t>
            </a:r>
          </a:p>
          <a:p>
            <a:r>
              <a:rPr lang="nl-NL" sz="2000" dirty="0"/>
              <a:t>Ophalen input vanuit klankbordgroep en meenemen organisatie d.m.v. nieuwsberichten.</a:t>
            </a:r>
          </a:p>
          <a:p>
            <a:r>
              <a:rPr lang="nl-NL" sz="2000" dirty="0"/>
              <a:t>Eerste technische verkenning door FB.</a:t>
            </a:r>
          </a:p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A42318-D374-529A-CAFB-F1361AD8A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Terugblik</a:t>
            </a:r>
          </a:p>
        </p:txBody>
      </p:sp>
    </p:spTree>
    <p:extLst>
      <p:ext uri="{BB962C8B-B14F-4D97-AF65-F5344CB8AC3E}">
        <p14:creationId xmlns:p14="http://schemas.microsoft.com/office/powerpoint/2010/main" val="1427750085"/>
      </p:ext>
    </p:extLst>
  </p:cSld>
  <p:clrMapOvr>
    <a:masterClrMapping/>
  </p:clrMapOvr>
</p:sld>
</file>

<file path=ppt/theme/theme1.xml><?xml version="1.0" encoding="utf-8"?>
<a:theme xmlns:a="http://schemas.openxmlformats.org/drawingml/2006/main" name="CBS indelinge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S Powerpoint sjabloon.potx" id="{289D481F-67B9-4705-A46A-DC6D3FFAEA19}" vid="{C665D2C1-8139-4571-8D3D-195E5FC4A2B9}"/>
    </a:ext>
  </a:extLst>
</a:theme>
</file>

<file path=ppt/theme/theme2.xml><?xml version="1.0" encoding="utf-8"?>
<a:theme xmlns:a="http://schemas.openxmlformats.org/drawingml/2006/main" name="Samenwerk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S Powerpoint sjabloon.potx" id="{289D481F-67B9-4705-A46A-DC6D3FFAEA19}" vid="{EFD510D0-05FE-41D2-B8B5-40701DBE2701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23705cfe14e4ff3b444105588ed2ce1 xmlns="b74be9d0-744f-40c0-ac69-73a07a8fd8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Presentatie</TermName>
          <TermId xmlns="http://schemas.microsoft.com/office/infopath/2007/PartnerControls">391a370b-084e-4a47-ac89-698577afd154</TermId>
        </TermInfo>
        <TermInfo xmlns="http://schemas.microsoft.com/office/infopath/2007/PartnerControls">
          <TermName xmlns="http://schemas.microsoft.com/office/infopath/2007/PartnerControls">bijeenkomsten</TermName>
          <TermId xmlns="http://schemas.microsoft.com/office/infopath/2007/PartnerControls">6e1c96ce-ae05-4ba2-b3b5-61792404f9ad</TermId>
        </TermInfo>
        <TermInfo xmlns="http://schemas.microsoft.com/office/infopath/2007/PartnerControls">
          <TermName xmlns="http://schemas.microsoft.com/office/infopath/2007/PartnerControls">klankbordgroep</TermName>
          <TermId xmlns="http://schemas.microsoft.com/office/infopath/2007/PartnerControls">387542be-9cae-4f16-a384-9cde5a8ed270</TermId>
        </TermInfo>
        <TermInfo xmlns="http://schemas.microsoft.com/office/infopath/2007/PartnerControls">
          <TermName xmlns="http://schemas.microsoft.com/office/infopath/2007/PartnerControls">intranet</TermName>
          <TermId xmlns="http://schemas.microsoft.com/office/infopath/2007/PartnerControls">b02a84dd-aed4-4c2b-9b0f-0f0881d026f1</TermId>
        </TermInfo>
        <TermInfo xmlns="http://schemas.microsoft.com/office/infopath/2007/PartnerControls">
          <TermName xmlns="http://schemas.microsoft.com/office/infopath/2007/PartnerControls">Nieuw intranet</TermName>
          <TermId xmlns="http://schemas.microsoft.com/office/infopath/2007/PartnerControls">3a11a797-ffc8-4e83-a146-397be69f8a87</TermId>
        </TermInfo>
      </Terms>
    </g23705cfe14e4ff3b444105588ed2ce1>
    <PublicatieDatum xmlns="e442b4f5-78d9-4916-b59c-6719857b833e">2025-02-05T23:00:00+00:00</PublicatieDatum>
    <TaxCatchAll xmlns="b74be9d0-744f-40c0-ac69-73a07a8fd844">
      <Value>237</Value>
      <Value>185</Value>
      <Value>998</Value>
      <Value>385</Value>
      <Value>4275</Value>
      <Value>4610</Value>
    </TaxCatchAll>
    <g23705cfe14e4ff3b444105588ed2ce0 xmlns="b74be9d0-744f-40c0-ac69-73a07a8fd8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eb6dda70-4a05-4d62-94a8-deecd3e1eebc</TermId>
        </TermInfo>
      </Terms>
    </g23705cfe14e4ff3b444105588ed2ce0>
    <UsedCbsCategorie xmlns="e442b4f5-78d9-4916-b59c-6719857b833e"/>
    <VergaderDatum xmlns="e442b4f5-78d9-4916-b59c-6719857b833e">2025-02-10T23:00:00+00:00</VergaderDatum>
    <UsedCbsOndernemingsTrefwoorden xmlns="e442b4f5-78d9-4916-b59c-6719857b833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erkdocument" ma:contentTypeID="0x0101008BBFF960507043A698762B5161B7A80200A02288072B7A431095D859DDC0BF7382008F9EFACC61EDFF4D9CE1C6C71AF0A9A2" ma:contentTypeVersion="26" ma:contentTypeDescription="" ma:contentTypeScope="" ma:versionID="d3798d035494886997d89734bfcca026">
  <xsd:schema xmlns:xsd="http://www.w3.org/2001/XMLSchema" xmlns:xs="http://www.w3.org/2001/XMLSchema" xmlns:p="http://schemas.microsoft.com/office/2006/metadata/properties" xmlns:ns2="b74be9d0-744f-40c0-ac69-73a07a8fd844" xmlns:ns3="e442b4f5-78d9-4916-b59c-6719857b833e" targetNamespace="http://schemas.microsoft.com/office/2006/metadata/properties" ma:root="true" ma:fieldsID="ee5c3389674b26ad2bd485849dfd8776" ns2:_="" ns3:_="">
    <xsd:import namespace="b74be9d0-744f-40c0-ac69-73a07a8fd844"/>
    <xsd:import namespace="e442b4f5-78d9-4916-b59c-6719857b833e"/>
    <xsd:element name="properties">
      <xsd:complexType>
        <xsd:sequence>
          <xsd:element name="documentManagement">
            <xsd:complexType>
              <xsd:all>
                <xsd:element ref="ns3:UsedCbsCategorie" minOccurs="0"/>
                <xsd:element ref="ns3:UsedCbsOndernemingsTrefwoorden" minOccurs="0"/>
                <xsd:element ref="ns3:VergaderDatum" minOccurs="0"/>
                <xsd:element ref="ns3:PublicatieDatum" minOccurs="0"/>
                <xsd:element ref="ns2:TaxCatchAll" minOccurs="0"/>
                <xsd:element ref="ns2:TaxCatchAllLabel" minOccurs="0"/>
                <xsd:element ref="ns2:g23705cfe14e4ff3b444105588ed2ce0" minOccurs="0"/>
                <xsd:element ref="ns2:g23705cfe14e4ff3b444105588ed2ce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be9d0-744f-40c0-ac69-73a07a8fd8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Catch-all-kolom van taxonomie" ma:description="" ma:hidden="true" ma:list="{ed0bcd80-6dc3-4ee2-979e-186d5ce964f2}" ma:internalName="TaxCatchAll" ma:showField="CatchAllData" ma:web="15ce9604-6fe0-410a-b38c-87b94dd3b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Catch-all-kolom van taxonomie1" ma:description="" ma:hidden="true" ma:list="{ed0bcd80-6dc3-4ee2-979e-186d5ce964f2}" ma:internalName="TaxCatchAllLabel" ma:readOnly="true" ma:showField="CatchAllDataLabel" ma:web="15ce9604-6fe0-410a-b38c-87b94dd3b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23705cfe14e4ff3b444105588ed2ce0" ma:index="14" ma:taxonomy="true" ma:internalName="g23705cfe14e4ff3b444105588ed2ce0" ma:taxonomyFieldName="CbsCategorie" ma:displayName="Categorie" ma:fieldId="{023705cf-e14e-4ff3-b444-105588ed2ce0}" ma:sspId="ee8742b1-c3cb-4378-aa64-33684c4b490a" ma:termSetId="2f456da4-0526-4405-958a-772731a49f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3705cfe14e4ff3b444105588ed2ce1" ma:index="16" nillable="true" ma:taxonomy="true" ma:internalName="g23705cfe14e4ff3b444105588ed2ce1" ma:taxonomyFieldName="CbsOndernemingsTrefwoorden" ma:displayName="Ondernemingstrefwoorden" ma:fieldId="{023705cf-e14e-4ff3-b444-105588ed2ce1}" ma:taxonomyMulti="true" ma:sspId="ee8742b1-c3cb-4378-aa64-33684c4b490a" ma:termSetId="bd692f68-2805-4cda-b2b5-649d75cfaf20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2b4f5-78d9-4916-b59c-6719857b833e" elementFormDefault="qualified">
    <xsd:import namespace="http://schemas.microsoft.com/office/2006/documentManagement/types"/>
    <xsd:import namespace="http://schemas.microsoft.com/office/infopath/2007/PartnerControls"/>
    <xsd:element name="UsedCbsCategorie" ma:index="3" nillable="true" ma:displayName="Categorie" ma:description="A hidden fields which holds all the categorie terms currently in use, so that it can be used in keyfilters" ma:hidden="true" ma:internalName="UsedCbsCategori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/>
                </xsd:simpleType>
              </xsd:element>
            </xsd:sequence>
          </xsd:extension>
        </xsd:complexContent>
      </xsd:complexType>
    </xsd:element>
    <xsd:element name="UsedCbsOndernemingsTrefwoorden" ma:index="5" nillable="true" ma:displayName="Ondernemingstrefwoorden" ma:description="A hidden fields which holds all the trefwoorden/tag terms currently in use, so that it can be used in keyfilters" ma:hidden="true" ma:internalName="UsedCbsOndernemingsTrefwoorde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/>
                </xsd:simpleType>
              </xsd:element>
            </xsd:sequence>
          </xsd:extension>
        </xsd:complexContent>
      </xsd:complexType>
    </xsd:element>
    <xsd:element name="VergaderDatum" ma:index="6" nillable="true" ma:displayName="Vergaderdatum" ma:format="DateOnly" ma:indexed="true" ma:internalName="VergaderDatum">
      <xsd:simpleType>
        <xsd:restriction base="dms:DateTime"/>
      </xsd:simpleType>
    </xsd:element>
    <xsd:element name="PublicatieDatum" ma:index="7" nillable="true" ma:displayName="Publicatiedatum" ma:format="DateOnly" ma:internalName="Publicatie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ee8742b1-c3cb-4378-aa64-33684c4b490a" ContentTypeId="0x0101008BBFF960507043A698762B5161B7A80200A02288072B7A431095D859DDC0BF7382" PreviousValue="false"/>
</file>

<file path=customXml/itemProps1.xml><?xml version="1.0" encoding="utf-8"?>
<ds:datastoreItem xmlns:ds="http://schemas.openxmlformats.org/officeDocument/2006/customXml" ds:itemID="{8255F1DD-658B-4DF3-8A64-81DFAFEEF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AC4832-F731-49EF-86F7-6A1C65182BFC}">
  <ds:schemaRefs>
    <ds:schemaRef ds:uri="e442b4f5-78d9-4916-b59c-6719857b833e"/>
    <ds:schemaRef ds:uri="http://schemas.microsoft.com/office/2006/metadata/properties"/>
    <ds:schemaRef ds:uri="http://www.w3.org/XML/1998/namespace"/>
    <ds:schemaRef ds:uri="b74be9d0-744f-40c0-ac69-73a07a8fd844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AE3B12-8D53-4A4A-91F4-7D66AFD11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be9d0-744f-40c0-ac69-73a07a8fd844"/>
    <ds:schemaRef ds:uri="e442b4f5-78d9-4916-b59c-6719857b8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1B694E4-F6FD-46BE-802B-46A6E11EE060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CBS Powerpoint sjabloon</Template>
  <TotalTime>3019</TotalTime>
  <Words>1011</Words>
  <Application>Microsoft Office PowerPoint</Application>
  <PresentationFormat>Diavoorstelling (16:9)</PresentationFormat>
  <Paragraphs>267</Paragraphs>
  <Slides>28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Calibri</vt:lpstr>
      <vt:lpstr>CBS indelingen</vt:lpstr>
      <vt:lpstr>Samenwerking</vt:lpstr>
      <vt:lpstr>PowerPoint-presentatie</vt:lpstr>
      <vt:lpstr>Agenda van vandaag</vt:lpstr>
      <vt:lpstr>PowerPoint-presentatie</vt:lpstr>
      <vt:lpstr>Opgehaalde input uit vragenlijst</vt:lpstr>
      <vt:lpstr>PowerPoint-presentatie</vt:lpstr>
      <vt:lpstr>PowerPoint-presentatie</vt:lpstr>
      <vt:lpstr>PowerPoint-presentatie</vt:lpstr>
      <vt:lpstr>Stand van zaken project</vt:lpstr>
      <vt:lpstr>PowerPoint-presentatie</vt:lpstr>
      <vt:lpstr>PowerPoint-presentatie</vt:lpstr>
      <vt:lpstr>Eerste ideeën inrichting intranet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Samen aan de slag!</vt:lpstr>
      <vt:lpstr>PowerPoint-presentatie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Bouhuijs-Bos, D.M. (Ilona)</dc:creator>
  <dc:description>19-1-21: samenwerking slides toegevoegd</dc:description>
  <cp:lastModifiedBy>Boer, J.F. den (Johan)</cp:lastModifiedBy>
  <cp:revision>46</cp:revision>
  <dcterms:created xsi:type="dcterms:W3CDTF">2024-01-11T12:49:31Z</dcterms:created>
  <dcterms:modified xsi:type="dcterms:W3CDTF">2025-07-31T07:22:57Z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0x0101008BBFF960507043A698762B5161B7A80200A02288072B7A431095D859DDC0BF7382008F9EFACC61EDFF4D9CE1C6C71AF0A9A2</vt:lpwstr>
  </property>
  <property fmtid="{D5CDD505-2E9C-101B-9397-08002B2CF9AE}" pid="3" name="CbsCategorie">
    <vt:lpwstr>237;#project|eb6dda70-4a05-4d62-94a8-deecd3e1eebc</vt:lpwstr>
  </property>
  <property fmtid="{D5CDD505-2E9C-101B-9397-08002B2CF9AE}" pid="4" name="CbsOndernemingsTrefwoorden">
    <vt:lpwstr>385;#Presentatie|391a370b-084e-4a47-ac89-698577afd154;#998;#bijeenkomsten|6e1c96ce-ae05-4ba2-b3b5-61792404f9ad;#4275;#klankbordgroep|387542be-9cae-4f16-a384-9cde5a8ed270;#185;#intranet|b02a84dd-aed4-4c2b-9b0f-0f0881d026f1;#4610;#Nieuw intranet|3a11a797-ffc8-4e83-a146-397be69f8a87</vt:lpwstr>
  </property>
</Properties>
</file>