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5"/>
    <p:sldMasterId id="2147483667" r:id="rId6"/>
  </p:sldMasterIdLst>
  <p:notesMasterIdLst>
    <p:notesMasterId r:id="rId33"/>
  </p:notesMasterIdLst>
  <p:sldIdLst>
    <p:sldId id="257" r:id="rId7"/>
    <p:sldId id="346" r:id="rId8"/>
    <p:sldId id="298" r:id="rId9"/>
    <p:sldId id="347" r:id="rId10"/>
    <p:sldId id="264" r:id="rId11"/>
    <p:sldId id="280" r:id="rId12"/>
    <p:sldId id="348" r:id="rId13"/>
    <p:sldId id="265" r:id="rId14"/>
    <p:sldId id="266" r:id="rId15"/>
    <p:sldId id="267" r:id="rId16"/>
    <p:sldId id="300" r:id="rId17"/>
    <p:sldId id="350" r:id="rId18"/>
    <p:sldId id="345" r:id="rId19"/>
    <p:sldId id="260" r:id="rId20"/>
    <p:sldId id="301" r:id="rId21"/>
    <p:sldId id="340" r:id="rId22"/>
    <p:sldId id="261" r:id="rId23"/>
    <p:sldId id="262" r:id="rId24"/>
    <p:sldId id="313" r:id="rId25"/>
    <p:sldId id="328" r:id="rId26"/>
    <p:sldId id="263" r:id="rId27"/>
    <p:sldId id="349" r:id="rId28"/>
    <p:sldId id="334" r:id="rId29"/>
    <p:sldId id="336" r:id="rId30"/>
    <p:sldId id="351" r:id="rId31"/>
    <p:sldId id="312" r:id="rId32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EF8C6E-3E2D-912A-6A8C-266BD3D3CE95}" name="Wit-Knoote, S.P. de (Susanne)" initials="SW" userId="S::s.dewit-knoote@cbs.nl::fd7c6fbb-a6fd-47ec-98a8-41fc7faa0456" providerId="AD"/>
  <p188:author id="{ED9A8C86-B67B-64D2-8683-E354B9A0AB7B}" name="Rademakers, F.P. (Frank)" initials="FR" userId="S::fp.rademakers@cbs.nl::7ee69fd2-3458-4cda-b861-ba08076c9d45" providerId="AD"/>
  <p188:author id="{63B0F9CD-63F6-6D60-58E2-8B111C704CFE}" name="Bouhuijs-Bos, D.M. (Ilona)" initials="" userId="S::i.bouhuijs@cbs.nl::36927945-6339-4e5e-8da2-0627a00e648e" providerId="AD"/>
  <p188:author id="{EF1873D9-9FC5-E329-DBFE-55E2FD2497CD}" name="Putten, S.M. van (Simone)" initials="SP" userId="S::sm.vanputten@cbs.nl::983626e9-b818-461f-9a96-12674948b687" providerId="AD"/>
  <p188:author id="{83348FED-DE1B-7AC5-A862-F85DCDEF69A1}" name="Bal, Y.M. (Yvonne)" initials="YB" userId="S::y.bal@cbs.nl::244bd3d2-0f70-4a0f-9078-29ef5ccd4e8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271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1624" autoAdjust="0"/>
  </p:normalViewPr>
  <p:slideViewPr>
    <p:cSldViewPr>
      <p:cViewPr varScale="1">
        <p:scale>
          <a:sx n="126" d="100"/>
          <a:sy n="126" d="100"/>
        </p:scale>
        <p:origin x="1182" y="114"/>
      </p:cViewPr>
      <p:guideLst>
        <p:guide orient="horz" pos="2935"/>
        <p:guide pos="2880"/>
      </p:guideLst>
    </p:cSldViewPr>
  </p:slideViewPr>
  <p:outlineViewPr>
    <p:cViewPr>
      <p:scale>
        <a:sx n="33" d="100"/>
        <a:sy n="33" d="100"/>
      </p:scale>
      <p:origin x="0" y="-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A025-B680-4046-800B-5A6B5AC6AF73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FEE08-4F1D-4773-84E0-0730640F7E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0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15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Zoveel mensen, zoveel wensen: keuzes maken. Want doel: beter kunnen zoeken en vinden op het nieuwe intranet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62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nemen een eerste blik in de etalage: het nieuwe intranet waar je alle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informatie vindt. </a:t>
            </a:r>
            <a:br>
              <a:rPr lang="nl-NL" dirty="0"/>
            </a:br>
            <a:r>
              <a:rPr lang="nl-NL" dirty="0"/>
              <a:t>We beginnen met een kijkje op de startpagina.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58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74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39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Let op: het zijn </a:t>
            </a:r>
            <a:r>
              <a:rPr lang="nl-NL" dirty="0" err="1"/>
              <a:t>mock</a:t>
            </a:r>
            <a:r>
              <a:rPr lang="nl-NL" dirty="0"/>
              <a:t>-ups, geven een beeld van / niet </a:t>
            </a:r>
            <a:r>
              <a:rPr lang="nl-NL" dirty="0" err="1"/>
              <a:t>def</a:t>
            </a:r>
            <a:r>
              <a:rPr lang="nl-NL" dirty="0"/>
              <a:t> versie.</a:t>
            </a:r>
            <a:br>
              <a:rPr lang="nl-NL" dirty="0"/>
            </a:br>
            <a:r>
              <a:rPr lang="nl-NL" dirty="0"/>
              <a:t>Team start binnenkort met een training voor duidelijker inzicht in technische mogelijkheden – daaruit vloeien mogelijk nieuwe wensen of keuzes voort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871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147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64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82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2201" y="766684"/>
            <a:ext cx="2236528" cy="34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3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e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203325"/>
            <a:ext cx="7704087" cy="3455988"/>
          </a:xfrm>
          <a:prstGeom prst="rect">
            <a:avLst/>
          </a:prstGeom>
        </p:spPr>
        <p:txBody>
          <a:bodyPr/>
          <a:lstStyle>
            <a:lvl1pPr marL="342900" indent="-342900">
              <a:buFont typeface="Calibri" pitchFamily="34" charset="0"/>
              <a:buChar char="─"/>
              <a:defRPr lang="nl-NL" sz="2400" b="0" kern="1200" spc="40" baseline="0" dirty="0" smtClean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2pPr>
            <a:lvl3pPr marL="11430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3pPr>
            <a:lvl4pPr marL="16002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4pPr>
            <a:lvl5pPr marL="20574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5pPr>
          </a:lstStyle>
          <a:p>
            <a:pPr lvl="0"/>
            <a:r>
              <a:rPr lang="nl-NL" sz="2400" dirty="0">
                <a:solidFill>
                  <a:srgbClr val="271D6C"/>
                </a:solidFill>
              </a:rPr>
              <a:t>Korte opsomming van conclusies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95263"/>
            <a:ext cx="7704087" cy="9363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Conclusie / trends / …</a:t>
            </a:r>
          </a:p>
        </p:txBody>
      </p:sp>
    </p:spTree>
    <p:extLst>
      <p:ext uri="{BB962C8B-B14F-4D97-AF65-F5344CB8AC3E}">
        <p14:creationId xmlns:p14="http://schemas.microsoft.com/office/powerpoint/2010/main" val="409682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2914" y="1028651"/>
            <a:ext cx="1431167" cy="21989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00" y="3672000"/>
            <a:ext cx="7166794" cy="8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83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_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2914" y="1028651"/>
            <a:ext cx="1431167" cy="21989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35" y="3672000"/>
            <a:ext cx="7167542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3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oud3_125 j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9"/>
          <p:cNvSpPr>
            <a:spLocks noGrp="1"/>
          </p:cNvSpPr>
          <p:nvPr>
            <p:ph type="body" sz="quarter" idx="11"/>
          </p:nvPr>
        </p:nvSpPr>
        <p:spPr>
          <a:xfrm>
            <a:off x="467544" y="987574"/>
            <a:ext cx="7632848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467544" y="339502"/>
            <a:ext cx="7632848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Tijdelijke aanduiding voor dianummer 5">
            <a:extLst>
              <a:ext uri="{FF2B5EF4-FFF2-40B4-BE49-F238E27FC236}">
                <a16:creationId xmlns:a16="http://schemas.microsoft.com/office/drawing/2014/main" id="{A09D147A-2F0E-56FA-C6C0-142991320E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9B88A86-9E7B-44E9-96CD-B8DF3FB9A6BB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721787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F8EE6-AD5D-02DE-6C12-AF1DBE70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0076C3-F6EA-4BC5-6CFF-51FD8A65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AB2544-B49D-130D-449F-3C63B112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C5C-33A0-45FD-8F31-69758BA833B9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4FFB3-06D0-3A01-CDDC-64253DBC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A16A36-2D85-326E-FC54-77BE639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6E08-4418-47ED-96E5-F513BA2225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74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4440-846E-5EC2-1E99-3C17A362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1CF1D0-C0FB-E404-462D-F68527BC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468A40-785D-FB63-125E-81ACA62F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C5C-33A0-45FD-8F31-69758BA833B9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6046FC-6E6D-DF52-71C4-DBC8439F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CE0D06-C090-1D03-7321-D9FFB2EE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6E08-4418-47ED-96E5-F513BA2225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034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werking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02F9B86D-17AC-4EB8-8901-463B4404571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697929" y="1429340"/>
            <a:ext cx="1211459" cy="1861467"/>
            <a:chOff x="2200" y="483"/>
            <a:chExt cx="1409" cy="2165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6C5D8E2-9222-4107-A38D-BDADEE2D3E5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00" y="483"/>
              <a:ext cx="1409" cy="2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8916847-D2FC-4F80-9190-E720B73D5F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0" y="817"/>
              <a:ext cx="630" cy="680"/>
            </a:xfrm>
            <a:custGeom>
              <a:avLst/>
              <a:gdLst>
                <a:gd name="T0" fmla="*/ 558 w 558"/>
                <a:gd name="T1" fmla="*/ 0 h 609"/>
                <a:gd name="T2" fmla="*/ 558 w 558"/>
                <a:gd name="T3" fmla="*/ 0 h 609"/>
                <a:gd name="T4" fmla="*/ 66 w 558"/>
                <a:gd name="T5" fmla="*/ 0 h 609"/>
                <a:gd name="T6" fmla="*/ 0 w 558"/>
                <a:gd name="T7" fmla="*/ 67 h 609"/>
                <a:gd name="T8" fmla="*/ 0 w 558"/>
                <a:gd name="T9" fmla="*/ 609 h 609"/>
                <a:gd name="T10" fmla="*/ 558 w 558"/>
                <a:gd name="T11" fmla="*/ 609 h 609"/>
                <a:gd name="T12" fmla="*/ 558 w 558"/>
                <a:gd name="T13" fmla="*/ 357 h 609"/>
                <a:gd name="T14" fmla="*/ 251 w 558"/>
                <a:gd name="T15" fmla="*/ 357 h 609"/>
                <a:gd name="T16" fmla="*/ 251 w 558"/>
                <a:gd name="T17" fmla="*/ 252 h 609"/>
                <a:gd name="T18" fmla="*/ 558 w 558"/>
                <a:gd name="T19" fmla="*/ 252 h 609"/>
                <a:gd name="T20" fmla="*/ 558 w 558"/>
                <a:gd name="T21" fmla="*/ 0 h 609"/>
                <a:gd name="T22" fmla="*/ 484 w 558"/>
                <a:gd name="T23" fmla="*/ 74 h 609"/>
                <a:gd name="T24" fmla="*/ 484 w 558"/>
                <a:gd name="T25" fmla="*/ 74 h 609"/>
                <a:gd name="T26" fmla="*/ 484 w 558"/>
                <a:gd name="T27" fmla="*/ 179 h 609"/>
                <a:gd name="T28" fmla="*/ 251 w 558"/>
                <a:gd name="T29" fmla="*/ 179 h 609"/>
                <a:gd name="T30" fmla="*/ 178 w 558"/>
                <a:gd name="T31" fmla="*/ 179 h 609"/>
                <a:gd name="T32" fmla="*/ 178 w 558"/>
                <a:gd name="T33" fmla="*/ 252 h 609"/>
                <a:gd name="T34" fmla="*/ 178 w 558"/>
                <a:gd name="T35" fmla="*/ 357 h 609"/>
                <a:gd name="T36" fmla="*/ 178 w 558"/>
                <a:gd name="T37" fmla="*/ 430 h 609"/>
                <a:gd name="T38" fmla="*/ 251 w 558"/>
                <a:gd name="T39" fmla="*/ 430 h 609"/>
                <a:gd name="T40" fmla="*/ 484 w 558"/>
                <a:gd name="T41" fmla="*/ 430 h 609"/>
                <a:gd name="T42" fmla="*/ 484 w 558"/>
                <a:gd name="T43" fmla="*/ 535 h 609"/>
                <a:gd name="T44" fmla="*/ 73 w 558"/>
                <a:gd name="T45" fmla="*/ 535 h 609"/>
                <a:gd name="T46" fmla="*/ 73 w 558"/>
                <a:gd name="T47" fmla="*/ 74 h 609"/>
                <a:gd name="T48" fmla="*/ 484 w 558"/>
                <a:gd name="T49" fmla="*/ 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8" h="609">
                  <a:moveTo>
                    <a:pt x="558" y="0"/>
                  </a:moveTo>
                  <a:lnTo>
                    <a:pt x="558" y="0"/>
                  </a:lnTo>
                  <a:lnTo>
                    <a:pt x="66" y="0"/>
                  </a:lnTo>
                  <a:cubicBezTo>
                    <a:pt x="29" y="0"/>
                    <a:pt x="0" y="30"/>
                    <a:pt x="0" y="67"/>
                  </a:cubicBezTo>
                  <a:lnTo>
                    <a:pt x="0" y="609"/>
                  </a:lnTo>
                  <a:lnTo>
                    <a:pt x="558" y="609"/>
                  </a:lnTo>
                  <a:lnTo>
                    <a:pt x="558" y="357"/>
                  </a:lnTo>
                  <a:lnTo>
                    <a:pt x="251" y="357"/>
                  </a:lnTo>
                  <a:lnTo>
                    <a:pt x="251" y="252"/>
                  </a:lnTo>
                  <a:lnTo>
                    <a:pt x="558" y="252"/>
                  </a:lnTo>
                  <a:lnTo>
                    <a:pt x="558" y="0"/>
                  </a:lnTo>
                  <a:close/>
                  <a:moveTo>
                    <a:pt x="484" y="74"/>
                  </a:moveTo>
                  <a:lnTo>
                    <a:pt x="484" y="74"/>
                  </a:lnTo>
                  <a:lnTo>
                    <a:pt x="484" y="179"/>
                  </a:lnTo>
                  <a:lnTo>
                    <a:pt x="251" y="179"/>
                  </a:lnTo>
                  <a:lnTo>
                    <a:pt x="178" y="179"/>
                  </a:lnTo>
                  <a:lnTo>
                    <a:pt x="178" y="252"/>
                  </a:lnTo>
                  <a:lnTo>
                    <a:pt x="178" y="357"/>
                  </a:lnTo>
                  <a:lnTo>
                    <a:pt x="178" y="430"/>
                  </a:lnTo>
                  <a:lnTo>
                    <a:pt x="251" y="430"/>
                  </a:lnTo>
                  <a:lnTo>
                    <a:pt x="484" y="430"/>
                  </a:lnTo>
                  <a:lnTo>
                    <a:pt x="484" y="535"/>
                  </a:lnTo>
                  <a:lnTo>
                    <a:pt x="73" y="535"/>
                  </a:lnTo>
                  <a:lnTo>
                    <a:pt x="73" y="74"/>
                  </a:lnTo>
                  <a:lnTo>
                    <a:pt x="484" y="74"/>
                  </a:lnTo>
                  <a:close/>
                </a:path>
              </a:pathLst>
            </a:custGeom>
            <a:solidFill>
              <a:srgbClr val="42A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4396BB8-B762-47BD-B9F6-7617E189F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8" y="481"/>
              <a:ext cx="688" cy="1016"/>
            </a:xfrm>
            <a:custGeom>
              <a:avLst/>
              <a:gdLst>
                <a:gd name="T0" fmla="*/ 251 w 609"/>
                <a:gd name="T1" fmla="*/ 553 h 910"/>
                <a:gd name="T2" fmla="*/ 251 w 609"/>
                <a:gd name="T3" fmla="*/ 553 h 910"/>
                <a:gd name="T4" fmla="*/ 357 w 609"/>
                <a:gd name="T5" fmla="*/ 553 h 910"/>
                <a:gd name="T6" fmla="*/ 357 w 609"/>
                <a:gd name="T7" fmla="*/ 658 h 910"/>
                <a:gd name="T8" fmla="*/ 251 w 609"/>
                <a:gd name="T9" fmla="*/ 658 h 910"/>
                <a:gd name="T10" fmla="*/ 251 w 609"/>
                <a:gd name="T11" fmla="*/ 553 h 910"/>
                <a:gd name="T12" fmla="*/ 185 w 609"/>
                <a:gd name="T13" fmla="*/ 0 h 910"/>
                <a:gd name="T14" fmla="*/ 185 w 609"/>
                <a:gd name="T15" fmla="*/ 0 h 910"/>
                <a:gd name="T16" fmla="*/ 0 w 609"/>
                <a:gd name="T17" fmla="*/ 0 h 910"/>
                <a:gd name="T18" fmla="*/ 0 w 609"/>
                <a:gd name="T19" fmla="*/ 910 h 910"/>
                <a:gd name="T20" fmla="*/ 609 w 609"/>
                <a:gd name="T21" fmla="*/ 910 h 910"/>
                <a:gd name="T22" fmla="*/ 609 w 609"/>
                <a:gd name="T23" fmla="*/ 368 h 910"/>
                <a:gd name="T24" fmla="*/ 542 w 609"/>
                <a:gd name="T25" fmla="*/ 301 h 910"/>
                <a:gd name="T26" fmla="*/ 251 w 609"/>
                <a:gd name="T27" fmla="*/ 301 h 910"/>
                <a:gd name="T28" fmla="*/ 251 w 609"/>
                <a:gd name="T29" fmla="*/ 69 h 910"/>
                <a:gd name="T30" fmla="*/ 185 w 609"/>
                <a:gd name="T31" fmla="*/ 0 h 910"/>
                <a:gd name="T32" fmla="*/ 178 w 609"/>
                <a:gd name="T33" fmla="*/ 731 h 910"/>
                <a:gd name="T34" fmla="*/ 178 w 609"/>
                <a:gd name="T35" fmla="*/ 731 h 910"/>
                <a:gd name="T36" fmla="*/ 251 w 609"/>
                <a:gd name="T37" fmla="*/ 731 h 910"/>
                <a:gd name="T38" fmla="*/ 357 w 609"/>
                <a:gd name="T39" fmla="*/ 731 h 910"/>
                <a:gd name="T40" fmla="*/ 430 w 609"/>
                <a:gd name="T41" fmla="*/ 731 h 910"/>
                <a:gd name="T42" fmla="*/ 430 w 609"/>
                <a:gd name="T43" fmla="*/ 658 h 910"/>
                <a:gd name="T44" fmla="*/ 430 w 609"/>
                <a:gd name="T45" fmla="*/ 553 h 910"/>
                <a:gd name="T46" fmla="*/ 430 w 609"/>
                <a:gd name="T47" fmla="*/ 479 h 910"/>
                <a:gd name="T48" fmla="*/ 357 w 609"/>
                <a:gd name="T49" fmla="*/ 479 h 910"/>
                <a:gd name="T50" fmla="*/ 251 w 609"/>
                <a:gd name="T51" fmla="*/ 479 h 910"/>
                <a:gd name="T52" fmla="*/ 178 w 609"/>
                <a:gd name="T53" fmla="*/ 479 h 910"/>
                <a:gd name="T54" fmla="*/ 178 w 609"/>
                <a:gd name="T55" fmla="*/ 553 h 910"/>
                <a:gd name="T56" fmla="*/ 178 w 609"/>
                <a:gd name="T57" fmla="*/ 658 h 910"/>
                <a:gd name="T58" fmla="*/ 178 w 609"/>
                <a:gd name="T59" fmla="*/ 731 h 910"/>
                <a:gd name="T60" fmla="*/ 178 w 609"/>
                <a:gd name="T61" fmla="*/ 72 h 910"/>
                <a:gd name="T62" fmla="*/ 178 w 609"/>
                <a:gd name="T63" fmla="*/ 72 h 910"/>
                <a:gd name="T64" fmla="*/ 178 w 609"/>
                <a:gd name="T65" fmla="*/ 301 h 910"/>
                <a:gd name="T66" fmla="*/ 178 w 609"/>
                <a:gd name="T67" fmla="*/ 375 h 910"/>
                <a:gd name="T68" fmla="*/ 251 w 609"/>
                <a:gd name="T69" fmla="*/ 375 h 910"/>
                <a:gd name="T70" fmla="*/ 536 w 609"/>
                <a:gd name="T71" fmla="*/ 375 h 910"/>
                <a:gd name="T72" fmla="*/ 536 w 609"/>
                <a:gd name="T73" fmla="*/ 836 h 910"/>
                <a:gd name="T74" fmla="*/ 73 w 609"/>
                <a:gd name="T75" fmla="*/ 836 h 910"/>
                <a:gd name="T76" fmla="*/ 73 w 609"/>
                <a:gd name="T77" fmla="*/ 72 h 910"/>
                <a:gd name="T78" fmla="*/ 178 w 609"/>
                <a:gd name="T79" fmla="*/ 72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9" h="910">
                  <a:moveTo>
                    <a:pt x="251" y="553"/>
                  </a:moveTo>
                  <a:lnTo>
                    <a:pt x="251" y="553"/>
                  </a:lnTo>
                  <a:lnTo>
                    <a:pt x="357" y="553"/>
                  </a:lnTo>
                  <a:lnTo>
                    <a:pt x="357" y="658"/>
                  </a:lnTo>
                  <a:lnTo>
                    <a:pt x="251" y="658"/>
                  </a:lnTo>
                  <a:lnTo>
                    <a:pt x="251" y="553"/>
                  </a:lnTo>
                  <a:close/>
                  <a:moveTo>
                    <a:pt x="185" y="0"/>
                  </a:moveTo>
                  <a:lnTo>
                    <a:pt x="185" y="0"/>
                  </a:lnTo>
                  <a:lnTo>
                    <a:pt x="0" y="0"/>
                  </a:lnTo>
                  <a:lnTo>
                    <a:pt x="0" y="910"/>
                  </a:lnTo>
                  <a:lnTo>
                    <a:pt x="609" y="910"/>
                  </a:lnTo>
                  <a:lnTo>
                    <a:pt x="609" y="368"/>
                  </a:lnTo>
                  <a:cubicBezTo>
                    <a:pt x="609" y="331"/>
                    <a:pt x="579" y="301"/>
                    <a:pt x="542" y="301"/>
                  </a:cubicBezTo>
                  <a:lnTo>
                    <a:pt x="251" y="301"/>
                  </a:lnTo>
                  <a:lnTo>
                    <a:pt x="251" y="69"/>
                  </a:lnTo>
                  <a:cubicBezTo>
                    <a:pt x="251" y="32"/>
                    <a:pt x="222" y="0"/>
                    <a:pt x="185" y="0"/>
                  </a:cubicBezTo>
                  <a:close/>
                  <a:moveTo>
                    <a:pt x="178" y="731"/>
                  </a:moveTo>
                  <a:lnTo>
                    <a:pt x="178" y="731"/>
                  </a:lnTo>
                  <a:lnTo>
                    <a:pt x="251" y="731"/>
                  </a:lnTo>
                  <a:lnTo>
                    <a:pt x="357" y="731"/>
                  </a:lnTo>
                  <a:lnTo>
                    <a:pt x="430" y="731"/>
                  </a:lnTo>
                  <a:lnTo>
                    <a:pt x="430" y="658"/>
                  </a:lnTo>
                  <a:lnTo>
                    <a:pt x="430" y="553"/>
                  </a:lnTo>
                  <a:lnTo>
                    <a:pt x="430" y="479"/>
                  </a:lnTo>
                  <a:lnTo>
                    <a:pt x="357" y="479"/>
                  </a:lnTo>
                  <a:lnTo>
                    <a:pt x="251" y="479"/>
                  </a:lnTo>
                  <a:lnTo>
                    <a:pt x="178" y="479"/>
                  </a:lnTo>
                  <a:lnTo>
                    <a:pt x="178" y="553"/>
                  </a:lnTo>
                  <a:lnTo>
                    <a:pt x="178" y="658"/>
                  </a:lnTo>
                  <a:lnTo>
                    <a:pt x="178" y="731"/>
                  </a:lnTo>
                  <a:close/>
                  <a:moveTo>
                    <a:pt x="178" y="72"/>
                  </a:moveTo>
                  <a:lnTo>
                    <a:pt x="178" y="72"/>
                  </a:lnTo>
                  <a:lnTo>
                    <a:pt x="178" y="301"/>
                  </a:lnTo>
                  <a:lnTo>
                    <a:pt x="178" y="375"/>
                  </a:lnTo>
                  <a:lnTo>
                    <a:pt x="251" y="375"/>
                  </a:lnTo>
                  <a:lnTo>
                    <a:pt x="536" y="375"/>
                  </a:lnTo>
                  <a:lnTo>
                    <a:pt x="536" y="836"/>
                  </a:lnTo>
                  <a:lnTo>
                    <a:pt x="73" y="836"/>
                  </a:lnTo>
                  <a:lnTo>
                    <a:pt x="73" y="72"/>
                  </a:lnTo>
                  <a:lnTo>
                    <a:pt x="178" y="72"/>
                  </a:lnTo>
                  <a:close/>
                </a:path>
              </a:pathLst>
            </a:custGeom>
            <a:solidFill>
              <a:srgbClr val="42A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439C8DD8-3C93-46D4-8B3C-EFBABBDC98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0" y="1603"/>
              <a:ext cx="1426" cy="1055"/>
            </a:xfrm>
            <a:custGeom>
              <a:avLst/>
              <a:gdLst>
                <a:gd name="T0" fmla="*/ 1261 w 1262"/>
                <a:gd name="T1" fmla="*/ 0 h 944"/>
                <a:gd name="T2" fmla="*/ 1261 w 1262"/>
                <a:gd name="T3" fmla="*/ 0 h 944"/>
                <a:gd name="T4" fmla="*/ 0 w 1262"/>
                <a:gd name="T5" fmla="*/ 0 h 944"/>
                <a:gd name="T6" fmla="*/ 0 w 1262"/>
                <a:gd name="T7" fmla="*/ 598 h 944"/>
                <a:gd name="T8" fmla="*/ 1010 w 1262"/>
                <a:gd name="T9" fmla="*/ 598 h 944"/>
                <a:gd name="T10" fmla="*/ 1010 w 1262"/>
                <a:gd name="T11" fmla="*/ 693 h 944"/>
                <a:gd name="T12" fmla="*/ 0 w 1262"/>
                <a:gd name="T13" fmla="*/ 693 h 944"/>
                <a:gd name="T14" fmla="*/ 0 w 1262"/>
                <a:gd name="T15" fmla="*/ 878 h 944"/>
                <a:gd name="T16" fmla="*/ 66 w 1262"/>
                <a:gd name="T17" fmla="*/ 944 h 944"/>
                <a:gd name="T18" fmla="*/ 1195 w 1262"/>
                <a:gd name="T19" fmla="*/ 944 h 944"/>
                <a:gd name="T20" fmla="*/ 1262 w 1262"/>
                <a:gd name="T21" fmla="*/ 878 h 944"/>
                <a:gd name="T22" fmla="*/ 1262 w 1262"/>
                <a:gd name="T23" fmla="*/ 346 h 944"/>
                <a:gd name="T24" fmla="*/ 252 w 1262"/>
                <a:gd name="T25" fmla="*/ 346 h 944"/>
                <a:gd name="T26" fmla="*/ 252 w 1262"/>
                <a:gd name="T27" fmla="*/ 253 h 944"/>
                <a:gd name="T28" fmla="*/ 1261 w 1262"/>
                <a:gd name="T29" fmla="*/ 253 h 944"/>
                <a:gd name="T30" fmla="*/ 1261 w 1262"/>
                <a:gd name="T31" fmla="*/ 0 h 944"/>
                <a:gd name="T32" fmla="*/ 1188 w 1262"/>
                <a:gd name="T33" fmla="*/ 73 h 944"/>
                <a:gd name="T34" fmla="*/ 1188 w 1262"/>
                <a:gd name="T35" fmla="*/ 73 h 944"/>
                <a:gd name="T36" fmla="*/ 1188 w 1262"/>
                <a:gd name="T37" fmla="*/ 179 h 944"/>
                <a:gd name="T38" fmla="*/ 252 w 1262"/>
                <a:gd name="T39" fmla="*/ 179 h 944"/>
                <a:gd name="T40" fmla="*/ 178 w 1262"/>
                <a:gd name="T41" fmla="*/ 179 h 944"/>
                <a:gd name="T42" fmla="*/ 178 w 1262"/>
                <a:gd name="T43" fmla="*/ 253 h 944"/>
                <a:gd name="T44" fmla="*/ 178 w 1262"/>
                <a:gd name="T45" fmla="*/ 346 h 944"/>
                <a:gd name="T46" fmla="*/ 178 w 1262"/>
                <a:gd name="T47" fmla="*/ 419 h 944"/>
                <a:gd name="T48" fmla="*/ 252 w 1262"/>
                <a:gd name="T49" fmla="*/ 419 h 944"/>
                <a:gd name="T50" fmla="*/ 1188 w 1262"/>
                <a:gd name="T51" fmla="*/ 419 h 944"/>
                <a:gd name="T52" fmla="*/ 1188 w 1262"/>
                <a:gd name="T53" fmla="*/ 871 h 944"/>
                <a:gd name="T54" fmla="*/ 73 w 1262"/>
                <a:gd name="T55" fmla="*/ 871 h 944"/>
                <a:gd name="T56" fmla="*/ 73 w 1262"/>
                <a:gd name="T57" fmla="*/ 766 h 944"/>
                <a:gd name="T58" fmla="*/ 1010 w 1262"/>
                <a:gd name="T59" fmla="*/ 766 h 944"/>
                <a:gd name="T60" fmla="*/ 1084 w 1262"/>
                <a:gd name="T61" fmla="*/ 766 h 944"/>
                <a:gd name="T62" fmla="*/ 1084 w 1262"/>
                <a:gd name="T63" fmla="*/ 693 h 944"/>
                <a:gd name="T64" fmla="*/ 1084 w 1262"/>
                <a:gd name="T65" fmla="*/ 598 h 944"/>
                <a:gd name="T66" fmla="*/ 1084 w 1262"/>
                <a:gd name="T67" fmla="*/ 525 h 944"/>
                <a:gd name="T68" fmla="*/ 1010 w 1262"/>
                <a:gd name="T69" fmla="*/ 525 h 944"/>
                <a:gd name="T70" fmla="*/ 73 w 1262"/>
                <a:gd name="T71" fmla="*/ 524 h 944"/>
                <a:gd name="T72" fmla="*/ 73 w 1262"/>
                <a:gd name="T73" fmla="*/ 73 h 944"/>
                <a:gd name="T74" fmla="*/ 1188 w 1262"/>
                <a:gd name="T75" fmla="*/ 73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2" h="944">
                  <a:moveTo>
                    <a:pt x="1261" y="0"/>
                  </a:moveTo>
                  <a:lnTo>
                    <a:pt x="1261" y="0"/>
                  </a:lnTo>
                  <a:lnTo>
                    <a:pt x="0" y="0"/>
                  </a:lnTo>
                  <a:lnTo>
                    <a:pt x="0" y="598"/>
                  </a:lnTo>
                  <a:lnTo>
                    <a:pt x="1010" y="598"/>
                  </a:lnTo>
                  <a:lnTo>
                    <a:pt x="1010" y="693"/>
                  </a:lnTo>
                  <a:lnTo>
                    <a:pt x="0" y="693"/>
                  </a:lnTo>
                  <a:lnTo>
                    <a:pt x="0" y="878"/>
                  </a:lnTo>
                  <a:cubicBezTo>
                    <a:pt x="0" y="915"/>
                    <a:pt x="30" y="944"/>
                    <a:pt x="66" y="944"/>
                  </a:cubicBezTo>
                  <a:lnTo>
                    <a:pt x="1195" y="944"/>
                  </a:lnTo>
                  <a:cubicBezTo>
                    <a:pt x="1232" y="944"/>
                    <a:pt x="1262" y="915"/>
                    <a:pt x="1262" y="878"/>
                  </a:cubicBezTo>
                  <a:lnTo>
                    <a:pt x="1262" y="346"/>
                  </a:lnTo>
                  <a:lnTo>
                    <a:pt x="252" y="346"/>
                  </a:lnTo>
                  <a:lnTo>
                    <a:pt x="252" y="253"/>
                  </a:lnTo>
                  <a:lnTo>
                    <a:pt x="1261" y="253"/>
                  </a:lnTo>
                  <a:lnTo>
                    <a:pt x="1261" y="0"/>
                  </a:lnTo>
                  <a:close/>
                  <a:moveTo>
                    <a:pt x="1188" y="73"/>
                  </a:moveTo>
                  <a:lnTo>
                    <a:pt x="1188" y="73"/>
                  </a:lnTo>
                  <a:lnTo>
                    <a:pt x="1188" y="179"/>
                  </a:lnTo>
                  <a:lnTo>
                    <a:pt x="252" y="179"/>
                  </a:lnTo>
                  <a:lnTo>
                    <a:pt x="178" y="179"/>
                  </a:lnTo>
                  <a:lnTo>
                    <a:pt x="178" y="253"/>
                  </a:lnTo>
                  <a:lnTo>
                    <a:pt x="178" y="346"/>
                  </a:lnTo>
                  <a:lnTo>
                    <a:pt x="178" y="419"/>
                  </a:lnTo>
                  <a:lnTo>
                    <a:pt x="252" y="419"/>
                  </a:lnTo>
                  <a:lnTo>
                    <a:pt x="1188" y="419"/>
                  </a:lnTo>
                  <a:lnTo>
                    <a:pt x="1188" y="871"/>
                  </a:lnTo>
                  <a:lnTo>
                    <a:pt x="73" y="871"/>
                  </a:lnTo>
                  <a:lnTo>
                    <a:pt x="73" y="766"/>
                  </a:lnTo>
                  <a:lnTo>
                    <a:pt x="1010" y="766"/>
                  </a:lnTo>
                  <a:lnTo>
                    <a:pt x="1084" y="766"/>
                  </a:lnTo>
                  <a:lnTo>
                    <a:pt x="1084" y="693"/>
                  </a:lnTo>
                  <a:lnTo>
                    <a:pt x="1084" y="598"/>
                  </a:lnTo>
                  <a:lnTo>
                    <a:pt x="1084" y="525"/>
                  </a:lnTo>
                  <a:lnTo>
                    <a:pt x="1010" y="525"/>
                  </a:lnTo>
                  <a:lnTo>
                    <a:pt x="73" y="524"/>
                  </a:lnTo>
                  <a:lnTo>
                    <a:pt x="73" y="73"/>
                  </a:lnTo>
                  <a:lnTo>
                    <a:pt x="1188" y="73"/>
                  </a:lnTo>
                  <a:close/>
                </a:path>
              </a:pathLst>
            </a:custGeom>
            <a:solidFill>
              <a:srgbClr val="42A3D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861272FB-1185-40C6-AC60-619C16676A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40200" y="1427163"/>
            <a:ext cx="2079625" cy="187166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9543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werking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BAB89908-CDEA-400D-B79F-AD8659F15E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7" y="0"/>
            <a:ext cx="9132725" cy="51435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AA015C-4E5D-4516-9D39-3A8712C6F5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3227" y="3073050"/>
            <a:ext cx="839700" cy="780429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980FD706-98D1-4D99-B9AC-B3E9FEA0B5F0}"/>
              </a:ext>
            </a:extLst>
          </p:cNvPr>
          <p:cNvSpPr txBox="1"/>
          <p:nvPr userDrawn="1"/>
        </p:nvSpPr>
        <p:spPr>
          <a:xfrm>
            <a:off x="295743" y="243470"/>
            <a:ext cx="7496838" cy="1151708"/>
          </a:xfrm>
          <a:prstGeom prst="rect">
            <a:avLst/>
          </a:prstGeom>
          <a:noFill/>
        </p:spPr>
        <p:txBody>
          <a:bodyPr wrap="square" lIns="226173" tIns="113085" rIns="226173" bIns="113085" rtlCol="0">
            <a:spAutoFit/>
          </a:bodyPr>
          <a:lstStyle/>
          <a:p>
            <a:r>
              <a:rPr lang="nl-NL" sz="300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Projecten van het CBS</a:t>
            </a:r>
          </a:p>
          <a:p>
            <a:r>
              <a:rPr lang="nl-NL" sz="300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nl-NL" sz="3000" baseline="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nl-NL" sz="3000" dirty="0">
              <a:solidFill>
                <a:schemeClr val="bg1"/>
              </a:solidFill>
              <a:effectLst>
                <a:outerShdw blurRad="165100" dist="38100" dir="5400000" algn="ctr" rotWithShape="0">
                  <a:srgbClr val="000000">
                    <a:alpha val="18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C5F6BCA-C599-43A3-ABC8-960592B72751}"/>
              </a:ext>
            </a:extLst>
          </p:cNvPr>
          <p:cNvSpPr/>
          <p:nvPr userDrawn="1"/>
        </p:nvSpPr>
        <p:spPr>
          <a:xfrm>
            <a:off x="7501014" y="3853479"/>
            <a:ext cx="1519994" cy="774717"/>
          </a:xfrm>
          <a:prstGeom prst="roundRect">
            <a:avLst>
              <a:gd name="adj" fmla="val 71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78FD287-3573-4235-AB96-9C12C5425FFB}"/>
              </a:ext>
            </a:extLst>
          </p:cNvPr>
          <p:cNvSpPr/>
          <p:nvPr userDrawn="1"/>
        </p:nvSpPr>
        <p:spPr>
          <a:xfrm>
            <a:off x="8752927" y="476"/>
            <a:ext cx="408796" cy="514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nl-NL" sz="500" dirty="0"/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E50551EE-B3F6-4300-8721-226C92B25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9482" y="3956576"/>
            <a:ext cx="1151880" cy="56852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9" name="Tijdelijke aanduiding voor tekst 9">
            <a:extLst>
              <a:ext uri="{FF2B5EF4-FFF2-40B4-BE49-F238E27FC236}">
                <a16:creationId xmlns:a16="http://schemas.microsoft.com/office/drawing/2014/main" id="{D384A05B-3D20-4730-8477-35BC92085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592" y="820490"/>
            <a:ext cx="5804863" cy="661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&lt;organisatie&gt;</a:t>
            </a:r>
          </a:p>
        </p:txBody>
      </p:sp>
      <p:sp>
        <p:nvSpPr>
          <p:cNvPr id="9" name="Tijdelijke aanduiding voor tekst 9">
            <a:extLst>
              <a:ext uri="{FF2B5EF4-FFF2-40B4-BE49-F238E27FC236}">
                <a16:creationId xmlns:a16="http://schemas.microsoft.com/office/drawing/2014/main" id="{38E0D16C-54E5-4658-A25B-908363E348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1707654"/>
            <a:ext cx="6916116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41289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werkin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37289702-BCF0-4F47-8F90-FB2B255E1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7" y="0"/>
            <a:ext cx="9132725" cy="51435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AA015C-4E5D-4516-9D39-3A8712C6F5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3227" y="3073050"/>
            <a:ext cx="839700" cy="780429"/>
          </a:xfrm>
          <a:prstGeom prst="rect">
            <a:avLst/>
          </a:prstGeom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C5F6BCA-C599-43A3-ABC8-960592B72751}"/>
              </a:ext>
            </a:extLst>
          </p:cNvPr>
          <p:cNvSpPr/>
          <p:nvPr userDrawn="1"/>
        </p:nvSpPr>
        <p:spPr>
          <a:xfrm>
            <a:off x="7501014" y="3853479"/>
            <a:ext cx="1519994" cy="774717"/>
          </a:xfrm>
          <a:prstGeom prst="roundRect">
            <a:avLst>
              <a:gd name="adj" fmla="val 71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78FD287-3573-4235-AB96-9C12C5425FFB}"/>
              </a:ext>
            </a:extLst>
          </p:cNvPr>
          <p:cNvSpPr/>
          <p:nvPr userDrawn="1"/>
        </p:nvSpPr>
        <p:spPr>
          <a:xfrm>
            <a:off x="8752927" y="476"/>
            <a:ext cx="408796" cy="514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nl-NL" sz="500" dirty="0"/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E50551EE-B3F6-4300-8721-226C92B25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9482" y="3956576"/>
            <a:ext cx="1151880" cy="56852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D1BBB25-F7FA-43A0-9485-FEF60B80DD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1707654"/>
            <a:ext cx="6916116" cy="2952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5FD3E6C-CBE3-44EB-AEE9-CC790DFE59FC}"/>
              </a:ext>
            </a:extLst>
          </p:cNvPr>
          <p:cNvSpPr txBox="1"/>
          <p:nvPr userDrawn="1"/>
        </p:nvSpPr>
        <p:spPr>
          <a:xfrm>
            <a:off x="295743" y="243470"/>
            <a:ext cx="7496838" cy="1151708"/>
          </a:xfrm>
          <a:prstGeom prst="rect">
            <a:avLst/>
          </a:prstGeom>
          <a:noFill/>
        </p:spPr>
        <p:txBody>
          <a:bodyPr wrap="square" lIns="226173" tIns="113085" rIns="226173" bIns="113085" rtlCol="0">
            <a:spAutoFit/>
          </a:bodyPr>
          <a:lstStyle/>
          <a:p>
            <a:r>
              <a:rPr lang="nl-NL" sz="300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Projecten van het CBS</a:t>
            </a:r>
          </a:p>
          <a:p>
            <a:r>
              <a:rPr lang="nl-NL" sz="300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nl-NL" sz="3000" baseline="0" dirty="0">
                <a:solidFill>
                  <a:schemeClr val="bg1"/>
                </a:solidFill>
                <a:effectLst>
                  <a:outerShdw blurRad="165100" dist="38100" dir="5400000" algn="ctr" rotWithShape="0">
                    <a:srgbClr val="000000">
                      <a:alpha val="18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nl-NL" sz="3000" dirty="0">
              <a:solidFill>
                <a:schemeClr val="bg1"/>
              </a:solidFill>
              <a:effectLst>
                <a:outerShdw blurRad="165100" dist="38100" dir="5400000" algn="ctr" rotWithShape="0">
                  <a:srgbClr val="000000">
                    <a:alpha val="18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0446E04D-806F-4F16-82E8-9BF08BC45D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592" y="820490"/>
            <a:ext cx="5804863" cy="661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&lt;organisatie&gt;</a:t>
            </a:r>
          </a:p>
        </p:txBody>
      </p:sp>
    </p:spTree>
    <p:extLst>
      <p:ext uri="{BB962C8B-B14F-4D97-AF65-F5344CB8AC3E}">
        <p14:creationId xmlns:p14="http://schemas.microsoft.com/office/powerpoint/2010/main" val="15627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enwerking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BAB89908-CDEA-400D-B79F-AD8659F15E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7" y="0"/>
            <a:ext cx="9132725" cy="51435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AA015C-4E5D-4516-9D39-3A8712C6F5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3227" y="3073050"/>
            <a:ext cx="839700" cy="780429"/>
          </a:xfrm>
          <a:prstGeom prst="rect">
            <a:avLst/>
          </a:prstGeom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C5F6BCA-C599-43A3-ABC8-960592B72751}"/>
              </a:ext>
            </a:extLst>
          </p:cNvPr>
          <p:cNvSpPr/>
          <p:nvPr userDrawn="1"/>
        </p:nvSpPr>
        <p:spPr>
          <a:xfrm>
            <a:off x="7501014" y="3853479"/>
            <a:ext cx="1519994" cy="774717"/>
          </a:xfrm>
          <a:prstGeom prst="roundRect">
            <a:avLst>
              <a:gd name="adj" fmla="val 71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78FD287-3573-4235-AB96-9C12C5425FFB}"/>
              </a:ext>
            </a:extLst>
          </p:cNvPr>
          <p:cNvSpPr/>
          <p:nvPr userDrawn="1"/>
        </p:nvSpPr>
        <p:spPr>
          <a:xfrm>
            <a:off x="8752927" y="476"/>
            <a:ext cx="408796" cy="514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nl-NL" sz="500" dirty="0"/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E50551EE-B3F6-4300-8721-226C92B25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9482" y="3956576"/>
            <a:ext cx="1151880" cy="56852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6182E3AA-4266-42EE-906A-E589D18531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59582"/>
            <a:ext cx="777686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7EA53FF9-1EEF-405E-9A13-9FFF7B2330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211710"/>
            <a:ext cx="6916116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1B8DA34A-F101-45CA-BE0B-284DCD3777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776864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53699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" t="2279" r="85717" b="67123"/>
          <a:stretch/>
        </p:blipFill>
        <p:spPr>
          <a:xfrm>
            <a:off x="355278" y="121024"/>
            <a:ext cx="1511243" cy="2072915"/>
          </a:xfrm>
          <a:prstGeom prst="rect">
            <a:avLst/>
          </a:prstGeom>
        </p:spPr>
      </p:pic>
      <p:sp>
        <p:nvSpPr>
          <p:cNvPr id="9" name="Tijdelijke aanduiding vo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2" y="4227934"/>
            <a:ext cx="7992690" cy="28803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1600" b="0" kern="1200" spc="40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Naam auteur</a:t>
            </a:r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2" y="4515966"/>
            <a:ext cx="7992690" cy="28803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1600" b="0" kern="1200" spc="40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Optioneel datum</a:t>
            </a:r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539552" y="2283718"/>
            <a:ext cx="7992690" cy="1025897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3000" b="1" kern="1200" spc="60" baseline="0" dirty="0">
                <a:solidFill>
                  <a:srgbClr val="271D6C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  <a:p>
            <a:pPr lvl="0"/>
            <a:r>
              <a:rPr lang="nl-NL" dirty="0"/>
              <a:t>regel2</a:t>
            </a:r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539552" y="3363838"/>
            <a:ext cx="7992690" cy="792088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2400" b="0" kern="1200" spc="40" baseline="0" dirty="0">
                <a:solidFill>
                  <a:srgbClr val="00A1CD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  <a:p>
            <a:pPr lvl="0"/>
            <a:r>
              <a:rPr lang="nl-NL" dirty="0"/>
              <a:t>regel2</a:t>
            </a:r>
          </a:p>
        </p:txBody>
      </p:sp>
    </p:spTree>
    <p:extLst>
      <p:ext uri="{BB962C8B-B14F-4D97-AF65-F5344CB8AC3E}">
        <p14:creationId xmlns:p14="http://schemas.microsoft.com/office/powerpoint/2010/main" val="30741253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menwerkin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37289702-BCF0-4F47-8F90-FB2B255E1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37" y="0"/>
            <a:ext cx="9132725" cy="51435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7AA015C-4E5D-4516-9D39-3A8712C6F5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3227" y="3073050"/>
            <a:ext cx="839700" cy="780429"/>
          </a:xfrm>
          <a:prstGeom prst="rect">
            <a:avLst/>
          </a:prstGeom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BC5F6BCA-C599-43A3-ABC8-960592B72751}"/>
              </a:ext>
            </a:extLst>
          </p:cNvPr>
          <p:cNvSpPr/>
          <p:nvPr userDrawn="1"/>
        </p:nvSpPr>
        <p:spPr>
          <a:xfrm>
            <a:off x="7501014" y="3853479"/>
            <a:ext cx="1519994" cy="774717"/>
          </a:xfrm>
          <a:prstGeom prst="roundRect">
            <a:avLst>
              <a:gd name="adj" fmla="val 719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78FD287-3573-4235-AB96-9C12C5425FFB}"/>
              </a:ext>
            </a:extLst>
          </p:cNvPr>
          <p:cNvSpPr/>
          <p:nvPr userDrawn="1"/>
        </p:nvSpPr>
        <p:spPr>
          <a:xfrm>
            <a:off x="8752927" y="476"/>
            <a:ext cx="408796" cy="5142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5" rIns="91407" bIns="45705" rtlCol="0" anchor="ctr"/>
          <a:lstStyle/>
          <a:p>
            <a:pPr algn="ctr"/>
            <a:endParaRPr lang="nl-NL" sz="500" dirty="0"/>
          </a:p>
        </p:txBody>
      </p:sp>
      <p:sp>
        <p:nvSpPr>
          <p:cNvPr id="18" name="Tijdelijke aanduiding voor afbeelding 11">
            <a:extLst>
              <a:ext uri="{FF2B5EF4-FFF2-40B4-BE49-F238E27FC236}">
                <a16:creationId xmlns:a16="http://schemas.microsoft.com/office/drawing/2014/main" id="{E50551EE-B3F6-4300-8721-226C92B254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79482" y="3956576"/>
            <a:ext cx="1151880" cy="56852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endParaRPr lang="nl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81E2A4A3-850B-429F-82BC-6F48842C19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59582"/>
            <a:ext cx="777686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A7C6B0E9-98D6-419A-9832-ECC5B41CE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211710"/>
            <a:ext cx="6916116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3A1D0687-8061-4472-988E-BB8752AB01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776864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chemeClr val="bg1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04622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 anchor="ctr"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059582"/>
            <a:ext cx="7776864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2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211710"/>
            <a:ext cx="7776864" cy="24482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776864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08704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563638"/>
            <a:ext cx="7632848" cy="30963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632848" cy="1080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 over 2 regels</a:t>
            </a:r>
          </a:p>
          <a:p>
            <a:pPr lvl="0"/>
            <a:r>
              <a:rPr lang="nl-NL" dirty="0" err="1"/>
              <a:t>Calibri</a:t>
            </a:r>
            <a:r>
              <a:rPr lang="nl-NL" dirty="0"/>
              <a:t> </a:t>
            </a:r>
            <a:r>
              <a:rPr lang="nl-NL" dirty="0" err="1"/>
              <a:t>bold</a:t>
            </a:r>
            <a:r>
              <a:rPr lang="nl-NL" dirty="0"/>
              <a:t> 30</a:t>
            </a:r>
          </a:p>
        </p:txBody>
      </p:sp>
    </p:spTree>
    <p:extLst>
      <p:ext uri="{BB962C8B-B14F-4D97-AF65-F5344CB8AC3E}">
        <p14:creationId xmlns:p14="http://schemas.microsoft.com/office/powerpoint/2010/main" val="13893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987574"/>
            <a:ext cx="7632848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632848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 1 regel</a:t>
            </a:r>
          </a:p>
        </p:txBody>
      </p:sp>
    </p:spTree>
    <p:extLst>
      <p:ext uri="{BB962C8B-B14F-4D97-AF65-F5344CB8AC3E}">
        <p14:creationId xmlns:p14="http://schemas.microsoft.com/office/powerpoint/2010/main" val="221898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-3398" y="0"/>
            <a:ext cx="9144000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5" name="Rechthoek 4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4" y="4049744"/>
            <a:ext cx="589730" cy="546416"/>
          </a:xfrm>
          <a:prstGeom prst="rect">
            <a:avLst/>
          </a:prstGeom>
        </p:spPr>
      </p:pic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00494" y="4708252"/>
            <a:ext cx="589730" cy="324000"/>
          </a:xfrm>
          <a:prstGeom prst="rect">
            <a:avLst/>
          </a:prstGeom>
        </p:spPr>
        <p:txBody>
          <a:bodyPr/>
          <a:lstStyle/>
          <a:p>
            <a:pPr algn="ctr"/>
            <a:fld id="{845CA951-4815-4987-9CD6-BB5D6648C0B5}" type="slidenum">
              <a:rPr lang="nl-NL" sz="1200">
                <a:solidFill>
                  <a:schemeClr val="bg1"/>
                </a:solidFill>
              </a:rPr>
              <a:pPr algn="ctr"/>
              <a:t>‹nr.›</a:t>
            </a:fld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2006575"/>
            <a:ext cx="7776863" cy="565175"/>
          </a:xfrm>
          <a:prstGeom prst="rect">
            <a:avLst/>
          </a:prstGeom>
        </p:spPr>
        <p:txBody>
          <a:bodyPr/>
          <a:lstStyle>
            <a:lvl1pPr algn="l">
              <a:defRPr lang="nl-NL" sz="3000" b="1" kern="1200" spc="6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sz="3000" b="1" dirty="0">
                <a:solidFill>
                  <a:schemeClr val="bg1"/>
                </a:solidFill>
              </a:rPr>
              <a:t>Hoofdstuk titel</a:t>
            </a:r>
          </a:p>
        </p:txBody>
      </p:sp>
    </p:spTree>
    <p:extLst>
      <p:ext uri="{BB962C8B-B14F-4D97-AF65-F5344CB8AC3E}">
        <p14:creationId xmlns:p14="http://schemas.microsoft.com/office/powerpoint/2010/main" val="26582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stre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203598"/>
            <a:ext cx="7632079" cy="3455715"/>
          </a:xfrm>
          <a:prstGeom prst="rect">
            <a:avLst/>
          </a:prstGeom>
        </p:spPr>
        <p:txBody>
          <a:bodyPr/>
          <a:lstStyle>
            <a:lvl1pPr marL="342900" indent="-342900">
              <a:buFont typeface="Calibri" pitchFamily="34" charset="0"/>
              <a:buChar char="─"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742950" indent="-28575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2pPr>
            <a:lvl3pPr marL="11430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3pPr>
            <a:lvl4pPr marL="16002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4pPr>
            <a:lvl5pPr marL="20574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5pPr>
          </a:lstStyle>
          <a:p>
            <a:pPr lvl="0"/>
            <a:r>
              <a:rPr lang="nl-NL" sz="2400" dirty="0">
                <a:solidFill>
                  <a:srgbClr val="271D6C"/>
                </a:solidFill>
              </a:rPr>
              <a:t>Opsomming tekst</a:t>
            </a:r>
          </a:p>
        </p:txBody>
      </p:sp>
      <p:sp>
        <p:nvSpPr>
          <p:cNvPr id="6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632848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23739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numm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203599"/>
            <a:ext cx="7632079" cy="3455714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spc="40" baseline="0">
                <a:solidFill>
                  <a:srgbClr val="271D6C"/>
                </a:solidFill>
                <a:latin typeface="Calibri" pitchFamily="34" charset="0"/>
              </a:defRPr>
            </a:lvl1pPr>
            <a:lvl2pPr marL="742950" indent="-28575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2pPr>
            <a:lvl3pPr marL="11430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3pPr>
            <a:lvl4pPr marL="16002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4pPr>
            <a:lvl5pPr marL="2057400" indent="-228600">
              <a:buFont typeface="Calibri" pitchFamily="34" charset="0"/>
              <a:buChar char="-"/>
              <a:defRPr sz="2400" baseline="0">
                <a:solidFill>
                  <a:srgbClr val="271D6C"/>
                </a:solidFill>
                <a:latin typeface="Calibri" pitchFamily="34" charset="0"/>
              </a:defRPr>
            </a:lvl5pPr>
          </a:lstStyle>
          <a:p>
            <a:pPr lvl="0"/>
            <a:r>
              <a:rPr lang="nl-NL" sz="2400" dirty="0">
                <a:solidFill>
                  <a:srgbClr val="271D6C"/>
                </a:solidFill>
              </a:rPr>
              <a:t>Opsomming met nummering</a:t>
            </a:r>
          </a:p>
        </p:txBody>
      </p:sp>
      <p:sp>
        <p:nvSpPr>
          <p:cNvPr id="7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339502"/>
            <a:ext cx="7632848" cy="576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spc="60" baseline="0">
                <a:solidFill>
                  <a:srgbClr val="00A1CD"/>
                </a:solidFill>
                <a:latin typeface="Calibri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7612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e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 dirty="0"/>
          </a:p>
        </p:txBody>
      </p:sp>
      <p:sp>
        <p:nvSpPr>
          <p:cNvPr id="5" name="Rechthoek 4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4" y="4049744"/>
            <a:ext cx="589730" cy="546416"/>
          </a:xfrm>
          <a:prstGeom prst="rect">
            <a:avLst/>
          </a:prstGeom>
        </p:spPr>
      </p:pic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00494" y="4708252"/>
            <a:ext cx="589730" cy="32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6374"/>
            <a:ext cx="7715746" cy="936000"/>
          </a:xfrm>
          <a:prstGeom prst="rect">
            <a:avLst/>
          </a:prstGeom>
        </p:spPr>
        <p:txBody>
          <a:bodyPr/>
          <a:lstStyle>
            <a:lvl1pPr algn="l">
              <a:defRPr lang="nl-NL" sz="3000" b="1" kern="1200" spc="6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sz="3000" b="1" dirty="0">
                <a:solidFill>
                  <a:schemeClr val="bg1"/>
                </a:solidFill>
              </a:rPr>
              <a:t>Conclusies / trends / …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1214041"/>
            <a:ext cx="7704137" cy="3382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Calibri" pitchFamily="34" charset="0"/>
              <a:buChar char="─"/>
              <a:defRPr sz="2400" b="0">
                <a:solidFill>
                  <a:schemeClr val="bg1"/>
                </a:solidFill>
              </a:defRPr>
            </a:lvl1pPr>
            <a:lvl2pPr marL="457200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Korte opsomming van conclusies</a:t>
            </a:r>
          </a:p>
        </p:txBody>
      </p:sp>
    </p:spTree>
    <p:extLst>
      <p:ext uri="{BB962C8B-B14F-4D97-AF65-F5344CB8AC3E}">
        <p14:creationId xmlns:p14="http://schemas.microsoft.com/office/powerpoint/2010/main" val="99636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14" name="Rechthoek 13"/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00494" y="4708252"/>
            <a:ext cx="589730" cy="32400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271D6C"/>
                </a:solidFill>
              </a:defRPr>
            </a:lvl1pPr>
          </a:lstStyle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4" y="4049744"/>
            <a:ext cx="589730" cy="54641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285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3" r:id="rId2"/>
    <p:sldLayoutId id="2147483660" r:id="rId3"/>
    <p:sldLayoutId id="2147483661" r:id="rId4"/>
    <p:sldLayoutId id="2147483665" r:id="rId5"/>
    <p:sldLayoutId id="2147483654" r:id="rId6"/>
    <p:sldLayoutId id="2147483662" r:id="rId7"/>
    <p:sldLayoutId id="2147483663" r:id="rId8"/>
    <p:sldLayoutId id="2147483656" r:id="rId9"/>
    <p:sldLayoutId id="2147483657" r:id="rId10"/>
    <p:sldLayoutId id="2147483655" r:id="rId11"/>
    <p:sldLayoutId id="2147483666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BE74BCAC-F133-4D0C-86CD-A9E89C9AC67B}"/>
              </a:ext>
            </a:extLst>
          </p:cNvPr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DAEFFCD-41F3-4169-9A47-63DCE9FAED8A}"/>
              </a:ext>
            </a:extLst>
          </p:cNvPr>
          <p:cNvSpPr/>
          <p:nvPr userDrawn="1"/>
        </p:nvSpPr>
        <p:spPr>
          <a:xfrm>
            <a:off x="8890224" y="0"/>
            <a:ext cx="253776" cy="51435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13"/>
          </a:p>
        </p:txBody>
      </p:sp>
      <p:sp>
        <p:nvSpPr>
          <p:cNvPr id="9" name="Tijdelijke aanduiding voor dianummer 5">
            <a:extLst>
              <a:ext uri="{FF2B5EF4-FFF2-40B4-BE49-F238E27FC236}">
                <a16:creationId xmlns:a16="http://schemas.microsoft.com/office/drawing/2014/main" id="{B2F73425-D8AF-403C-BB68-95E73E74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00494" y="4708252"/>
            <a:ext cx="589730" cy="32400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271D6C"/>
                </a:solidFill>
              </a:defRPr>
            </a:lvl1pPr>
          </a:lstStyle>
          <a:p>
            <a:pPr algn="ctr"/>
            <a:fld id="{845CA951-4815-4987-9CD6-BB5D6648C0B5}" type="slidenum">
              <a:rPr lang="nl-NL" sz="1200" smtClean="0"/>
              <a:pPr algn="ctr"/>
              <a:t>‹nr.›</a:t>
            </a:fld>
            <a:endParaRPr lang="nl-NL" sz="1200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682D69B-C0FF-41F9-B63B-E3ADD03AAC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94" y="4049744"/>
            <a:ext cx="589730" cy="54641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5225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Kernteam Nieuw intranet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15 april 2025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Klankbordgroep Nieuw intranet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3BA350-368D-E0C3-F03D-BABA125322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9552" y="3363838"/>
            <a:ext cx="7992690" cy="792088"/>
          </a:xfrm>
        </p:spPr>
        <p:txBody>
          <a:bodyPr/>
          <a:lstStyle/>
          <a:p>
            <a:r>
              <a:rPr lang="nl-NL" dirty="0"/>
              <a:t>De etalage in beeld</a:t>
            </a:r>
          </a:p>
        </p:txBody>
      </p:sp>
    </p:spTree>
    <p:extLst>
      <p:ext uri="{BB962C8B-B14F-4D97-AF65-F5344CB8AC3E}">
        <p14:creationId xmlns:p14="http://schemas.microsoft.com/office/powerpoint/2010/main" val="312291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DC52D00F-2C57-123A-07F1-5E7206FBEE86}"/>
              </a:ext>
            </a:extLst>
          </p:cNvPr>
          <p:cNvGrpSpPr/>
          <p:nvPr/>
        </p:nvGrpSpPr>
        <p:grpSpPr>
          <a:xfrm>
            <a:off x="0" y="0"/>
            <a:ext cx="9144900" cy="5143500"/>
            <a:chOff x="0" y="0"/>
            <a:chExt cx="9144900" cy="51435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08F54578-658A-E21C-C7CE-66E91036E454}"/>
                </a:ext>
              </a:extLst>
            </p:cNvPr>
            <p:cNvSpPr/>
            <p:nvPr/>
          </p:nvSpPr>
          <p:spPr>
            <a:xfrm>
              <a:off x="0" y="0"/>
              <a:ext cx="91449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6ACBA1D0-904D-BFD3-683E-912D1B040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4997585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6758805E-6D04-463B-A82E-23CD724CA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3600" y="979200"/>
              <a:ext cx="1838201" cy="192051"/>
            </a:xfrm>
            <a:prstGeom prst="rect">
              <a:avLst/>
            </a:prstGeom>
          </p:spPr>
        </p:pic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E2716A9E-D3A4-6BE8-EF81-CAA0713449FC}"/>
                </a:ext>
              </a:extLst>
            </p:cNvPr>
            <p:cNvSpPr/>
            <p:nvPr/>
          </p:nvSpPr>
          <p:spPr>
            <a:xfrm>
              <a:off x="179512" y="987574"/>
              <a:ext cx="504056" cy="14401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C42CB3F2-52C0-A537-663C-175DAE943BF2}"/>
                </a:ext>
              </a:extLst>
            </p:cNvPr>
            <p:cNvSpPr/>
            <p:nvPr/>
          </p:nvSpPr>
          <p:spPr>
            <a:xfrm>
              <a:off x="3635896" y="1491630"/>
              <a:ext cx="576064" cy="144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FB06B1E-936E-2213-5971-1FB0816F8B2F}"/>
                </a:ext>
              </a:extLst>
            </p:cNvPr>
            <p:cNvSpPr/>
            <p:nvPr/>
          </p:nvSpPr>
          <p:spPr>
            <a:xfrm>
              <a:off x="5652120" y="1561405"/>
              <a:ext cx="576064" cy="144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19DED4C-83EE-24D8-B390-EC47C00C84BC}"/>
                </a:ext>
              </a:extLst>
            </p:cNvPr>
            <p:cNvSpPr/>
            <p:nvPr/>
          </p:nvSpPr>
          <p:spPr>
            <a:xfrm>
              <a:off x="5580112" y="3194818"/>
              <a:ext cx="864096" cy="144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0C9AC339-0C6D-4264-CC9A-AADCC5544129}"/>
                </a:ext>
              </a:extLst>
            </p:cNvPr>
            <p:cNvSpPr/>
            <p:nvPr/>
          </p:nvSpPr>
          <p:spPr>
            <a:xfrm>
              <a:off x="2267744" y="699542"/>
              <a:ext cx="36004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2696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88872EF-19EB-108E-DA0B-1DAF2F7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>
                <a:solidFill>
                  <a:schemeClr val="bg1"/>
                </a:solidFill>
              </a:rPr>
              <a:pPr algn="ctr"/>
              <a:t>11</a:t>
            </a:fld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1269A4-817A-2D4E-56FB-BED48DB6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stapje verder: portaal</a:t>
            </a:r>
          </a:p>
        </p:txBody>
      </p:sp>
    </p:spTree>
    <p:extLst>
      <p:ext uri="{BB962C8B-B14F-4D97-AF65-F5344CB8AC3E}">
        <p14:creationId xmlns:p14="http://schemas.microsoft.com/office/powerpoint/2010/main" val="355497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FAD7541-05A3-9A1B-1720-87E3441C19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12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FEBD17-356C-2D91-BD52-BCCEDF5536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313" y="1059582"/>
            <a:ext cx="7632079" cy="37444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nl-NL" dirty="0"/>
              <a:t>Vanuit de startpagina kun je zoeken via de zoekbalk, maar kun je via de navigatiebalk </a:t>
            </a:r>
            <a:r>
              <a:rPr lang="nl-NL"/>
              <a:t>ook rechtstreeks ‘</a:t>
            </a:r>
            <a:r>
              <a:rPr lang="nl-NL" dirty="0"/>
              <a:t>landen’ op een portaal: een themapagina rondom een van de hoofdonderwerpen - met als voorbeeld ‘Personeel’.</a:t>
            </a:r>
            <a:br>
              <a:rPr lang="nl-NL" dirty="0"/>
            </a:br>
            <a:endParaRPr lang="nl-NL" dirty="0"/>
          </a:p>
          <a:p>
            <a:pPr>
              <a:spcBef>
                <a:spcPts val="0"/>
              </a:spcBef>
            </a:pPr>
            <a:r>
              <a:rPr lang="nl-NL" dirty="0"/>
              <a:t>Korte omschrijving betreffende onderwerp / thema</a:t>
            </a:r>
          </a:p>
          <a:p>
            <a:pPr>
              <a:spcBef>
                <a:spcPts val="0"/>
              </a:spcBef>
            </a:pPr>
            <a:r>
              <a:rPr lang="nl-NL" dirty="0"/>
              <a:t>Overzichtelijke menubalk</a:t>
            </a:r>
          </a:p>
          <a:p>
            <a:pPr>
              <a:spcBef>
                <a:spcPts val="0"/>
              </a:spcBef>
            </a:pPr>
            <a:r>
              <a:rPr lang="nl-NL" dirty="0"/>
              <a:t>‘Snel naar’ meest gezochte / bezochte onderwerpen</a:t>
            </a:r>
          </a:p>
          <a:p>
            <a:pPr>
              <a:spcBef>
                <a:spcPts val="0"/>
              </a:spcBef>
            </a:pPr>
            <a:r>
              <a:rPr lang="nl-NL" dirty="0"/>
              <a:t>Eigenaarschap van belang: afdeling of rol</a:t>
            </a:r>
          </a:p>
          <a:p>
            <a:pPr>
              <a:spcBef>
                <a:spcPts val="0"/>
              </a:spcBef>
            </a:pPr>
            <a:r>
              <a:rPr lang="nl-NL" dirty="0"/>
              <a:t>Actueel nieuwsoverzicht rondom thema</a:t>
            </a:r>
          </a:p>
          <a:p>
            <a:pPr>
              <a:spcBef>
                <a:spcPts val="0"/>
              </a:spcBef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C16CB2-FC55-1827-4CC4-BFC6F151A7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Van startpagina naar portaal</a:t>
            </a:r>
          </a:p>
        </p:txBody>
      </p:sp>
    </p:spTree>
    <p:extLst>
      <p:ext uri="{BB962C8B-B14F-4D97-AF65-F5344CB8AC3E}">
        <p14:creationId xmlns:p14="http://schemas.microsoft.com/office/powerpoint/2010/main" val="363444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13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0" y="987574"/>
            <a:ext cx="3728494" cy="367240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Het nieuwe intranet biedt verschillende bouwstenen die we straks kunnen verwerken in standaard templates.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De focus ligt op het aanbieden van een gezamenlijke standaard, geen maatwerk.</a:t>
            </a:r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Bouwstenen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EB6B1D2-F47B-624F-00AF-A812D592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1275606"/>
            <a:ext cx="378686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5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4D58BB4B-7F85-FEEA-8B64-B08DE9B17362}"/>
              </a:ext>
            </a:extLst>
          </p:cNvPr>
          <p:cNvGrpSpPr/>
          <p:nvPr/>
        </p:nvGrpSpPr>
        <p:grpSpPr>
          <a:xfrm>
            <a:off x="0" y="0"/>
            <a:ext cx="9144900" cy="5143500"/>
            <a:chOff x="0" y="0"/>
            <a:chExt cx="9144900" cy="51435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06171A44-EE4C-2F8B-6714-3674053B8EF2}"/>
                </a:ext>
              </a:extLst>
            </p:cNvPr>
            <p:cNvSpPr/>
            <p:nvPr/>
          </p:nvSpPr>
          <p:spPr>
            <a:xfrm>
              <a:off x="0" y="0"/>
              <a:ext cx="91449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C389BA8-788C-9986-8D3D-DE075A57F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9144000" cy="4997585"/>
            </a:xfrm>
            <a:prstGeom prst="rect">
              <a:avLst/>
            </a:prstGeom>
          </p:spPr>
        </p:pic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753CEF20-BF94-A5C7-5E74-5AB1486995E5}"/>
                </a:ext>
              </a:extLst>
            </p:cNvPr>
            <p:cNvSpPr/>
            <p:nvPr/>
          </p:nvSpPr>
          <p:spPr>
            <a:xfrm>
              <a:off x="107504" y="869598"/>
              <a:ext cx="28803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6274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C1C606D-F210-C05F-46EB-A0FE8182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>
                <a:solidFill>
                  <a:schemeClr val="bg1"/>
                </a:solidFill>
              </a:rPr>
              <a:pPr algn="ctr"/>
              <a:t>15</a:t>
            </a:fld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3E6CD4-5915-A3C3-218D-43D707A4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Van portaal naar meer informatie  </a:t>
            </a:r>
          </a:p>
        </p:txBody>
      </p:sp>
    </p:spTree>
    <p:extLst>
      <p:ext uri="{BB962C8B-B14F-4D97-AF65-F5344CB8AC3E}">
        <p14:creationId xmlns:p14="http://schemas.microsoft.com/office/powerpoint/2010/main" val="252960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16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NL" dirty="0"/>
              <a:t>Vanuit een portaal kun je ‘verdiepen’ naar concrete informatie op een afzonderlijke contextpagina. Voor vandaag hebben we de pagina ‘Salaris’ uitgewerkt.</a:t>
            </a:r>
          </a:p>
          <a:p>
            <a:endParaRPr lang="nl-NL" dirty="0"/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dirty="0"/>
              <a:t>Standaard sjabloon met vaste bouwstenen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dirty="0"/>
              <a:t>Herkenbare opbouw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dirty="0"/>
              <a:t>Overzichtelijke inrichting</a:t>
            </a:r>
          </a:p>
          <a:p>
            <a:pPr marL="342900" indent="-342900">
              <a:spcBef>
                <a:spcPts val="0"/>
              </a:spcBef>
              <a:buFont typeface="Calibri" pitchFamily="34" charset="0"/>
              <a:buChar char="─"/>
            </a:pPr>
            <a:r>
              <a:rPr lang="nl-NL" dirty="0"/>
              <a:t>Ook hier: eigenaarschap van belang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sz="1800" dirty="0">
              <a:solidFill>
                <a:srgbClr val="271D6C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Van Personeel naar Salaris</a:t>
            </a:r>
          </a:p>
        </p:txBody>
      </p:sp>
    </p:spTree>
    <p:extLst>
      <p:ext uri="{BB962C8B-B14F-4D97-AF65-F5344CB8AC3E}">
        <p14:creationId xmlns:p14="http://schemas.microsoft.com/office/powerpoint/2010/main" val="338960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3AD3BED6-CFC0-749D-056C-82742CD6D09D}"/>
              </a:ext>
            </a:extLst>
          </p:cNvPr>
          <p:cNvGrpSpPr/>
          <p:nvPr/>
        </p:nvGrpSpPr>
        <p:grpSpPr>
          <a:xfrm>
            <a:off x="0" y="0"/>
            <a:ext cx="9144900" cy="5143500"/>
            <a:chOff x="0" y="0"/>
            <a:chExt cx="9144900" cy="51435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E1823143-0C5C-E17A-D10A-14F537A91D56}"/>
                </a:ext>
              </a:extLst>
            </p:cNvPr>
            <p:cNvSpPr/>
            <p:nvPr/>
          </p:nvSpPr>
          <p:spPr>
            <a:xfrm>
              <a:off x="0" y="0"/>
              <a:ext cx="91449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C389BA8-788C-9986-8D3D-DE075A57F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9143999" cy="4997585"/>
            </a:xfrm>
            <a:prstGeom prst="rect">
              <a:avLst/>
            </a:prstGeom>
          </p:spPr>
        </p:pic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0E84B0-F4A4-210A-D31C-FF3F505B6CF7}"/>
                </a:ext>
              </a:extLst>
            </p:cNvPr>
            <p:cNvSpPr/>
            <p:nvPr/>
          </p:nvSpPr>
          <p:spPr>
            <a:xfrm>
              <a:off x="752851" y="743270"/>
              <a:ext cx="220296" cy="80457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A41DE18-2FC6-AB0B-7467-ACDF7A0AE499}"/>
                </a:ext>
              </a:extLst>
            </p:cNvPr>
            <p:cNvSpPr/>
            <p:nvPr/>
          </p:nvSpPr>
          <p:spPr>
            <a:xfrm>
              <a:off x="100893" y="884389"/>
              <a:ext cx="415573" cy="76578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</p:grpSp>
    </p:spTree>
    <p:extLst>
      <p:ext uri="{BB962C8B-B14F-4D97-AF65-F5344CB8AC3E}">
        <p14:creationId xmlns:p14="http://schemas.microsoft.com/office/powerpoint/2010/main" val="329972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EE107015-F7C6-9FA2-2D05-E2716C415406}"/>
              </a:ext>
            </a:extLst>
          </p:cNvPr>
          <p:cNvGrpSpPr/>
          <p:nvPr/>
        </p:nvGrpSpPr>
        <p:grpSpPr>
          <a:xfrm>
            <a:off x="0" y="0"/>
            <a:ext cx="9144900" cy="5143500"/>
            <a:chOff x="0" y="0"/>
            <a:chExt cx="9144900" cy="51435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FA8C2367-DA52-4E43-BD3D-649F8A44BB67}"/>
                </a:ext>
              </a:extLst>
            </p:cNvPr>
            <p:cNvSpPr/>
            <p:nvPr/>
          </p:nvSpPr>
          <p:spPr>
            <a:xfrm>
              <a:off x="0" y="0"/>
              <a:ext cx="91449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C389BA8-788C-9986-8D3D-DE075A57F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0"/>
              <a:ext cx="9143999" cy="4997584"/>
            </a:xfrm>
            <a:prstGeom prst="rect">
              <a:avLst/>
            </a:prstGeom>
          </p:spPr>
        </p:pic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C6D1BCEE-7F99-3409-4E2E-272B3D3D8C3B}"/>
                </a:ext>
              </a:extLst>
            </p:cNvPr>
            <p:cNvSpPr/>
            <p:nvPr/>
          </p:nvSpPr>
          <p:spPr>
            <a:xfrm>
              <a:off x="752851" y="743270"/>
              <a:ext cx="220296" cy="80457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DC46B961-3285-0389-BE97-0C20CD243991}"/>
                </a:ext>
              </a:extLst>
            </p:cNvPr>
            <p:cNvSpPr/>
            <p:nvPr/>
          </p:nvSpPr>
          <p:spPr>
            <a:xfrm>
              <a:off x="100893" y="884389"/>
              <a:ext cx="415573" cy="76578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</p:grpSp>
    </p:spTree>
    <p:extLst>
      <p:ext uri="{BB962C8B-B14F-4D97-AF65-F5344CB8AC3E}">
        <p14:creationId xmlns:p14="http://schemas.microsoft.com/office/powerpoint/2010/main" val="394607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C1C606D-F210-C05F-46EB-A0FE8182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>
                <a:solidFill>
                  <a:schemeClr val="bg1"/>
                </a:solidFill>
              </a:rPr>
              <a:pPr algn="ctr"/>
              <a:t>19</a:t>
            </a:fld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3E6CD4-5915-A3C3-218D-43D707A4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Jouw persoonlijke pagina</a:t>
            </a:r>
          </a:p>
        </p:txBody>
      </p:sp>
    </p:spTree>
    <p:extLst>
      <p:ext uri="{BB962C8B-B14F-4D97-AF65-F5344CB8AC3E}">
        <p14:creationId xmlns:p14="http://schemas.microsoft.com/office/powerpoint/2010/main" val="288512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310FBC1-9788-5288-5BE4-3A990D519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2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27A887-D1B2-E838-4B33-E63553C425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Opening </a:t>
            </a:r>
          </a:p>
          <a:p>
            <a:r>
              <a:rPr lang="nl-NL" dirty="0"/>
              <a:t>Terugkoppeling opgehaalde input uit klankbordgroep</a:t>
            </a:r>
          </a:p>
          <a:p>
            <a:r>
              <a:rPr lang="nl-NL" dirty="0"/>
              <a:t>De etalage: nieuw intranet in beeld</a:t>
            </a:r>
          </a:p>
          <a:p>
            <a:r>
              <a:rPr lang="nl-NL" dirty="0"/>
              <a:t>Ophalen feedback via </a:t>
            </a:r>
            <a:r>
              <a:rPr lang="nl-NL" dirty="0" err="1"/>
              <a:t>Slido</a:t>
            </a:r>
            <a:endParaRPr lang="nl-NL" dirty="0"/>
          </a:p>
          <a:p>
            <a:r>
              <a:rPr lang="nl-NL" dirty="0"/>
              <a:t>Vragen en discussie</a:t>
            </a:r>
          </a:p>
          <a:p>
            <a:r>
              <a:rPr lang="nl-NL" dirty="0"/>
              <a:t>Afronding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8C5495-8365-9306-8D96-C943F663D8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3677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20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nl-NL" dirty="0"/>
              <a:t>Naast een standaard inrichting, biedt het nieuwe intranet ook de mogelijkheid om eigen favorieten te verzamelen en een persoonlijk overzicht bij te houden.</a:t>
            </a:r>
          </a:p>
          <a:p>
            <a:endParaRPr lang="nl-NL" dirty="0"/>
          </a:p>
          <a:p>
            <a:r>
              <a:rPr lang="nl-NL" dirty="0"/>
              <a:t>De precieze functionaliteiten van deze omgeving, waaronder een ‘Mijn site’ zoals we die nu kennen, worden nog onderzocht.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Jouw favorieten</a:t>
            </a:r>
          </a:p>
        </p:txBody>
      </p:sp>
    </p:spTree>
    <p:extLst>
      <p:ext uri="{BB962C8B-B14F-4D97-AF65-F5344CB8AC3E}">
        <p14:creationId xmlns:p14="http://schemas.microsoft.com/office/powerpoint/2010/main" val="261718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B72F7725-A2BD-7BED-C770-1AD66D23E9A6}"/>
              </a:ext>
            </a:extLst>
          </p:cNvPr>
          <p:cNvGrpSpPr/>
          <p:nvPr/>
        </p:nvGrpSpPr>
        <p:grpSpPr>
          <a:xfrm>
            <a:off x="0" y="-20538"/>
            <a:ext cx="9144900" cy="5164038"/>
            <a:chOff x="0" y="-20538"/>
            <a:chExt cx="9144900" cy="5164038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FA8C2367-DA52-4E43-BD3D-649F8A44BB67}"/>
                </a:ext>
              </a:extLst>
            </p:cNvPr>
            <p:cNvSpPr/>
            <p:nvPr/>
          </p:nvSpPr>
          <p:spPr>
            <a:xfrm>
              <a:off x="0" y="0"/>
              <a:ext cx="91449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E26CE8D1-778F-D6F0-98D8-EB717F984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20538"/>
              <a:ext cx="9144000" cy="4997585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C88F9190-9791-0C7A-99E3-E10BF34A28A7}"/>
                </a:ext>
              </a:extLst>
            </p:cNvPr>
            <p:cNvSpPr/>
            <p:nvPr/>
          </p:nvSpPr>
          <p:spPr>
            <a:xfrm>
              <a:off x="183902" y="1100667"/>
              <a:ext cx="1226011" cy="424184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6B74FB4C-93BC-8252-937E-1E237DDB1DFC}"/>
                </a:ext>
              </a:extLst>
            </p:cNvPr>
            <p:cNvSpPr/>
            <p:nvPr/>
          </p:nvSpPr>
          <p:spPr>
            <a:xfrm>
              <a:off x="340985" y="267494"/>
              <a:ext cx="509561" cy="153252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B3BB3CDC-D96E-DE33-2B71-71FE5EC3BA91}"/>
                </a:ext>
              </a:extLst>
            </p:cNvPr>
            <p:cNvSpPr/>
            <p:nvPr/>
          </p:nvSpPr>
          <p:spPr>
            <a:xfrm>
              <a:off x="7740352" y="4737310"/>
              <a:ext cx="1368152" cy="2268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97F44E7B-7D93-05B7-F922-50CABEB2F557}"/>
                </a:ext>
              </a:extLst>
            </p:cNvPr>
            <p:cNvSpPr/>
            <p:nvPr/>
          </p:nvSpPr>
          <p:spPr>
            <a:xfrm>
              <a:off x="7578000" y="3579862"/>
              <a:ext cx="14401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65F67FFD-1A65-66D7-0185-753BD6B659FE}"/>
                </a:ext>
              </a:extLst>
            </p:cNvPr>
            <p:cNvSpPr/>
            <p:nvPr/>
          </p:nvSpPr>
          <p:spPr>
            <a:xfrm>
              <a:off x="1619672" y="483518"/>
              <a:ext cx="576064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54038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1E1F555C-908E-65C2-3500-79645760FD78}"/>
              </a:ext>
            </a:extLst>
          </p:cNvPr>
          <p:cNvGrpSpPr/>
          <p:nvPr/>
        </p:nvGrpSpPr>
        <p:grpSpPr>
          <a:xfrm>
            <a:off x="0" y="0"/>
            <a:ext cx="9144900" cy="5143500"/>
            <a:chOff x="0" y="0"/>
            <a:chExt cx="9144900" cy="5143500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F20BCF29-CA4F-5160-6E40-1C38294C406D}"/>
                </a:ext>
              </a:extLst>
            </p:cNvPr>
            <p:cNvSpPr/>
            <p:nvPr/>
          </p:nvSpPr>
          <p:spPr>
            <a:xfrm>
              <a:off x="0" y="0"/>
              <a:ext cx="91449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6D9D697-335D-F6C4-2691-68881A7C8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4997585"/>
            </a:xfrm>
            <a:prstGeom prst="rect">
              <a:avLst/>
            </a:prstGeom>
          </p:spPr>
        </p:pic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6C5595DC-C4F8-1092-725B-B7C082FDEBE0}"/>
                </a:ext>
              </a:extLst>
            </p:cNvPr>
            <p:cNvSpPr/>
            <p:nvPr/>
          </p:nvSpPr>
          <p:spPr>
            <a:xfrm>
              <a:off x="76626" y="2229808"/>
              <a:ext cx="298840" cy="103445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7FD9469-3A51-F924-F201-6E9E3DB8FAF4}"/>
                </a:ext>
              </a:extLst>
            </p:cNvPr>
            <p:cNvSpPr/>
            <p:nvPr/>
          </p:nvSpPr>
          <p:spPr>
            <a:xfrm>
              <a:off x="7926290" y="271383"/>
              <a:ext cx="1173011" cy="188372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</p:grpSp>
    </p:spTree>
    <p:extLst>
      <p:ext uri="{BB962C8B-B14F-4D97-AF65-F5344CB8AC3E}">
        <p14:creationId xmlns:p14="http://schemas.microsoft.com/office/powerpoint/2010/main" val="360758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C1C606D-F210-C05F-46EB-A0FE8182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>
                <a:solidFill>
                  <a:schemeClr val="bg1"/>
                </a:solidFill>
              </a:rPr>
              <a:pPr algn="ctr"/>
              <a:t>23</a:t>
            </a:fld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3E6CD4-5915-A3C3-218D-43D707A4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Ophalen feedback en afsluiting</a:t>
            </a:r>
          </a:p>
        </p:txBody>
      </p:sp>
    </p:spTree>
    <p:extLst>
      <p:ext uri="{BB962C8B-B14F-4D97-AF65-F5344CB8AC3E}">
        <p14:creationId xmlns:p14="http://schemas.microsoft.com/office/powerpoint/2010/main" val="154299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24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dirty="0"/>
              <a:t>Wat is je eerste reactie op deze voorstellen? 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dirty="0"/>
              <a:t>Wat vind je van de mogelijkheden rondom zoeken en vinden van informatie? 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dirty="0"/>
              <a:t>Wat vind je van de vormgeving? 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dirty="0"/>
              <a:t>Ontbreekt er volgens jou iets belangrijks in deze voorstellen? 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dirty="0"/>
              <a:t>Is dit een goede basis om mee verder te werken? 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Ophalen feedback: </a:t>
            </a:r>
            <a:r>
              <a:rPr lang="nl-NL" dirty="0" err="1"/>
              <a:t>Slido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294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271D6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271D6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dirty="0"/>
              <a:t>Opgehaalde feedback mee naar de stuurgroep voor vaststellen etalage met need-to-know bedrijfsinformatie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dirty="0"/>
              <a:t>Daarna verder met fase 2: neerzetten van het nieuwe intranet, testen en bouwen van de verschillende onderdelen, inrichten van beheer en opstellen en toetsen migratiestrategie</a:t>
            </a:r>
          </a:p>
          <a:p>
            <a:pPr>
              <a:spcBef>
                <a:spcPts val="0"/>
              </a:spcBef>
            </a:pPr>
            <a:r>
              <a:rPr lang="nl-NL" dirty="0"/>
              <a:t>      -&gt; We nemen jullie hier net als in fase 1 graag in mee,</a:t>
            </a:r>
          </a:p>
          <a:p>
            <a:pPr>
              <a:spcBef>
                <a:spcPts val="0"/>
              </a:spcBef>
            </a:pPr>
            <a:r>
              <a:rPr lang="nl-NL" dirty="0"/>
              <a:t>      agendaverzoek hiervoor volgt</a:t>
            </a:r>
          </a:p>
          <a:p>
            <a:pPr marL="342900" indent="-342900">
              <a:buFont typeface="Calibri" panose="020F0502020204030204" pitchFamily="34" charset="0"/>
              <a:buChar char="̶"/>
            </a:pPr>
            <a:r>
              <a:rPr lang="nl-NL" dirty="0"/>
              <a:t>Fase 3, waarin contenteigenaren in staat worden gesteld de etalage te gaan vullen is gepland vanaf september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Vervolg</a:t>
            </a:r>
          </a:p>
        </p:txBody>
      </p:sp>
    </p:spTree>
    <p:extLst>
      <p:ext uri="{BB962C8B-B14F-4D97-AF65-F5344CB8AC3E}">
        <p14:creationId xmlns:p14="http://schemas.microsoft.com/office/powerpoint/2010/main" val="301647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0C655365-BB02-A38C-2F0B-3807C004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>
                <a:solidFill>
                  <a:schemeClr val="bg1"/>
                </a:solidFill>
              </a:rPr>
              <a:pPr algn="ctr"/>
              <a:t>26</a:t>
            </a:fld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89DAC1F-270D-0D09-D3F8-8D56E4B2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Dank voor je bijdrage!</a:t>
            </a:r>
          </a:p>
        </p:txBody>
      </p:sp>
    </p:spTree>
    <p:extLst>
      <p:ext uri="{BB962C8B-B14F-4D97-AF65-F5344CB8AC3E}">
        <p14:creationId xmlns:p14="http://schemas.microsoft.com/office/powerpoint/2010/main" val="3908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7ACA10C-56C3-CD46-3007-6A6DE734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>
                <a:solidFill>
                  <a:schemeClr val="bg1"/>
                </a:solidFill>
              </a:rPr>
              <a:pPr algn="ctr"/>
              <a:t>3</a:t>
            </a:fld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3434A6-733A-7719-D93F-41129EDC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inrichting van het nieuwe intranet</a:t>
            </a:r>
          </a:p>
        </p:txBody>
      </p:sp>
    </p:spTree>
    <p:extLst>
      <p:ext uri="{BB962C8B-B14F-4D97-AF65-F5344CB8AC3E}">
        <p14:creationId xmlns:p14="http://schemas.microsoft.com/office/powerpoint/2010/main" val="35751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EDBE57D-6166-2203-8766-0460757B6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4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431E6F-167D-F434-3600-0D5B4648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Richtlijnen user experience (UX) aan de basis:</a:t>
            </a:r>
          </a:p>
          <a:p>
            <a:r>
              <a:rPr lang="nl-NL" dirty="0"/>
              <a:t>Makkelijk zoeken en vinden</a:t>
            </a:r>
          </a:p>
          <a:p>
            <a:r>
              <a:rPr lang="nl-NL" dirty="0"/>
              <a:t>Minder visuele prikkels, meer overzicht</a:t>
            </a:r>
          </a:p>
          <a:p>
            <a:r>
              <a:rPr lang="nl-NL" dirty="0"/>
              <a:t>Minder scrollen, compactere startpagina</a:t>
            </a:r>
          </a:p>
          <a:p>
            <a:r>
              <a:rPr lang="nl-NL" dirty="0"/>
              <a:t>Maximaal 5 (hoofd)menukeuzes</a:t>
            </a:r>
          </a:p>
          <a:p>
            <a:r>
              <a:rPr lang="nl-NL" dirty="0"/>
              <a:t>Minder kliks, sneller resultaat</a:t>
            </a:r>
          </a:p>
          <a:p>
            <a:r>
              <a:rPr lang="nl-NL" dirty="0"/>
              <a:t>Intranet als etalage van alle ‘need-to-know’-informatie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D8CB8C-A039-1892-EDA0-9D455E5051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Focus: gebruiksvriendelijkheid</a:t>
            </a:r>
          </a:p>
        </p:txBody>
      </p:sp>
    </p:spTree>
    <p:extLst>
      <p:ext uri="{BB962C8B-B14F-4D97-AF65-F5344CB8AC3E}">
        <p14:creationId xmlns:p14="http://schemas.microsoft.com/office/powerpoint/2010/main" val="18900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161D21-6DC2-0853-13AC-2D34D85832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Onze missie: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8C2E649-388E-4020-F70A-E8D9DDC23987}"/>
              </a:ext>
            </a:extLst>
          </p:cNvPr>
          <p:cNvSpPr txBox="1"/>
          <p:nvPr/>
        </p:nvSpPr>
        <p:spPr>
          <a:xfrm rot="523926">
            <a:off x="765990" y="2115753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271D6C"/>
                </a:solidFill>
                <a:latin typeface="Soho Pro Medium" panose="02040603040506020204" pitchFamily="18" charset="0"/>
              </a:rPr>
              <a:t>HET STAAT OP INTRANET</a:t>
            </a:r>
          </a:p>
        </p:txBody>
      </p:sp>
    </p:spTree>
    <p:extLst>
      <p:ext uri="{BB962C8B-B14F-4D97-AF65-F5344CB8AC3E}">
        <p14:creationId xmlns:p14="http://schemas.microsoft.com/office/powerpoint/2010/main" val="106226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blik in de etalage: startpagina</a:t>
            </a:r>
          </a:p>
        </p:txBody>
      </p:sp>
    </p:spTree>
    <p:extLst>
      <p:ext uri="{BB962C8B-B14F-4D97-AF65-F5344CB8AC3E}">
        <p14:creationId xmlns:p14="http://schemas.microsoft.com/office/powerpoint/2010/main" val="280592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0D94DFB-82BE-05F3-57B9-3240D1698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200" smtClean="0"/>
              <a:pPr algn="ctr"/>
              <a:t>7</a:t>
            </a:fld>
            <a:endParaRPr lang="nl-NL" sz="1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11BA3E-5729-43DC-C36E-D8B4B7201B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313" y="1203598"/>
            <a:ext cx="7632079" cy="3828654"/>
          </a:xfrm>
        </p:spPr>
        <p:txBody>
          <a:bodyPr/>
          <a:lstStyle/>
          <a:p>
            <a:r>
              <a:rPr lang="nl-NL" sz="2200" dirty="0"/>
              <a:t>Zoeken op drie manieren: via de zoekbalk, via de portalen en via een nieuw A tot Z overzicht met werktitel ‘Infoplein’</a:t>
            </a:r>
          </a:p>
          <a:p>
            <a:r>
              <a:rPr lang="nl-NL" sz="2200" dirty="0"/>
              <a:t>Drie kolommen met content</a:t>
            </a:r>
          </a:p>
          <a:p>
            <a:r>
              <a:rPr lang="nl-NL" sz="2200" dirty="0"/>
              <a:t>Minder vormgeving, meer overzicht</a:t>
            </a:r>
          </a:p>
          <a:p>
            <a:r>
              <a:rPr lang="nl-NL" sz="2200" dirty="0"/>
              <a:t>Centrale aandacht voor actueel nieuws</a:t>
            </a:r>
          </a:p>
          <a:p>
            <a:r>
              <a:rPr lang="nl-NL" sz="2200" dirty="0"/>
              <a:t>Menubalk met meest gezochte en belangrijkste onderwerpen</a:t>
            </a:r>
          </a:p>
          <a:p>
            <a:r>
              <a:rPr lang="nl-NL" sz="2200" dirty="0"/>
              <a:t>Andere insteek kalender: organisatiebreed</a:t>
            </a:r>
          </a:p>
          <a:p>
            <a:r>
              <a:rPr lang="nl-NL" sz="2200" dirty="0"/>
              <a:t>‘Snel naar’ behouden, standaard beknopt aanbod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0FC047-60A4-EE7E-0452-F35560F95D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sz="3200" dirty="0"/>
              <a:t>Van bouwsteen naar inrichting</a:t>
            </a:r>
          </a:p>
        </p:txBody>
      </p:sp>
    </p:spTree>
    <p:extLst>
      <p:ext uri="{BB962C8B-B14F-4D97-AF65-F5344CB8AC3E}">
        <p14:creationId xmlns:p14="http://schemas.microsoft.com/office/powerpoint/2010/main" val="293008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C59D8660-1E22-9A51-4E3E-E7B14A7859D0}"/>
              </a:ext>
            </a:extLst>
          </p:cNvPr>
          <p:cNvGrpSpPr/>
          <p:nvPr/>
        </p:nvGrpSpPr>
        <p:grpSpPr>
          <a:xfrm>
            <a:off x="0" y="0"/>
            <a:ext cx="9144900" cy="5143500"/>
            <a:chOff x="0" y="0"/>
            <a:chExt cx="9144900" cy="514350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08F54578-658A-E21C-C7CE-66E91036E454}"/>
                </a:ext>
              </a:extLst>
            </p:cNvPr>
            <p:cNvSpPr/>
            <p:nvPr/>
          </p:nvSpPr>
          <p:spPr>
            <a:xfrm>
              <a:off x="0" y="0"/>
              <a:ext cx="91449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0C419CDA-C9DE-E963-64C4-DF21ABA17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4997585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6758805E-6D04-463B-A82E-23CD724CA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3600" y="979200"/>
              <a:ext cx="1838201" cy="192051"/>
            </a:xfrm>
            <a:prstGeom prst="rect">
              <a:avLst/>
            </a:prstGeom>
          </p:spPr>
        </p:pic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E2716A9E-D3A4-6BE8-EF81-CAA0713449FC}"/>
                </a:ext>
              </a:extLst>
            </p:cNvPr>
            <p:cNvSpPr/>
            <p:nvPr/>
          </p:nvSpPr>
          <p:spPr>
            <a:xfrm>
              <a:off x="179512" y="987574"/>
              <a:ext cx="504056" cy="14401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3C7DE208-2A79-AC5F-B053-65C96BDB9887}"/>
                </a:ext>
              </a:extLst>
            </p:cNvPr>
            <p:cNvSpPr/>
            <p:nvPr/>
          </p:nvSpPr>
          <p:spPr>
            <a:xfrm>
              <a:off x="3635896" y="1491630"/>
              <a:ext cx="576064" cy="144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1CF37AE5-D8E7-6612-BD1F-FDEF7B5619EE}"/>
                </a:ext>
              </a:extLst>
            </p:cNvPr>
            <p:cNvSpPr/>
            <p:nvPr/>
          </p:nvSpPr>
          <p:spPr>
            <a:xfrm>
              <a:off x="5652120" y="1561405"/>
              <a:ext cx="576064" cy="14401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5F87378-84D0-D107-E9B5-B7956F7BA084}"/>
                </a:ext>
              </a:extLst>
            </p:cNvPr>
            <p:cNvSpPr/>
            <p:nvPr/>
          </p:nvSpPr>
          <p:spPr>
            <a:xfrm>
              <a:off x="5580112" y="3194818"/>
              <a:ext cx="864096" cy="144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0F4C1CF9-6215-5F50-77F8-7E15F5BB7EFC}"/>
                </a:ext>
              </a:extLst>
            </p:cNvPr>
            <p:cNvSpPr/>
            <p:nvPr/>
          </p:nvSpPr>
          <p:spPr>
            <a:xfrm>
              <a:off x="2267744" y="699542"/>
              <a:ext cx="36004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99941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42EEF044-56B6-BBC4-C09F-9706668A8345}"/>
              </a:ext>
            </a:extLst>
          </p:cNvPr>
          <p:cNvGrpSpPr/>
          <p:nvPr/>
        </p:nvGrpSpPr>
        <p:grpSpPr>
          <a:xfrm>
            <a:off x="0" y="0"/>
            <a:ext cx="9144900" cy="5143500"/>
            <a:chOff x="0" y="0"/>
            <a:chExt cx="9144900" cy="51435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F849E553-1811-9421-9C45-55C188530019}"/>
                </a:ext>
              </a:extLst>
            </p:cNvPr>
            <p:cNvSpPr/>
            <p:nvPr/>
          </p:nvSpPr>
          <p:spPr>
            <a:xfrm>
              <a:off x="0" y="0"/>
              <a:ext cx="91449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CBF4E0B-A77C-EFD7-F16E-D078738F7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4997585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6758805E-6D04-463B-A82E-23CD724CA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3600" y="979200"/>
              <a:ext cx="1838201" cy="192051"/>
            </a:xfrm>
            <a:prstGeom prst="rect">
              <a:avLst/>
            </a:prstGeom>
          </p:spPr>
        </p:pic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E2716A9E-D3A4-6BE8-EF81-CAA0713449FC}"/>
                </a:ext>
              </a:extLst>
            </p:cNvPr>
            <p:cNvSpPr/>
            <p:nvPr/>
          </p:nvSpPr>
          <p:spPr>
            <a:xfrm>
              <a:off x="179512" y="987574"/>
              <a:ext cx="504056" cy="14401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C42CB3F2-52C0-A537-663C-175DAE943BF2}"/>
                </a:ext>
              </a:extLst>
            </p:cNvPr>
            <p:cNvSpPr/>
            <p:nvPr/>
          </p:nvSpPr>
          <p:spPr>
            <a:xfrm>
              <a:off x="3635896" y="1491630"/>
              <a:ext cx="576064" cy="144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1FB06B1E-936E-2213-5971-1FB0816F8B2F}"/>
                </a:ext>
              </a:extLst>
            </p:cNvPr>
            <p:cNvSpPr/>
            <p:nvPr/>
          </p:nvSpPr>
          <p:spPr>
            <a:xfrm>
              <a:off x="5652120" y="1561405"/>
              <a:ext cx="576064" cy="144016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F19DED4C-83EE-24D8-B390-EC47C00C84BC}"/>
                </a:ext>
              </a:extLst>
            </p:cNvPr>
            <p:cNvSpPr/>
            <p:nvPr/>
          </p:nvSpPr>
          <p:spPr>
            <a:xfrm>
              <a:off x="5580112" y="3194818"/>
              <a:ext cx="864096" cy="1440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0E7F63A4-1519-E3FF-EDCA-51E414778470}"/>
                </a:ext>
              </a:extLst>
            </p:cNvPr>
            <p:cNvSpPr/>
            <p:nvPr/>
          </p:nvSpPr>
          <p:spPr>
            <a:xfrm>
              <a:off x="2267744" y="699542"/>
              <a:ext cx="36004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880843227"/>
      </p:ext>
    </p:extLst>
  </p:cSld>
  <p:clrMapOvr>
    <a:masterClrMapping/>
  </p:clrMapOvr>
</p:sld>
</file>

<file path=ppt/theme/theme1.xml><?xml version="1.0" encoding="utf-8"?>
<a:theme xmlns:a="http://schemas.openxmlformats.org/drawingml/2006/main" name="CBS indelingen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S Powerpoint sjabloon.potx" id="{289D481F-67B9-4705-A46A-DC6D3FFAEA19}" vid="{C665D2C1-8139-4571-8D3D-195E5FC4A2B9}"/>
    </a:ext>
  </a:extLst>
</a:theme>
</file>

<file path=ppt/theme/theme2.xml><?xml version="1.0" encoding="utf-8"?>
<a:theme xmlns:a="http://schemas.openxmlformats.org/drawingml/2006/main" name="Samenwerk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S Powerpoint sjabloon.potx" id="{289D481F-67B9-4705-A46A-DC6D3FFAEA19}" vid="{EFD510D0-05FE-41D2-B8B5-40701DBE2701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ee8742b1-c3cb-4378-aa64-33684c4b490a" ContentTypeId="0x0101008BBFF960507043A698762B5161B7A80200A02288072B7A431095D859DDC0BF7382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23705cfe14e4ff3b444105588ed2ce1 xmlns="b74be9d0-744f-40c0-ac69-73a07a8fd84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Presentatie</TermName>
          <TermId xmlns="http://schemas.microsoft.com/office/infopath/2007/PartnerControls">391a370b-084e-4a47-ac89-698577afd154</TermId>
        </TermInfo>
        <TermInfo xmlns="http://schemas.microsoft.com/office/infopath/2007/PartnerControls">
          <TermName xmlns="http://schemas.microsoft.com/office/infopath/2007/PartnerControls">bijeenkomsten</TermName>
          <TermId xmlns="http://schemas.microsoft.com/office/infopath/2007/PartnerControls">6e1c96ce-ae05-4ba2-b3b5-61792404f9ad</TermId>
        </TermInfo>
        <TermInfo xmlns="http://schemas.microsoft.com/office/infopath/2007/PartnerControls">
          <TermName xmlns="http://schemas.microsoft.com/office/infopath/2007/PartnerControls">klankbordgroep</TermName>
          <TermId xmlns="http://schemas.microsoft.com/office/infopath/2007/PartnerControls">387542be-9cae-4f16-a384-9cde5a8ed270</TermId>
        </TermInfo>
        <TermInfo xmlns="http://schemas.microsoft.com/office/infopath/2007/PartnerControls">
          <TermName xmlns="http://schemas.microsoft.com/office/infopath/2007/PartnerControls">intranet</TermName>
          <TermId xmlns="http://schemas.microsoft.com/office/infopath/2007/PartnerControls">b02a84dd-aed4-4c2b-9b0f-0f0881d026f1</TermId>
        </TermInfo>
        <TermInfo xmlns="http://schemas.microsoft.com/office/infopath/2007/PartnerControls">
          <TermName xmlns="http://schemas.microsoft.com/office/infopath/2007/PartnerControls">Nieuw intranet</TermName>
          <TermId xmlns="http://schemas.microsoft.com/office/infopath/2007/PartnerControls">3a11a797-ffc8-4e83-a146-397be69f8a87</TermId>
        </TermInfo>
      </Terms>
    </g23705cfe14e4ff3b444105588ed2ce1>
    <PublicatieDatum xmlns="e442b4f5-78d9-4916-b59c-6719857b833e">2025-04-21T22:00:00+00:00</PublicatieDatum>
    <TaxCatchAll xmlns="b74be9d0-744f-40c0-ac69-73a07a8fd844">
      <Value>237</Value>
      <Value>185</Value>
      <Value>998</Value>
      <Value>385</Value>
      <Value>4275</Value>
      <Value>4610</Value>
    </TaxCatchAll>
    <g23705cfe14e4ff3b444105588ed2ce0 xmlns="b74be9d0-744f-40c0-ac69-73a07a8fd84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</TermName>
          <TermId xmlns="http://schemas.microsoft.com/office/infopath/2007/PartnerControls">eb6dda70-4a05-4d62-94a8-deecd3e1eebc</TermId>
        </TermInfo>
      </Terms>
    </g23705cfe14e4ff3b444105588ed2ce0>
    <UsedCbsCategorie xmlns="e442b4f5-78d9-4916-b59c-6719857b833e"/>
    <VergaderDatum xmlns="e442b4f5-78d9-4916-b59c-6719857b833e">2025-04-14T22:00:00+00:00</VergaderDatum>
    <UsedCbsOndernemingsTrefwoorden xmlns="e442b4f5-78d9-4916-b59c-6719857b833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Werkdocument" ma:contentTypeID="0x0101008BBFF960507043A698762B5161B7A80200A02288072B7A431095D859DDC0BF7382008F9EFACC61EDFF4D9CE1C6C71AF0A9A2" ma:contentTypeVersion="26" ma:contentTypeDescription="" ma:contentTypeScope="" ma:versionID="d3798d035494886997d89734bfcca026">
  <xsd:schema xmlns:xsd="http://www.w3.org/2001/XMLSchema" xmlns:xs="http://www.w3.org/2001/XMLSchema" xmlns:p="http://schemas.microsoft.com/office/2006/metadata/properties" xmlns:ns2="b74be9d0-744f-40c0-ac69-73a07a8fd844" xmlns:ns3="e442b4f5-78d9-4916-b59c-6719857b833e" targetNamespace="http://schemas.microsoft.com/office/2006/metadata/properties" ma:root="true" ma:fieldsID="ee5c3389674b26ad2bd485849dfd8776" ns2:_="" ns3:_="">
    <xsd:import namespace="b74be9d0-744f-40c0-ac69-73a07a8fd844"/>
    <xsd:import namespace="e442b4f5-78d9-4916-b59c-6719857b833e"/>
    <xsd:element name="properties">
      <xsd:complexType>
        <xsd:sequence>
          <xsd:element name="documentManagement">
            <xsd:complexType>
              <xsd:all>
                <xsd:element ref="ns3:UsedCbsCategorie" minOccurs="0"/>
                <xsd:element ref="ns3:UsedCbsOndernemingsTrefwoorden" minOccurs="0"/>
                <xsd:element ref="ns3:VergaderDatum" minOccurs="0"/>
                <xsd:element ref="ns3:PublicatieDatum" minOccurs="0"/>
                <xsd:element ref="ns2:TaxCatchAll" minOccurs="0"/>
                <xsd:element ref="ns2:TaxCatchAllLabel" minOccurs="0"/>
                <xsd:element ref="ns2:g23705cfe14e4ff3b444105588ed2ce0" minOccurs="0"/>
                <xsd:element ref="ns2:g23705cfe14e4ff3b444105588ed2ce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be9d0-744f-40c0-ac69-73a07a8fd8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Catch-all-kolom van taxonomie" ma:description="" ma:hidden="true" ma:list="{ed0bcd80-6dc3-4ee2-979e-186d5ce964f2}" ma:internalName="TaxCatchAll" ma:showField="CatchAllData" ma:web="15ce9604-6fe0-410a-b38c-87b94dd3b1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Catch-all-kolom van taxonomie1" ma:description="" ma:hidden="true" ma:list="{ed0bcd80-6dc3-4ee2-979e-186d5ce964f2}" ma:internalName="TaxCatchAllLabel" ma:readOnly="true" ma:showField="CatchAllDataLabel" ma:web="15ce9604-6fe0-410a-b38c-87b94dd3b1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23705cfe14e4ff3b444105588ed2ce0" ma:index="14" ma:taxonomy="true" ma:internalName="g23705cfe14e4ff3b444105588ed2ce0" ma:taxonomyFieldName="CbsCategorie" ma:displayName="Categorie" ma:fieldId="{023705cf-e14e-4ff3-b444-105588ed2ce0}" ma:sspId="ee8742b1-c3cb-4378-aa64-33684c4b490a" ma:termSetId="2f456da4-0526-4405-958a-772731a49f7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3705cfe14e4ff3b444105588ed2ce1" ma:index="16" nillable="true" ma:taxonomy="true" ma:internalName="g23705cfe14e4ff3b444105588ed2ce1" ma:taxonomyFieldName="CbsOndernemingsTrefwoorden" ma:displayName="Ondernemingstrefwoorden" ma:fieldId="{023705cf-e14e-4ff3-b444-105588ed2ce1}" ma:taxonomyMulti="true" ma:sspId="ee8742b1-c3cb-4378-aa64-33684c4b490a" ma:termSetId="bd692f68-2805-4cda-b2b5-649d75cfaf20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2b4f5-78d9-4916-b59c-6719857b833e" elementFormDefault="qualified">
    <xsd:import namespace="http://schemas.microsoft.com/office/2006/documentManagement/types"/>
    <xsd:import namespace="http://schemas.microsoft.com/office/infopath/2007/PartnerControls"/>
    <xsd:element name="UsedCbsCategorie" ma:index="3" nillable="true" ma:displayName="Categorie" ma:description="A hidden fields which holds all the categorie terms currently in use, so that it can be used in keyfilters" ma:hidden="true" ma:internalName="UsedCbsCategori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/>
                </xsd:simpleType>
              </xsd:element>
            </xsd:sequence>
          </xsd:extension>
        </xsd:complexContent>
      </xsd:complexType>
    </xsd:element>
    <xsd:element name="UsedCbsOndernemingsTrefwoorden" ma:index="5" nillable="true" ma:displayName="Ondernemingstrefwoorden" ma:description="A hidden fields which holds all the trefwoorden/tag terms currently in use, so that it can be used in keyfilters" ma:hidden="true" ma:internalName="UsedCbsOndernemingsTrefwoorde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/>
                </xsd:simpleType>
              </xsd:element>
            </xsd:sequence>
          </xsd:extension>
        </xsd:complexContent>
      </xsd:complexType>
    </xsd:element>
    <xsd:element name="VergaderDatum" ma:index="6" nillable="true" ma:displayName="Vergaderdatum" ma:format="DateOnly" ma:indexed="true" ma:internalName="VergaderDatum">
      <xsd:simpleType>
        <xsd:restriction base="dms:DateTime"/>
      </xsd:simpleType>
    </xsd:element>
    <xsd:element name="PublicatieDatum" ma:index="7" nillable="true" ma:displayName="Publicatiedatum" ma:format="DateOnly" ma:internalName="Publicatie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A347C3-6B18-4966-BB88-2994C1C89E3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2AC4832-F731-49EF-86F7-6A1C65182BFC}">
  <ds:schemaRefs>
    <ds:schemaRef ds:uri="http://purl.org/dc/terms/"/>
    <ds:schemaRef ds:uri="e442b4f5-78d9-4916-b59c-6719857b833e"/>
    <ds:schemaRef ds:uri="http://schemas.microsoft.com/office/2006/metadata/properties"/>
    <ds:schemaRef ds:uri="b74be9d0-744f-40c0-ac69-73a07a8fd8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255F1DD-658B-4DF3-8A64-81DFAFEEF88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0FB3171-C704-4310-B389-BBCC9F937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be9d0-744f-40c0-ac69-73a07a8fd844"/>
    <ds:schemaRef ds:uri="e442b4f5-78d9-4916-b59c-6719857b8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CBS Powerpoint sjabloon</Template>
  <TotalTime>1309</TotalTime>
  <Words>637</Words>
  <Application>Microsoft Office PowerPoint</Application>
  <PresentationFormat>Diavoorstelling (16:9)</PresentationFormat>
  <Paragraphs>106</Paragraphs>
  <Slides>26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26</vt:i4>
      </vt:variant>
    </vt:vector>
  </HeadingPairs>
  <TitlesOfParts>
    <vt:vector size="31" baseType="lpstr">
      <vt:lpstr>Arial</vt:lpstr>
      <vt:lpstr>Calibri</vt:lpstr>
      <vt:lpstr>Soho Pro Medium</vt:lpstr>
      <vt:lpstr>CBS indelingen</vt:lpstr>
      <vt:lpstr>Samenwerking</vt:lpstr>
      <vt:lpstr>PowerPoint-presentatie</vt:lpstr>
      <vt:lpstr>PowerPoint-presentatie</vt:lpstr>
      <vt:lpstr>De inrichting van het nieuwe intranet</vt:lpstr>
      <vt:lpstr>PowerPoint-presentatie</vt:lpstr>
      <vt:lpstr>PowerPoint-presentatie</vt:lpstr>
      <vt:lpstr>Eerste blik in de etalage: startpagina</vt:lpstr>
      <vt:lpstr>PowerPoint-presentatie</vt:lpstr>
      <vt:lpstr>PowerPoint-presentatie</vt:lpstr>
      <vt:lpstr>PowerPoint-presentatie</vt:lpstr>
      <vt:lpstr>PowerPoint-presentatie</vt:lpstr>
      <vt:lpstr>Een stapje verder: portaal</vt:lpstr>
      <vt:lpstr>PowerPoint-presentatie</vt:lpstr>
      <vt:lpstr>PowerPoint-presentatie</vt:lpstr>
      <vt:lpstr>PowerPoint-presentatie</vt:lpstr>
      <vt:lpstr>Van portaal naar meer informatie  </vt:lpstr>
      <vt:lpstr>PowerPoint-presentatie</vt:lpstr>
      <vt:lpstr>PowerPoint-presentatie</vt:lpstr>
      <vt:lpstr>PowerPoint-presentatie</vt:lpstr>
      <vt:lpstr>Jouw persoonlijke pagina</vt:lpstr>
      <vt:lpstr>PowerPoint-presentatie</vt:lpstr>
      <vt:lpstr>PowerPoint-presentatie</vt:lpstr>
      <vt:lpstr>PowerPoint-presentatie</vt:lpstr>
      <vt:lpstr>Ophalen feedback en afsluiting</vt:lpstr>
      <vt:lpstr>PowerPoint-presentatie</vt:lpstr>
      <vt:lpstr>PowerPoint-presentatie</vt:lpstr>
      <vt:lpstr>Dank voor je bijdrage!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Bouhuijs-Bos, D.M. (Ilona)</dc:creator>
  <dc:description>19-1-21: samenwerking slides toegevoegd</dc:description>
  <cp:lastModifiedBy>Boer, J.F. den (Johan)</cp:lastModifiedBy>
  <cp:revision>55</cp:revision>
  <dcterms:created xsi:type="dcterms:W3CDTF">2024-01-11T12:49:31Z</dcterms:created>
  <dcterms:modified xsi:type="dcterms:W3CDTF">2025-07-31T07:22:33Z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0x0101008BBFF960507043A698762B5161B7A80200A02288072B7A431095D859DDC0BF7382008F9EFACC61EDFF4D9CE1C6C71AF0A9A2</vt:lpwstr>
  </property>
  <property fmtid="{D5CDD505-2E9C-101B-9397-08002B2CF9AE}" pid="3" name="CbsCategorie">
    <vt:lpwstr>237;#project|eb6dda70-4a05-4d62-94a8-deecd3e1eebc</vt:lpwstr>
  </property>
  <property fmtid="{D5CDD505-2E9C-101B-9397-08002B2CF9AE}" pid="4" name="CbsOndernemingsTrefwoorden">
    <vt:lpwstr>385;#Presentatie|391a370b-084e-4a47-ac89-698577afd154;#998;#bijeenkomsten|6e1c96ce-ae05-4ba2-b3b5-61792404f9ad;#4275;#klankbordgroep|387542be-9cae-4f16-a384-9cde5a8ed270;#185;#intranet|b02a84dd-aed4-4c2b-9b0f-0f0881d026f1;#4610;#Nieuw intranet|3a11a797-ffc8-4e83-a146-397be69f8a87</vt:lpwstr>
  </property>
</Properties>
</file>