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B2B224-342A-4A13-BAE7-6917CF76342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B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B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B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B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A2F311-5E61-4E96-B8E0-67B5186995D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B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B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B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B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B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B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60A061-F65F-41E1-86A2-A60E164A05F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B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B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B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B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B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B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B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B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36CAE5-D16F-4657-B195-9E382E2FEF8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B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B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B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640958-EFF5-41C8-9949-7CC92476858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B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B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B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AFA667-1A20-4685-BDC9-775C7D5552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B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B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B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B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736B44-FB6C-4EF8-8F95-1DA72C79189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B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B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4291F3-BD23-464D-A4A2-D1AC23B07C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B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B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7307A5-A6FA-4547-A5D1-2DB3D01F8ED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B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B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B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B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B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5AD4B1-DD8E-4D3D-90BD-96CBF77B81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B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B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B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B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B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3EF2A4-4B3B-44DF-9067-70F38FE4FB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B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B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B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B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B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7BC2B8-D537-4AD8-9EDC-9CE82F21FD8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B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BS" sz="4400" spc="-1" strike="noStrike">
                <a:latin typeface="Arial"/>
              </a:rPr>
              <a:t>Click to edit the title text format</a:t>
            </a:r>
            <a:endParaRPr b="0" lang="en-B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3200" spc="-1" strike="noStrike">
                <a:latin typeface="Arial"/>
              </a:rPr>
              <a:t>Click to edit the outline text format</a:t>
            </a:r>
            <a:endParaRPr b="0" lang="en-B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S" sz="2800" spc="-1" strike="noStrike">
                <a:latin typeface="Arial"/>
              </a:rPr>
              <a:t>Second Outline Level</a:t>
            </a:r>
            <a:endParaRPr b="0" lang="en-B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2400" spc="-1" strike="noStrike">
                <a:latin typeface="Arial"/>
              </a:rPr>
              <a:t>Third Outline Level</a:t>
            </a:r>
            <a:endParaRPr b="0" lang="en-B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S" sz="2000" spc="-1" strike="noStrike">
                <a:latin typeface="Arial"/>
              </a:rPr>
              <a:t>Fourth Outline Level</a:t>
            </a:r>
            <a:endParaRPr b="0" lang="en-B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2000" spc="-1" strike="noStrike">
                <a:latin typeface="Arial"/>
              </a:rPr>
              <a:t>Fifth Outline Level</a:t>
            </a:r>
            <a:endParaRPr b="0" lang="en-B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2000" spc="-1" strike="noStrike">
                <a:latin typeface="Arial"/>
              </a:rPr>
              <a:t>Sixth Outline Level</a:t>
            </a:r>
            <a:endParaRPr b="0" lang="en-B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2000" spc="-1" strike="noStrike">
                <a:latin typeface="Arial"/>
              </a:rPr>
              <a:t>Seventh Outline Level</a:t>
            </a:r>
            <a:endParaRPr b="0" lang="en-B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BS" sz="1400" spc="-1" strike="noStrike">
                <a:latin typeface="Times New Roman"/>
              </a:defRPr>
            </a:lvl1pPr>
          </a:lstStyle>
          <a:p>
            <a:r>
              <a:rPr b="0" lang="en-BS" sz="1400" spc="-1" strike="noStrike">
                <a:latin typeface="Times New Roman"/>
              </a:rPr>
              <a:t>&lt;date/time&gt;</a:t>
            </a:r>
            <a:endParaRPr b="0" lang="en-B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B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BS" sz="1400" spc="-1" strike="noStrike">
                <a:latin typeface="Times New Roman"/>
              </a:rPr>
              <a:t>&lt;footer&gt;</a:t>
            </a:r>
            <a:endParaRPr b="0" lang="en-B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B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4C06336-2A15-4BD9-9A7B-E0009309618A}" type="slidenum">
              <a:rPr b="0" lang="en-BS" sz="1400" spc="-1" strike="noStrike">
                <a:latin typeface="Times New Roman"/>
              </a:rPr>
              <a:t>&lt;number&gt;</a:t>
            </a:fld>
            <a:endParaRPr b="0" lang="en-B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BS" sz="3200" spc="-1" strike="noStrike">
                <a:latin typeface="Arial"/>
              </a:rPr>
              <a:t>Final Presentation:</a:t>
            </a:r>
            <a:endParaRPr b="0" lang="en-BS" sz="3200" spc="-1" strike="noStrike">
              <a:latin typeface="Arial"/>
            </a:endParaRPr>
          </a:p>
          <a:p>
            <a:pPr algn="ctr">
              <a:buNone/>
            </a:pPr>
            <a:r>
              <a:rPr b="0" lang="en-BS" sz="3200" spc="-1" strike="noStrike">
                <a:latin typeface="Arial"/>
              </a:rPr>
              <a:t>Bifurcation Analysis of Cell Differentiation</a:t>
            </a:r>
            <a:endParaRPr b="0" lang="en-BS" sz="3200" spc="-1" strike="noStrike">
              <a:latin typeface="Arial"/>
            </a:endParaRPr>
          </a:p>
          <a:p>
            <a:pPr algn="ctr">
              <a:buNone/>
            </a:pPr>
            <a:r>
              <a:rPr b="0" lang="en-BS" sz="3200" spc="-1" strike="noStrike">
                <a:latin typeface="Arial"/>
              </a:rPr>
              <a:t>from Germinal Centers</a:t>
            </a:r>
            <a:endParaRPr b="0" lang="en-BS" sz="3200" spc="-1" strike="noStrike">
              <a:latin typeface="Arial"/>
            </a:endParaRPr>
          </a:p>
          <a:p>
            <a:pPr algn="ctr">
              <a:buNone/>
            </a:pPr>
            <a:endParaRPr b="0" lang="en-BS" sz="1800" spc="-1" strike="noStrike">
              <a:latin typeface="Arial"/>
            </a:endParaRPr>
          </a:p>
        </p:txBody>
      </p:sp>
      <p:sp>
        <p:nvSpPr>
          <p:cNvPr id="42" name="Subtitle 2"/>
          <p:cNvSpPr txBox="1"/>
          <p:nvPr/>
        </p:nvSpPr>
        <p:spPr>
          <a:xfrm>
            <a:off x="432000" y="315180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Liberations sans"/>
              </a:rPr>
              <a:t>Jared Frazier</a:t>
            </a:r>
            <a:endParaRPr b="0" lang="en-BS" sz="1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Liberations sans"/>
              </a:rPr>
              <a:t>2023-10-18</a:t>
            </a:r>
            <a:endParaRPr b="0" lang="en-BS" sz="1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Liberations sans"/>
              </a:rPr>
              <a:t>Bioinformatics 1 (UvA)</a:t>
            </a:r>
            <a:endParaRPr b="0" lang="en-BS" sz="16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848F58-0B15-4567-AB54-9B9133019279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rcRect l="0" t="58471" r="0" b="0"/>
          <a:stretch/>
        </p:blipFill>
        <p:spPr>
          <a:xfrm>
            <a:off x="2514600" y="4368240"/>
            <a:ext cx="5034600" cy="1298160"/>
          </a:xfrm>
          <a:prstGeom prst="rect">
            <a:avLst/>
          </a:prstGeom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1431000" y="915480"/>
            <a:ext cx="7099200" cy="1661400"/>
          </a:xfrm>
          <a:prstGeom prst="rect">
            <a:avLst/>
          </a:prstGeom>
          <a:ln w="0"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rcRect l="0" t="0" r="0" b="57477"/>
          <a:stretch/>
        </p:blipFill>
        <p:spPr>
          <a:xfrm>
            <a:off x="228600" y="4433040"/>
            <a:ext cx="1828800" cy="693000"/>
          </a:xfrm>
          <a:prstGeom prst="rect">
            <a:avLst/>
          </a:prstGeom>
          <a:ln w="0">
            <a:noFill/>
          </a:ln>
        </p:spPr>
      </p:pic>
      <p:pic>
        <p:nvPicPr>
          <p:cNvPr id="46" name="" descr=""/>
          <p:cNvPicPr/>
          <p:nvPr/>
        </p:nvPicPr>
        <p:blipFill>
          <a:blip r:embed="rId4"/>
          <a:srcRect l="0" t="55228" r="0" b="0"/>
          <a:stretch/>
        </p:blipFill>
        <p:spPr>
          <a:xfrm>
            <a:off x="228600" y="4936320"/>
            <a:ext cx="1828800" cy="730080"/>
          </a:xfrm>
          <a:prstGeom prst="rect">
            <a:avLst/>
          </a:prstGeom>
          <a:ln w="0">
            <a:noFill/>
          </a:ln>
        </p:spPr>
      </p:pic>
      <p:pic>
        <p:nvPicPr>
          <p:cNvPr id="47" name="" descr=""/>
          <p:cNvPicPr/>
          <p:nvPr/>
        </p:nvPicPr>
        <p:blipFill>
          <a:blip r:embed="rId5"/>
          <a:srcRect l="0" t="0" r="0" b="41512"/>
          <a:stretch/>
        </p:blipFill>
        <p:spPr>
          <a:xfrm>
            <a:off x="894600" y="2538000"/>
            <a:ext cx="5034600" cy="1828440"/>
          </a:xfrm>
          <a:prstGeom prst="rect">
            <a:avLst/>
          </a:prstGeom>
          <a:ln w="0">
            <a:noFill/>
          </a:ln>
        </p:spPr>
      </p:pic>
      <p:sp>
        <p:nvSpPr>
          <p:cNvPr id="48" name=""/>
          <p:cNvSpPr txBox="1"/>
          <p:nvPr/>
        </p:nvSpPr>
        <p:spPr>
          <a:xfrm>
            <a:off x="244800" y="2648880"/>
            <a:ext cx="1143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BS" sz="1800" spc="-1" strike="noStrike">
                <a:latin typeface="Arial"/>
              </a:rPr>
              <a:t>BLIMP1</a:t>
            </a:r>
            <a:endParaRPr b="0" lang="en-BS" sz="1800" spc="-1" strike="noStrike">
              <a:latin typeface="Arial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245160" y="3296880"/>
            <a:ext cx="1143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BS" sz="1800" spc="-1" strike="noStrike">
                <a:latin typeface="Arial"/>
              </a:rPr>
              <a:t>BCL6</a:t>
            </a:r>
            <a:endParaRPr b="0" lang="en-BS" sz="1800" spc="-1" strike="noStrike">
              <a:latin typeface="Arial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245520" y="3908880"/>
            <a:ext cx="1143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BS" sz="1800" spc="-1" strike="noStrike">
                <a:latin typeface="Arial"/>
              </a:rPr>
              <a:t>IRF4</a:t>
            </a:r>
            <a:endParaRPr b="0" lang="en-BS" sz="1800" spc="-1" strike="noStrike">
              <a:latin typeface="Arial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530280" y="468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BS" sz="4400" spc="-1" strike="noStrike">
                <a:latin typeface="Arial"/>
              </a:rPr>
              <a:t>Modeling the Germinal Center</a:t>
            </a:r>
            <a:endParaRPr b="0" lang="en-BS" sz="44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7CD48A-7BE8-46B8-AD46-9BA31592A6B8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14400" y="999000"/>
            <a:ext cx="4569120" cy="3429000"/>
          </a:xfrm>
          <a:prstGeom prst="rect">
            <a:avLst/>
          </a:prstGeom>
          <a:ln w="0">
            <a:noFill/>
          </a:ln>
        </p:spPr>
      </p:pic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4392000" y="927000"/>
            <a:ext cx="4800960" cy="3429000"/>
          </a:xfrm>
          <a:prstGeom prst="rect">
            <a:avLst/>
          </a:prstGeom>
          <a:ln w="0">
            <a:noFill/>
          </a:ln>
        </p:spPr>
      </p:pic>
      <p:pic>
        <p:nvPicPr>
          <p:cNvPr id="54" name="" descr=""/>
          <p:cNvPicPr/>
          <p:nvPr/>
        </p:nvPicPr>
        <p:blipFill>
          <a:blip r:embed="rId3"/>
          <a:srcRect l="0" t="0" r="0" b="57477"/>
          <a:stretch/>
        </p:blipFill>
        <p:spPr>
          <a:xfrm>
            <a:off x="1600200" y="4436640"/>
            <a:ext cx="1828800" cy="693000"/>
          </a:xfrm>
          <a:prstGeom prst="rect">
            <a:avLst/>
          </a:prstGeom>
          <a:ln w="0">
            <a:noFill/>
          </a:ln>
        </p:spPr>
      </p:pic>
      <p:pic>
        <p:nvPicPr>
          <p:cNvPr id="55" name="" descr=""/>
          <p:cNvPicPr/>
          <p:nvPr/>
        </p:nvPicPr>
        <p:blipFill>
          <a:blip r:embed="rId4"/>
          <a:srcRect l="0" t="55228" r="0" b="0"/>
          <a:stretch/>
        </p:blipFill>
        <p:spPr>
          <a:xfrm>
            <a:off x="1600200" y="4939920"/>
            <a:ext cx="1828800" cy="730080"/>
          </a:xfrm>
          <a:prstGeom prst="rect">
            <a:avLst/>
          </a:prstGeom>
          <a:ln w="0">
            <a:noFill/>
          </a:ln>
        </p:spPr>
      </p:pic>
      <p:pic>
        <p:nvPicPr>
          <p:cNvPr id="56" name="" descr=""/>
          <p:cNvPicPr/>
          <p:nvPr/>
        </p:nvPicPr>
        <p:blipFill>
          <a:blip r:embed="rId5"/>
          <a:srcRect l="0" t="58471" r="0" b="0"/>
          <a:stretch/>
        </p:blipFill>
        <p:spPr>
          <a:xfrm>
            <a:off x="4422600" y="4343400"/>
            <a:ext cx="5034600" cy="1298160"/>
          </a:xfrm>
          <a:prstGeom prst="rect">
            <a:avLst/>
          </a:prstGeom>
          <a:ln w="0">
            <a:noFill/>
          </a:ln>
        </p:spPr>
      </p:pic>
      <p:sp>
        <p:nvSpPr>
          <p:cNvPr id="57" name=""/>
          <p:cNvSpPr txBox="1"/>
          <p:nvPr/>
        </p:nvSpPr>
        <p:spPr>
          <a:xfrm>
            <a:off x="529920" y="4644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BS" sz="4400" spc="-1" strike="noStrike">
                <a:latin typeface="Arial"/>
              </a:rPr>
              <a:t>Example System Trajectories</a:t>
            </a:r>
            <a:endParaRPr b="0" lang="en-BS" sz="4400" spc="-1" strike="noStrike"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4921200" y="2129400"/>
            <a:ext cx="22860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5029560" y="3281400"/>
            <a:ext cx="22860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 flipH="1">
            <a:off x="5388840" y="3886200"/>
            <a:ext cx="409680" cy="684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639ABD-6A59-4007-B0F2-1F35D299F418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60480" y="838440"/>
            <a:ext cx="5257800" cy="350496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>
            <a:off x="5318280" y="838440"/>
            <a:ext cx="4511520" cy="338364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3"/>
          <a:stretch/>
        </p:blipFill>
        <p:spPr>
          <a:xfrm>
            <a:off x="60480" y="4385160"/>
            <a:ext cx="4800600" cy="12459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7A56EB-CC68-432D-8A93-13A9B99F541B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1828800" y="457200"/>
            <a:ext cx="6400800" cy="48006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01C362-02AC-46C6-8EB4-DD652A63AFF7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914400" y="3048120"/>
            <a:ext cx="3913560" cy="2606040"/>
          </a:xfrm>
          <a:prstGeom prst="rect">
            <a:avLst/>
          </a:prstGeom>
          <a:ln w="0">
            <a:noFill/>
          </a:ln>
        </p:spPr>
      </p:pic>
      <p:pic>
        <p:nvPicPr>
          <p:cNvPr id="66" name="" descr=""/>
          <p:cNvPicPr/>
          <p:nvPr/>
        </p:nvPicPr>
        <p:blipFill>
          <a:blip r:embed="rId2"/>
          <a:stretch/>
        </p:blipFill>
        <p:spPr>
          <a:xfrm>
            <a:off x="5258160" y="3043800"/>
            <a:ext cx="3913560" cy="2606040"/>
          </a:xfrm>
          <a:prstGeom prst="rect">
            <a:avLst/>
          </a:prstGeom>
          <a:ln w="0">
            <a:noFill/>
          </a:ln>
        </p:spPr>
      </p:pic>
      <p:pic>
        <p:nvPicPr>
          <p:cNvPr id="67" name="" descr=""/>
          <p:cNvPicPr/>
          <p:nvPr/>
        </p:nvPicPr>
        <p:blipFill>
          <a:blip r:embed="rId3"/>
          <a:stretch/>
        </p:blipFill>
        <p:spPr>
          <a:xfrm>
            <a:off x="914400" y="365760"/>
            <a:ext cx="3913560" cy="2606040"/>
          </a:xfrm>
          <a:prstGeom prst="rect">
            <a:avLst/>
          </a:prstGeom>
          <a:ln w="0">
            <a:noFill/>
          </a:ln>
        </p:spPr>
      </p:pic>
      <p:pic>
        <p:nvPicPr>
          <p:cNvPr id="68" name="" descr=""/>
          <p:cNvPicPr/>
          <p:nvPr/>
        </p:nvPicPr>
        <p:blipFill>
          <a:blip r:embed="rId4"/>
          <a:stretch/>
        </p:blipFill>
        <p:spPr>
          <a:xfrm>
            <a:off x="5257800" y="365760"/>
            <a:ext cx="3913560" cy="2606040"/>
          </a:xfrm>
          <a:prstGeom prst="rect">
            <a:avLst/>
          </a:prstGeom>
          <a:ln w="0">
            <a:noFill/>
          </a:ln>
        </p:spPr>
      </p:pic>
      <p:sp>
        <p:nvSpPr>
          <p:cNvPr id="69" name=""/>
          <p:cNvSpPr/>
          <p:nvPr/>
        </p:nvSpPr>
        <p:spPr>
          <a:xfrm>
            <a:off x="8686800" y="1143000"/>
            <a:ext cx="457200" cy="228600"/>
          </a:xfrm>
          <a:custGeom>
            <a:avLst/>
            <a:gdLst/>
            <a:ahLst/>
            <a:rect l="0" t="0" r="r" b="b"/>
            <a:pathLst>
              <a:path fill="none" w="1270" h="635">
                <a:moveTo>
                  <a:pt x="1270" y="0"/>
                </a:moveTo>
                <a:lnTo>
                  <a:pt x="0" y="635"/>
                </a:lnTo>
              </a:path>
            </a:pathLst>
          </a:custGeom>
          <a:ln w="0">
            <a:solidFill>
              <a:srgbClr val="3465a4"/>
            </a:solidFill>
            <a:tailEnd len="med" type="triangle" w="med"/>
          </a:ln>
        </p:spPr>
      </p:sp>
      <p:sp>
        <p:nvSpPr>
          <p:cNvPr id="70" name=""/>
          <p:cNvSpPr/>
          <p:nvPr/>
        </p:nvSpPr>
        <p:spPr>
          <a:xfrm>
            <a:off x="3200400" y="4872600"/>
            <a:ext cx="421200" cy="0"/>
          </a:xfrm>
          <a:custGeom>
            <a:avLst/>
            <a:gdLst/>
            <a:ahLst/>
            <a:rect l="0" t="0" r="r" b="b"/>
            <a:pathLst>
              <a:path fill="none" w="1170" h="0">
                <a:moveTo>
                  <a:pt x="1170" y="0"/>
                </a:moveTo>
                <a:lnTo>
                  <a:pt x="0" y="0"/>
                </a:lnTo>
              </a:path>
            </a:pathLst>
          </a:custGeom>
          <a:ln w="0">
            <a:solidFill>
              <a:srgbClr val="3465a4"/>
            </a:solidFill>
            <a:tailEnd len="med" type="triangle" w="med"/>
          </a:ln>
        </p:spPr>
      </p:sp>
      <p:sp>
        <p:nvSpPr>
          <p:cNvPr id="71" name=""/>
          <p:cNvSpPr/>
          <p:nvPr/>
        </p:nvSpPr>
        <p:spPr>
          <a:xfrm rot="21592800">
            <a:off x="2382120" y="3470040"/>
            <a:ext cx="1599120" cy="68580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21FFF5-5EE1-4BE5-90EA-DE2375257F7A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>
                <p:childTnLst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"/>
          <p:cNvSpPr txBox="1"/>
          <p:nvPr/>
        </p:nvSpPr>
        <p:spPr>
          <a:xfrm>
            <a:off x="52956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BS" sz="4400" spc="-1" strike="noStrike">
                <a:latin typeface="Arial"/>
              </a:rPr>
              <a:t>References</a:t>
            </a:r>
            <a:endParaRPr b="0" lang="en-BS" sz="4400" spc="-1" strike="noStrike">
              <a:latin typeface="Arial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457200" y="1371600"/>
            <a:ext cx="914400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BS" sz="1800" spc="-1" strike="noStrike">
                <a:latin typeface="Arial"/>
              </a:rPr>
              <a:t>[1]</a:t>
            </a:r>
            <a:r>
              <a:rPr b="1" lang="en-BS" sz="1800" spc="-1" strike="noStrike">
                <a:latin typeface="Arial"/>
              </a:rPr>
              <a:t>	</a:t>
            </a:r>
            <a:r>
              <a:rPr b="0" lang="en-BS" sz="1800" spc="-1" strike="noStrike">
                <a:latin typeface="Arial"/>
              </a:rPr>
              <a:t>M. R. Martínez et al., Proceedings of the National Academy of Sciences, vol. 109, no. 7, pp. 2672–2677, 2012. doi:10.1073/pnas.1113019109</a:t>
            </a:r>
            <a:endParaRPr b="0" lang="en-BS" sz="1800" spc="-1" strike="noStrike">
              <a:latin typeface="Arial"/>
            </a:endParaRPr>
          </a:p>
          <a:p>
            <a:r>
              <a:rPr b="1" lang="en-BS" sz="1800" spc="-1" strike="noStrike">
                <a:latin typeface="Arial"/>
              </a:rPr>
              <a:t>[2]</a:t>
            </a:r>
            <a:r>
              <a:rPr b="0" lang="en-BS" sz="1800" spc="-1" strike="noStrike">
                <a:latin typeface="Arial"/>
              </a:rPr>
              <a:t> </a:t>
            </a:r>
            <a:r>
              <a:rPr b="0" lang="en-BS" sz="1800" spc="-1" strike="noStrike">
                <a:latin typeface="Arial"/>
              </a:rPr>
              <a:t>	</a:t>
            </a:r>
            <a:r>
              <a:rPr b="0" lang="en-BS" sz="1800" spc="-1" strike="noStrike">
                <a:latin typeface="Arial"/>
              </a:rPr>
              <a:t>G. D. Victora and M. C. Nussenzweig, “Germinal centers,” Annual Review of Immunology,​ vol. 30, no. 1, pp. 429–457, 2012.  </a:t>
            </a:r>
            <a:br>
              <a:rPr sz="1800"/>
            </a:br>
            <a:endParaRPr b="0" lang="en-B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0984F8-0E1B-4A17-949D-61911D21F40C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"/>
          <p:cNvSpPr txBox="1"/>
          <p:nvPr/>
        </p:nvSpPr>
        <p:spPr>
          <a:xfrm>
            <a:off x="457200" y="20574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BS" sz="4400" spc="-1" strike="noStrike">
                <a:latin typeface="Arial"/>
              </a:rPr>
              <a:t>Questions?</a:t>
            </a:r>
            <a:endParaRPr b="0" lang="en-BS" sz="44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14F2F0-DDD5-4A65-9472-730BCAD42381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2023-09-22T09:08:17Z</dcterms:created>
  <dc:creator/>
  <dc:description/>
  <dc:language>en-BS</dc:language>
  <cp:lastModifiedBy/>
  <dcterms:modified xsi:type="dcterms:W3CDTF">2023-10-17T11:23:28Z</dcterms:modified>
  <cp:revision>73</cp:revision>
  <dc:subject/>
  <dc:title/>
</cp:coreProperties>
</file>