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99B3C4-E8E1-4C75-A918-557EF79ABCA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B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CB861-300E-4B02-AB0D-A710D6A3495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B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79803-7B39-4A5C-85B6-C8E9BBC4675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B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DE0C-9A76-4D7B-8AF0-59B0529F399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D51EF0-6510-4F40-B044-F8FFFE68C896}" type="slidenum">
              <a:t>‹#›</a:t>
            </a:fld>
            <a:endParaRPr lang="en-B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28286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09BC4F-2CA4-4189-9F86-A4C746961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C5111-E11A-48B3-8CB1-512127EFC2A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B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F719477-F912-4648-9980-BBA3422B10F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B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B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BDD9A-89BD-45F4-8E37-8EC7143C03F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B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B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7ABD8-8BC8-4E43-87AE-AEEB25825E8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B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B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2052F-159B-4782-B6E5-5A64067399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B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F5589B2-988B-4661-A66A-D2A5F5B28544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41985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B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983BA-0075-4BD1-A44E-276B022EB5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539ED96-CED9-41A8-9C33-5EDBC6DA1089}" type="slidenum">
              <a:t>1</a:t>
            </a:fld>
            <a:endParaRPr lang="en-B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9C9319-308A-44A9-94DA-8FAC5A00D9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45689-03F3-41A0-8F9C-2F88DD9CA0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B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9D78A-F1B6-4320-99CF-49684761F0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FB31130-D17C-40A9-8258-21CCC586221A}" type="slidenum">
              <a:t>2</a:t>
            </a:fld>
            <a:endParaRPr lang="en-B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78C8C-F665-4668-BF36-D047FA66F2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618CBE-4DD9-4784-BBF0-589191A327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B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1579-D3E6-4CD8-AB0C-CFBC7C3E20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2852CD-6D56-4188-A7F3-FA4A21165819}" type="slidenum">
              <a:t>3</a:t>
            </a:fld>
            <a:endParaRPr lang="en-B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D60AE-A249-44B1-9425-C28AE5FE22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509523-B814-4CE3-AEE2-5F12E4D4A6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B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10D54-4281-4F73-96DF-653F452DC5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F351A3-ABA4-465A-ACA3-C5DE31267451}" type="slidenum">
              <a:t>4</a:t>
            </a:fld>
            <a:endParaRPr lang="en-B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05BB7-17B8-4177-940A-94BF2995D7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106E97-805A-4A60-B88C-25C8E0ED7F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B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62E76-FB8C-4911-8A2E-0704E25E2C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E208A1-6F2A-4808-9ADA-2654072AB32E}" type="slidenum">
              <a:t>5</a:t>
            </a:fld>
            <a:endParaRPr lang="en-B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8120B-26FE-49B0-B5D6-08908713DD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11E2AC-AF02-4240-AA6C-B7B27903B0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B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CC33E-4525-46AF-99C3-85231971D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A4B71C9-DE2B-45D7-9C41-7A9A1A67C542}" type="slidenum">
              <a:t>6</a:t>
            </a:fld>
            <a:endParaRPr lang="en-B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59135-6C55-41FC-A7D9-AB96CE9E95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F88C3A-1EAB-4B1A-8DE2-2FDC99FA8A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B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A8C59-31AD-4DDD-9263-44B09C5D05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BF66C7-EBCB-4A86-8F79-DD3C58BC3A9C}" type="slidenum">
              <a:t>7</a:t>
            </a:fld>
            <a:endParaRPr lang="en-B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A7428-00B7-4BF7-AAF0-527854C3BC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0A2F8F-04CF-4405-9469-31B053F377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B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946C-B961-427D-BEA8-471DF13202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82CD7E-86D1-48C3-9F4F-6FA5619ED744}" type="slidenum">
              <a:t>8</a:t>
            </a:fld>
            <a:endParaRPr lang="en-B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9C2824-E876-40B5-8F3F-983BF02E32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49D081-5357-4F27-B894-9976DCBF53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B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D16E-0FA0-4D97-8AD3-CE5AC6BD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D26C-F5B9-4693-98BF-5108B2614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27A3-9F94-463E-9EE4-7C33BD0A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1985-D4FD-44E5-8B0B-B4EF55A8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FBA8-EAC4-4B5A-AA53-A0D0D7FE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2B1DD0-3CF4-4A23-8590-7F3DB5FC97D4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49390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6232-6156-4129-9A20-781CD9A2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5097F-725A-45E8-944C-C3C663CB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AAD2-9A8B-4272-A116-3230281D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A93B-1353-4978-8375-31A5B7E8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F615-28EF-4DE8-9432-C19ADA71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BBC979-143B-4BE2-8924-A51D2D602C83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1299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B0E26-F1A0-467B-A6BE-70FE818DC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E0B5B-9E2D-4CB0-AC9D-7FD82880F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2790-EC0F-4286-8B0D-784C4A4D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4C1C8-9CE3-47DD-A0D5-07124F5A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41E2-B3D8-48A8-9A9B-4469B183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8C11E8-BCD0-43A5-98B5-D915DAA3EF42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1606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93-C64D-4CC1-B2BF-597516C9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6D01-B09E-4A2B-95E4-FE12B0A1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DDB2-3A8A-4988-A30E-FE0016A9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56A0-3C24-4D3A-95ED-FA10F23A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696E-BC03-4512-B30B-82B83F20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E3F8CE-6A84-40D9-9932-C69510EA52BC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52372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1459-FBA9-42FE-9005-42654433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2F61A-DB43-483A-9967-E75CE7CC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BC83-E606-48D7-AD3F-A9755969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BDC2-85A5-44EA-978E-7D39F9C1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BBBF-5C65-451B-A743-36F3DF2E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2741EE-397D-4EA4-AD57-F28D34E54ECD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97014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452D-63F1-4FB1-ABE6-C2B1C53C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D17F-8431-4E59-BB67-4B435D270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FA30B-400C-4A1F-8F24-6835CC95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B9B82-F295-42CE-9374-22858A9F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E8CB-0508-45A9-BE63-5E733FB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A07D-2658-4C7D-BCE1-0414DB6F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1AAC1A-FFE9-4E91-93DC-07E8C4B53B18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1136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8181-A01B-4864-A5AC-BC2A5604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9A43-0B9C-4DA4-B23D-234B0FE6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9BCD-1630-417C-9038-12ED9D039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2FA27-C236-47EA-80D7-B7520B68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A962C-F2AC-41E6-B193-10AFA11A9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CA2D5-24E6-42A9-A46A-128EBF3A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AFA9B-926B-4FE8-B5F2-EADB8830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A8ECC-9CC4-48BE-AA9B-62E1ABC5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CB8294-9A93-4211-B864-300C10EC1E5C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17414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79C3-6BC6-4E28-8740-BF873345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29FEC-BEA7-48CA-B014-51C8EA84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D3EAB-CC90-462C-9E6D-EF7D1263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3BC2A-1F21-46E9-B797-78B3E1EF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8CF00E-32FE-4C4D-8685-00A5A17F0D73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47785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B5938-84F1-4622-9CCA-366EDB6D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B4D0B-06CE-4E3D-B194-9C58216A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5C5DB-786C-40E1-8B36-5FCA47D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B22CCC-79AE-4480-81A2-DE40E5E3354F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1680433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3492-5221-4A73-8146-0272DC42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857F-4D3C-422A-9441-0CADFE29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86B2B-AFA7-4E82-AF5D-F4DC602FD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4CC7-97C6-4A06-8009-7CC46D01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EDA2B-BD31-4939-9681-81E5F75E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9DB0C-41E4-4B79-8919-AECD1B6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18804E-79C3-43CB-B37B-FF509ED3CA95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33334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C82-D9AC-4F37-AFD6-49C02701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EDD37-200A-47E6-9F1F-354A2749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B35DB-2044-4FDB-9030-BF6CA8CF2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5B745-AD05-4AFD-800D-D4B60794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90CCD-2798-4881-A016-B087EF9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B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EACE-21F1-4601-A469-39FF08DC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06F1D9-9410-4D62-8235-7EB30E1F7E8F}" type="slidenum"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13688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F2FF1-9DE0-467E-8631-1C2DF4326A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B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D0F8-0C46-41EC-8019-69C7AB960B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02C6-9751-4FAE-88DC-15DC2E15592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B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AFFE-2074-47E4-B85C-412A83A7560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B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C128-32A6-42F9-9B8E-A00C359714B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B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B70E9FC-D7AF-4C34-AEDE-E69ECF94A48E}" type="slidenum">
              <a:t>‹#›</a:t>
            </a:fld>
            <a:endParaRPr lang="en-B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B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B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46B6579-6288-43B2-962A-3270949E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DC18AB-9B66-4FBD-B55C-92F64AA777AA}" type="slidenum">
              <a:t>1</a:t>
            </a:fld>
            <a:endParaRPr lang="en-B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1C8CF52-096A-4C5A-88C7-348DFE4FA3D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226080"/>
            <a:ext cx="9071640" cy="4388400"/>
          </a:xfrm>
        </p:spPr>
        <p:txBody>
          <a:bodyPr vert="horz" anchor="ctr"/>
          <a:lstStyle/>
          <a:p>
            <a:pPr lvl="0" algn="ctr" rtl="0"/>
            <a:r>
              <a:rPr lang="en-BS"/>
              <a:t>Final Presentation:</a:t>
            </a:r>
          </a:p>
          <a:p>
            <a:pPr lvl="0" algn="ctr" rtl="0"/>
            <a:r>
              <a:rPr lang="en-BS"/>
              <a:t>Bifurcation Analysis of Cell Differentiation</a:t>
            </a:r>
          </a:p>
          <a:p>
            <a:pPr lvl="0" algn="ctr" rtl="0"/>
            <a:r>
              <a:rPr lang="en-BS"/>
              <a:t>from Germinal Centers</a:t>
            </a:r>
          </a:p>
          <a:p>
            <a:pPr lvl="0" algn="ctr" rtl="0"/>
            <a:endParaRPr lang="en-B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904C2-8EB1-47AB-A93D-50535C25E5C3}"/>
              </a:ext>
            </a:extLst>
          </p:cNvPr>
          <p:cNvSpPr txBox="1"/>
          <p:nvPr/>
        </p:nvSpPr>
        <p:spPr>
          <a:xfrm>
            <a:off x="432000" y="3151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s sans" pitchFamily="34"/>
                <a:ea typeface="Noto Sans CJK SC" pitchFamily="2"/>
                <a:cs typeface="Calibri" pitchFamily="2"/>
              </a:rPr>
              <a:t>Jared Frazier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s sans" pitchFamily="34"/>
                <a:ea typeface="Noto Sans CJK SC" pitchFamily="2"/>
                <a:cs typeface="Calibri" pitchFamily="2"/>
              </a:rPr>
              <a:t>2023-10-18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s sans" pitchFamily="34"/>
                <a:ea typeface="Noto Sans CJK SC" pitchFamily="2"/>
                <a:cs typeface="Calibri" pitchFamily="2"/>
              </a:rPr>
              <a:t>Bioinformatics 1 (UvA)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D86E332-48AF-4886-BDB4-1A09DA7C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681CA0-84C7-4A17-B261-03913BB8670A}" type="slidenum">
              <a:t>2</a:t>
            </a:fld>
            <a:endParaRPr lang="en-BS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94EA3471-2018-487D-B248-57EF9CA0972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58469"/>
          <a:stretch>
            <a:fillRect/>
          </a:stretch>
        </p:blipFill>
        <p:spPr>
          <a:xfrm>
            <a:off x="2514600" y="4368239"/>
            <a:ext cx="5034600" cy="129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17DA8414-50A6-40DA-9308-ABF93E8C594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30999" y="915480"/>
            <a:ext cx="7099200" cy="16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28B8D17F-975B-40A4-8C6F-F18A5CB2662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b="57474"/>
          <a:stretch>
            <a:fillRect/>
          </a:stretch>
        </p:blipFill>
        <p:spPr>
          <a:xfrm>
            <a:off x="228600" y="4433040"/>
            <a:ext cx="1828800" cy="69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4C0F1E9-816B-45A4-9709-9273C8AEC75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t="55225"/>
          <a:stretch>
            <a:fillRect/>
          </a:stretch>
        </p:blipFill>
        <p:spPr>
          <a:xfrm>
            <a:off x="228600" y="4936320"/>
            <a:ext cx="1828800" cy="73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76D1D618-8A9C-4053-962F-B507398E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41511"/>
          <a:stretch>
            <a:fillRect/>
          </a:stretch>
        </p:blipFill>
        <p:spPr>
          <a:xfrm>
            <a:off x="894600" y="2538000"/>
            <a:ext cx="5034600" cy="1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8B930-897A-4F88-8DED-0A7E6BED3CC0}"/>
              </a:ext>
            </a:extLst>
          </p:cNvPr>
          <p:cNvSpPr txBox="1"/>
          <p:nvPr/>
        </p:nvSpPr>
        <p:spPr>
          <a:xfrm>
            <a:off x="244800" y="2648880"/>
            <a:ext cx="11430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B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BLIMP1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C7B6E-5A71-4959-94A9-4C1A221D1CEB}"/>
              </a:ext>
            </a:extLst>
          </p:cNvPr>
          <p:cNvSpPr txBox="1"/>
          <p:nvPr/>
        </p:nvSpPr>
        <p:spPr>
          <a:xfrm>
            <a:off x="245160" y="3296880"/>
            <a:ext cx="11430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B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BCL6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7B809-D462-46BD-AD45-A7BEF139DF5B}"/>
              </a:ext>
            </a:extLst>
          </p:cNvPr>
          <p:cNvSpPr txBox="1"/>
          <p:nvPr/>
        </p:nvSpPr>
        <p:spPr>
          <a:xfrm>
            <a:off x="245520" y="3908880"/>
            <a:ext cx="11430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B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IRF4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3353777-8737-4B92-A0D4-DEAEC5438D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0280" y="46800"/>
            <a:ext cx="9071640" cy="946440"/>
          </a:xfrm>
        </p:spPr>
        <p:txBody>
          <a:bodyPr vert="horz"/>
          <a:lstStyle/>
          <a:p>
            <a:pPr lvl="0" rtl="0"/>
            <a:r>
              <a:rPr lang="en-BS"/>
              <a:t>Modeling the Germinal 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A07C59-8095-4C23-B6F6-0BC25BB8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9BA030-E9B9-47F0-986C-A9F5DD6323BE}" type="slidenum">
              <a:t>3</a:t>
            </a:fld>
            <a:endParaRPr lang="en-BS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9D2025F7-7165-445F-930F-8F502E6C84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" y="999000"/>
            <a:ext cx="456912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BDA4201B-CDA8-4A21-9D9A-8FB81AC64C6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92000" y="926999"/>
            <a:ext cx="480096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FC659884-C110-4D60-B0E8-CD00F00EA55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b="57474"/>
          <a:stretch>
            <a:fillRect/>
          </a:stretch>
        </p:blipFill>
        <p:spPr>
          <a:xfrm>
            <a:off x="1600200" y="4436640"/>
            <a:ext cx="1828800" cy="69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4813E87A-9221-4880-B190-282B7F3E9DB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t="55225"/>
          <a:stretch>
            <a:fillRect/>
          </a:stretch>
        </p:blipFill>
        <p:spPr>
          <a:xfrm>
            <a:off x="1600200" y="4939920"/>
            <a:ext cx="1828800" cy="73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3FE06825-248E-4E4A-B789-5D33F4A5C86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t="58469"/>
          <a:stretch>
            <a:fillRect/>
          </a:stretch>
        </p:blipFill>
        <p:spPr>
          <a:xfrm>
            <a:off x="4422600" y="4343400"/>
            <a:ext cx="5034600" cy="1298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AC25192-6B0A-47D3-87BF-169B8942DC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920" y="46440"/>
            <a:ext cx="9071640" cy="946440"/>
          </a:xfrm>
        </p:spPr>
        <p:txBody>
          <a:bodyPr vert="horz"/>
          <a:lstStyle/>
          <a:p>
            <a:pPr lvl="0" rtl="0"/>
            <a:r>
              <a:rPr lang="en-BS"/>
              <a:t>Example System Trajectories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A6FCFF0D-A119-4424-9C1A-D8B548EA8DA4}"/>
              </a:ext>
            </a:extLst>
          </p:cNvPr>
          <p:cNvSpPr/>
          <p:nvPr/>
        </p:nvSpPr>
        <p:spPr>
          <a:xfrm>
            <a:off x="4921200" y="2129400"/>
            <a:ext cx="228600" cy="457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B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C9904F6-C630-4AD1-92E5-5D46F65BCFCF}"/>
              </a:ext>
            </a:extLst>
          </p:cNvPr>
          <p:cNvSpPr/>
          <p:nvPr/>
        </p:nvSpPr>
        <p:spPr>
          <a:xfrm>
            <a:off x="5029560" y="3281400"/>
            <a:ext cx="228600" cy="457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B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852ED094-6E29-44F0-A1C6-BEF3F1A794AE}"/>
              </a:ext>
            </a:extLst>
          </p:cNvPr>
          <p:cNvSpPr/>
          <p:nvPr/>
        </p:nvSpPr>
        <p:spPr>
          <a:xfrm flipH="1">
            <a:off x="5388840" y="3886200"/>
            <a:ext cx="409680" cy="684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B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C5AD1F7-66C4-4C68-B964-EF2B90ED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EEE78D-F049-4A65-BBEE-550E4DC271EC}" type="slidenum">
              <a:t>4</a:t>
            </a:fld>
            <a:endParaRPr lang="en-BS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93AEB268-1551-4F28-B8EB-6C010BC1CF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480" y="838439"/>
            <a:ext cx="5257800" cy="350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286CEA15-B3C9-4422-9B72-174DA800BC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18280" y="838439"/>
            <a:ext cx="4511520" cy="338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ECAD877D-5526-436A-85F3-C8E53EE5498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480" y="4385160"/>
            <a:ext cx="4800600" cy="124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2A525A2-32B3-4E99-9ABF-8FD5A90A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E28AC-D869-4106-962B-F75D1F393552}" type="slidenum">
              <a:t>5</a:t>
            </a:fld>
            <a:endParaRPr lang="en-BS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B08950CA-899D-4737-8E79-C9B588F3E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0" y="457200"/>
            <a:ext cx="6400799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BB1CA8C-7631-4FD9-B718-C9565BF6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FFC702-A04A-40C1-9B4C-1DE7CFD374D2}" type="slidenum">
              <a:t>6</a:t>
            </a:fld>
            <a:endParaRPr lang="en-BS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A571E82E-3485-49B8-898E-F4FD14B69F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3048120"/>
            <a:ext cx="3913560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086818B6-2AD1-487D-A42F-3AED20787B0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58160" y="3043800"/>
            <a:ext cx="3913560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24BD5D68-2D1D-46FD-BCF7-3961886B713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14400" y="365760"/>
            <a:ext cx="3913560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CA1069A3-B606-48ED-8602-80128944A0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257800" y="365760"/>
            <a:ext cx="3913560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903C16-2438-4875-9C0E-0890CAADE2FE}"/>
              </a:ext>
            </a:extLst>
          </p:cNvPr>
          <p:cNvSpPr/>
          <p:nvPr/>
        </p:nvSpPr>
        <p:spPr>
          <a:xfrm>
            <a:off x="8686800" y="1143000"/>
            <a:ext cx="456839" cy="228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0" h="635" fill="none">
                <a:moveTo>
                  <a:pt x="1270" y="0"/>
                </a:moveTo>
                <a:lnTo>
                  <a:pt x="0" y="635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B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E91FD4F-8E50-457C-B90B-949D299F5798}"/>
              </a:ext>
            </a:extLst>
          </p:cNvPr>
          <p:cNvSpPr/>
          <p:nvPr/>
        </p:nvSpPr>
        <p:spPr>
          <a:xfrm>
            <a:off x="3200400" y="4872600"/>
            <a:ext cx="4208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70" fill="none">
                <a:moveTo>
                  <a:pt x="1170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B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A1B843-9AAE-413E-80A6-342849B76090}"/>
              </a:ext>
            </a:extLst>
          </p:cNvPr>
          <p:cNvSpPr/>
          <p:nvPr/>
        </p:nvSpPr>
        <p:spPr>
          <a:xfrm rot="7200">
            <a:off x="2381040" y="3473513"/>
            <a:ext cx="1599120" cy="6857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B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C9F4D60-3B9D-4138-99A4-88E85B80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DDF36B-C302-491E-B435-B6163F7BB1D0}" type="slidenum">
              <a:t>7</a:t>
            </a:fld>
            <a:endParaRPr lang="en-B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363D6-6759-40E0-B2AE-0C0CBFCF17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226080"/>
            <a:ext cx="9071640" cy="946440"/>
          </a:xfrm>
        </p:spPr>
        <p:txBody>
          <a:bodyPr vert="horz"/>
          <a:lstStyle/>
          <a:p>
            <a:pPr lvl="0" rtl="0"/>
            <a:r>
              <a:rPr lang="en-BS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75E92-ED14-4833-B39B-4295BA49DBCA}"/>
              </a:ext>
            </a:extLst>
          </p:cNvPr>
          <p:cNvSpPr txBox="1"/>
          <p:nvPr/>
        </p:nvSpPr>
        <p:spPr>
          <a:xfrm>
            <a:off x="457200" y="1371599"/>
            <a:ext cx="9144000" cy="1370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BS" sz="18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[1]	</a:t>
            </a:r>
            <a:r>
              <a:rPr lang="en-B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M. R. Martínez et al., Proceedings of the National Academy of Sciences, vol. 109, no. 7, pp. 2672–2677, 2012. doi:10.1073/pnas.1113019109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BS" sz="18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[2]</a:t>
            </a:r>
            <a:r>
              <a:rPr lang="en-B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	G. D. Victora and M. C. Nussenzweig, “Germinal centers,” Annual Review of Immunology,​ vol. 30, no. 1, pp. 429–457, 2012.  </a:t>
            </a:r>
            <a:br>
              <a:rPr lang="en-B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endParaRPr lang="en-B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C2F90AA-9DFE-424C-8516-2FE0CBCC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24C6D0-BB1B-436F-8CAE-304CCB107F20}" type="slidenum">
              <a:t>8</a:t>
            </a:fld>
            <a:endParaRPr lang="en-B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9BBAA-1B46-4C04-B808-D262529B76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057400"/>
            <a:ext cx="9071640" cy="946440"/>
          </a:xfrm>
        </p:spPr>
        <p:txBody>
          <a:bodyPr vert="horz"/>
          <a:lstStyle/>
          <a:p>
            <a:pPr lvl="0" rtl="0"/>
            <a:r>
              <a:rPr lang="en-BS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130</Words>
  <Application>Microsoft Office PowerPoint</Application>
  <PresentationFormat>Widescreen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Liberation Sans</vt:lpstr>
      <vt:lpstr>Liberation Serif</vt:lpstr>
      <vt:lpstr>Liberations sans</vt:lpstr>
      <vt:lpstr>Arial</vt:lpstr>
      <vt:lpstr>Calibri</vt:lpstr>
      <vt:lpstr>Default</vt:lpstr>
      <vt:lpstr>PowerPoint Presentation</vt:lpstr>
      <vt:lpstr>Modeling the Germinal Center</vt:lpstr>
      <vt:lpstr>Example System Trajectories</vt:lpstr>
      <vt:lpstr>PowerPoint Presentation</vt:lpstr>
      <vt:lpstr>PowerPoint Presentation</vt:lpstr>
      <vt:lpstr>PowerPoint Presentation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cloudconvert_14</cp:lastModifiedBy>
  <cp:revision>73</cp:revision>
  <dcterms:created xsi:type="dcterms:W3CDTF">2023-09-22T09:08:17Z</dcterms:created>
  <dcterms:modified xsi:type="dcterms:W3CDTF">2023-10-17T09:36:49Z</dcterms:modified>
</cp:coreProperties>
</file>