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56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7E7DD-AB35-4CBF-AB6B-4893F463345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D74C0-2EB4-4BAD-A3B3-83A310B5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82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Recurrent neural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D74C0-2EB4-4BAD-A3B3-83A310B5E3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33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0520-D4E9-4453-95D0-BA6FA2A6F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8BE41-3590-4DF3-BF89-A0D23F3F7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3C97C-68A8-41A7-8391-252E334C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4A34-5F07-40F7-AA7F-A435B0492A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9AC03-B0A1-45D6-BC56-3D824ACD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4EE4E-414A-434A-8EB8-2F1588EE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97FC-39D1-4B72-A33C-B89545968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8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123B-E506-4A75-AE59-EF6A7783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F4ADE-4538-4D02-8BE4-3BFEB49C3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198A5-7382-4411-A388-8431AA61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4A34-5F07-40F7-AA7F-A435B0492A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DB269-03AD-4161-A930-7158BA0E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6B296-4200-4863-829E-68ACC47C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97FC-39D1-4B72-A33C-B89545968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3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AE23E-21C8-458A-A635-9246C5BC5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E9D31-F6BA-4A36-AA15-9A4C3A236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7B00-9510-4D2D-8746-C398847A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4A34-5F07-40F7-AA7F-A435B0492A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CA532-A0EE-4E37-AD4B-A669972C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395D2-E114-4FD4-9B5D-C57759AA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97FC-39D1-4B72-A33C-B89545968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9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5083-8A00-44FC-9CDC-F8C71B99C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8E67-0A7E-41BD-81B9-8439B76FE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D6B99-00AE-4B83-8C33-8D965453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4A34-5F07-40F7-AA7F-A435B0492A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8F482-6DDF-4110-AA0C-207C52C2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9FC7D-0F8E-46FD-B9AA-CEB44D70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97FC-39D1-4B72-A33C-B89545968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0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2192-AB9A-48D3-9727-DE2B65BA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F43A8-03F2-409D-A715-7B4DDDDEF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1ECF8-6CA7-4552-8972-8CB0B751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4A34-5F07-40F7-AA7F-A435B0492A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F158D-1712-4D73-AE8E-6CCD42E2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40705-B27E-487B-94F4-C0B22E47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97FC-39D1-4B72-A33C-B89545968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7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A69A-88BF-4884-88B1-43F06495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72B10-C7D4-4DB1-AE44-7C6E28D26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FC229-5BB1-4D71-9837-38F5056CE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D8EED-CCB6-429C-ADC2-4577629F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4A34-5F07-40F7-AA7F-A435B0492A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51904-1194-4172-870E-DC02854F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F9A6D-A09B-4EC8-9605-3D970B4B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97FC-39D1-4B72-A33C-B89545968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0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2DEC-19FF-4714-A07B-77964CFA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7511E-0EFC-4309-9C6F-7CF80C53C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4DF6C-7A27-43F9-8CAF-8FC569766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DCD90-E183-46F1-A889-3A24E2B2E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B550CC-A210-416E-B6E8-E558AB4C6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6CD407-AE2A-4F4A-B565-FB55B5FF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4A34-5F07-40F7-AA7F-A435B0492A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654C1E-32D8-44B4-AE2D-9BC74C741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276EBF-396A-461C-9A03-CE5509F2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97FC-39D1-4B72-A33C-B89545968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4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B735-11B4-4866-BE30-003A8382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D2913F-83BF-497D-8EC2-0B36C83C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4A34-5F07-40F7-AA7F-A435B0492A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F9694-AC95-4758-9E09-A69550C0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10B80-0CBF-4389-BFAE-5B6D6572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97FC-39D1-4B72-A33C-B89545968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9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C5AF8-2C74-4391-94F8-37F449DD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4A34-5F07-40F7-AA7F-A435B0492A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165F4E-2768-4679-8C63-C663811C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79A07-509F-4BF8-A9F8-B43C8F25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97FC-39D1-4B72-A33C-B89545968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3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E08EB-B296-4E4B-B7AC-777D0FE0D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26E07-5ABF-4810-901B-A508FE52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078CF-B927-4D64-ABDE-9B72B3996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BF070-5CE2-49DF-8864-ABBB2A5EF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4A34-5F07-40F7-AA7F-A435B0492A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000C3-91FD-47DD-AB00-486DCF2F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4377F-920D-4F30-A37B-A219529A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97FC-39D1-4B72-A33C-B89545968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5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53BD-3A21-40FD-9E11-18EB0E13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4A891-7164-46FB-9F68-5E4B7E23C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82C56-8F58-4589-80BD-BBDB9E74D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BD2D7-C0D9-4341-9082-A6E6B008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4A34-5F07-40F7-AA7F-A435B0492A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9838D-AE0C-42E8-B009-BD328916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3FFA4-EC3A-403E-9191-A750A955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97FC-39D1-4B72-A33C-B89545968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8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B84817-4473-4477-B44A-1264A076D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6F620-7482-40E5-9CC5-1F19FDAD7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EEFF5-43A5-4804-A0D0-98B97C8E3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C4A34-5F07-40F7-AA7F-A435B0492A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81F22-D16C-4DD5-87D0-7039D6D49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276B9-8358-43AA-8C17-A1AB91F1E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497FC-39D1-4B72-A33C-B89545968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1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028C642-1652-4972-B249-C24D08947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675120"/>
              </p:ext>
            </p:extLst>
          </p:nvPr>
        </p:nvGraphicFramePr>
        <p:xfrm>
          <a:off x="948448" y="573719"/>
          <a:ext cx="9207891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413">
                  <a:extLst>
                    <a:ext uri="{9D8B030D-6E8A-4147-A177-3AD203B41FA5}">
                      <a16:colId xmlns:a16="http://schemas.microsoft.com/office/drawing/2014/main" val="1875922735"/>
                    </a:ext>
                  </a:extLst>
                </a:gridCol>
                <a:gridCol w="1315413">
                  <a:extLst>
                    <a:ext uri="{9D8B030D-6E8A-4147-A177-3AD203B41FA5}">
                      <a16:colId xmlns:a16="http://schemas.microsoft.com/office/drawing/2014/main" val="2105646498"/>
                    </a:ext>
                  </a:extLst>
                </a:gridCol>
                <a:gridCol w="1315413">
                  <a:extLst>
                    <a:ext uri="{9D8B030D-6E8A-4147-A177-3AD203B41FA5}">
                      <a16:colId xmlns:a16="http://schemas.microsoft.com/office/drawing/2014/main" val="794658021"/>
                    </a:ext>
                  </a:extLst>
                </a:gridCol>
                <a:gridCol w="1315413">
                  <a:extLst>
                    <a:ext uri="{9D8B030D-6E8A-4147-A177-3AD203B41FA5}">
                      <a16:colId xmlns:a16="http://schemas.microsoft.com/office/drawing/2014/main" val="306914969"/>
                    </a:ext>
                  </a:extLst>
                </a:gridCol>
                <a:gridCol w="1315413">
                  <a:extLst>
                    <a:ext uri="{9D8B030D-6E8A-4147-A177-3AD203B41FA5}">
                      <a16:colId xmlns:a16="http://schemas.microsoft.com/office/drawing/2014/main" val="1730620872"/>
                    </a:ext>
                  </a:extLst>
                </a:gridCol>
                <a:gridCol w="1315413">
                  <a:extLst>
                    <a:ext uri="{9D8B030D-6E8A-4147-A177-3AD203B41FA5}">
                      <a16:colId xmlns:a16="http://schemas.microsoft.com/office/drawing/2014/main" val="4008481698"/>
                    </a:ext>
                  </a:extLst>
                </a:gridCol>
                <a:gridCol w="1315413">
                  <a:extLst>
                    <a:ext uri="{9D8B030D-6E8A-4147-A177-3AD203B41FA5}">
                      <a16:colId xmlns:a16="http://schemas.microsoft.com/office/drawing/2014/main" val="524925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Tuning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5-Fold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1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MLR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✓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39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Curiosity Weather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Preprocessing</a:t>
                      </a: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✓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✓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77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✓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✓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✓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80356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A70B87-3EAA-4709-A399-7670AF063A66}"/>
              </a:ext>
            </a:extLst>
          </p:cNvPr>
          <p:cNvCxnSpPr>
            <a:cxnSpLocks/>
          </p:cNvCxnSpPr>
          <p:nvPr/>
        </p:nvCxnSpPr>
        <p:spPr>
          <a:xfrm>
            <a:off x="2255859" y="1652953"/>
            <a:ext cx="176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7524657-28A8-465F-8A1B-AE02C7D6ABCF}"/>
              </a:ext>
            </a:extLst>
          </p:cNvPr>
          <p:cNvGrpSpPr/>
          <p:nvPr/>
        </p:nvGrpSpPr>
        <p:grpSpPr>
          <a:xfrm>
            <a:off x="3508345" y="1282045"/>
            <a:ext cx="211522" cy="681874"/>
            <a:chOff x="3432928" y="1282045"/>
            <a:chExt cx="273377" cy="68187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909137E-ED53-47B7-9513-55D7B2929FAE}"/>
                </a:ext>
              </a:extLst>
            </p:cNvPr>
            <p:cNvCxnSpPr/>
            <p:nvPr/>
          </p:nvCxnSpPr>
          <p:spPr>
            <a:xfrm>
              <a:off x="3432928" y="1622982"/>
              <a:ext cx="2733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1C9122-B4E6-4226-90EF-D0F745DCCB80}"/>
                </a:ext>
              </a:extLst>
            </p:cNvPr>
            <p:cNvCxnSpPr/>
            <p:nvPr/>
          </p:nvCxnSpPr>
          <p:spPr>
            <a:xfrm flipV="1">
              <a:off x="3432928" y="1282045"/>
              <a:ext cx="0" cy="3409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9AA55FB-6548-4D53-BB1E-18E274B23763}"/>
                </a:ext>
              </a:extLst>
            </p:cNvPr>
            <p:cNvCxnSpPr/>
            <p:nvPr/>
          </p:nvCxnSpPr>
          <p:spPr>
            <a:xfrm flipV="1">
              <a:off x="3432928" y="1622982"/>
              <a:ext cx="0" cy="3409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5D381E9-F31A-4A76-A9D9-331CCF0BB05F}"/>
                </a:ext>
              </a:extLst>
            </p:cNvPr>
            <p:cNvCxnSpPr/>
            <p:nvPr/>
          </p:nvCxnSpPr>
          <p:spPr>
            <a:xfrm>
              <a:off x="3432928" y="1285188"/>
              <a:ext cx="2733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E79D9B9-96C9-44BC-A601-D5AACC699273}"/>
                </a:ext>
              </a:extLst>
            </p:cNvPr>
            <p:cNvCxnSpPr/>
            <p:nvPr/>
          </p:nvCxnSpPr>
          <p:spPr>
            <a:xfrm>
              <a:off x="3432928" y="1949779"/>
              <a:ext cx="2733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F4DAF6B-28AD-4E69-B9D8-76A01D02E962}"/>
              </a:ext>
            </a:extLst>
          </p:cNvPr>
          <p:cNvSpPr/>
          <p:nvPr/>
        </p:nvSpPr>
        <p:spPr>
          <a:xfrm>
            <a:off x="5008788" y="575035"/>
            <a:ext cx="1087212" cy="17143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FC462A7-3A69-48EF-9EA4-1B791FBA081D}"/>
              </a:ext>
            </a:extLst>
          </p:cNvPr>
          <p:cNvSpPr/>
          <p:nvPr/>
        </p:nvSpPr>
        <p:spPr>
          <a:xfrm>
            <a:off x="6295561" y="575035"/>
            <a:ext cx="1087212" cy="17143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8588969-3E95-4950-8FD9-DEF2E6627692}"/>
              </a:ext>
            </a:extLst>
          </p:cNvPr>
          <p:cNvSpPr/>
          <p:nvPr/>
        </p:nvSpPr>
        <p:spPr>
          <a:xfrm>
            <a:off x="7629469" y="575035"/>
            <a:ext cx="1087212" cy="17143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3E4FD23-345C-4F49-B4DE-BA449DDAE343}"/>
              </a:ext>
            </a:extLst>
          </p:cNvPr>
          <p:cNvSpPr/>
          <p:nvPr/>
        </p:nvSpPr>
        <p:spPr>
          <a:xfrm>
            <a:off x="2465891" y="1432209"/>
            <a:ext cx="916832" cy="5137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1672929-2DA3-45AF-BE45-A5533AA590C9}"/>
              </a:ext>
            </a:extLst>
          </p:cNvPr>
          <p:cNvSpPr/>
          <p:nvPr/>
        </p:nvSpPr>
        <p:spPr>
          <a:xfrm>
            <a:off x="1028442" y="1432209"/>
            <a:ext cx="1170855" cy="5137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451EA59-BA54-4BCF-B95E-DC6324EE08B5}"/>
              </a:ext>
            </a:extLst>
          </p:cNvPr>
          <p:cNvSpPr/>
          <p:nvPr/>
        </p:nvSpPr>
        <p:spPr>
          <a:xfrm>
            <a:off x="3838702" y="1076106"/>
            <a:ext cx="761578" cy="11536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330DB9-6238-44BD-ACC9-2B7164D844EC}"/>
              </a:ext>
            </a:extLst>
          </p:cNvPr>
          <p:cNvGrpSpPr/>
          <p:nvPr/>
        </p:nvGrpSpPr>
        <p:grpSpPr>
          <a:xfrm>
            <a:off x="4735405" y="1282045"/>
            <a:ext cx="211522" cy="681874"/>
            <a:chOff x="3432928" y="1282045"/>
            <a:chExt cx="273377" cy="681874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5CDFAD5-F1B1-4A69-A32E-A3C10868FD60}"/>
                </a:ext>
              </a:extLst>
            </p:cNvPr>
            <p:cNvCxnSpPr/>
            <p:nvPr/>
          </p:nvCxnSpPr>
          <p:spPr>
            <a:xfrm>
              <a:off x="3432928" y="1622982"/>
              <a:ext cx="2733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DAD2C50-5560-4B17-8423-1D41D0539371}"/>
                </a:ext>
              </a:extLst>
            </p:cNvPr>
            <p:cNvCxnSpPr/>
            <p:nvPr/>
          </p:nvCxnSpPr>
          <p:spPr>
            <a:xfrm flipV="1">
              <a:off x="3432928" y="1282045"/>
              <a:ext cx="0" cy="3409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CEAE2A0-E663-4407-9C9F-8974825C98CC}"/>
                </a:ext>
              </a:extLst>
            </p:cNvPr>
            <p:cNvCxnSpPr/>
            <p:nvPr/>
          </p:nvCxnSpPr>
          <p:spPr>
            <a:xfrm flipV="1">
              <a:off x="3432928" y="1622982"/>
              <a:ext cx="0" cy="3409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AAC6D29-DAF7-4AD0-A984-331442B395BC}"/>
                </a:ext>
              </a:extLst>
            </p:cNvPr>
            <p:cNvCxnSpPr/>
            <p:nvPr/>
          </p:nvCxnSpPr>
          <p:spPr>
            <a:xfrm>
              <a:off x="3432928" y="1285188"/>
              <a:ext cx="2733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0D9CF1C-21AE-4498-A91B-59688E3D28F4}"/>
                </a:ext>
              </a:extLst>
            </p:cNvPr>
            <p:cNvCxnSpPr/>
            <p:nvPr/>
          </p:nvCxnSpPr>
          <p:spPr>
            <a:xfrm>
              <a:off x="3432928" y="1949779"/>
              <a:ext cx="2733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551DD7E-BA94-4B46-BCE4-F687754ED07F}"/>
              </a:ext>
            </a:extLst>
          </p:cNvPr>
          <p:cNvGrpSpPr/>
          <p:nvPr/>
        </p:nvGrpSpPr>
        <p:grpSpPr>
          <a:xfrm>
            <a:off x="6147519" y="1282045"/>
            <a:ext cx="134231" cy="681874"/>
            <a:chOff x="3432928" y="1282045"/>
            <a:chExt cx="273377" cy="681874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BE1D5E4-7A04-49BC-B2D7-B22B4638DBA1}"/>
                </a:ext>
              </a:extLst>
            </p:cNvPr>
            <p:cNvCxnSpPr/>
            <p:nvPr/>
          </p:nvCxnSpPr>
          <p:spPr>
            <a:xfrm>
              <a:off x="3432928" y="1622982"/>
              <a:ext cx="2733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DFEFCEA-F13D-4E78-BEE9-9D7C87622920}"/>
                </a:ext>
              </a:extLst>
            </p:cNvPr>
            <p:cNvCxnSpPr/>
            <p:nvPr/>
          </p:nvCxnSpPr>
          <p:spPr>
            <a:xfrm flipV="1">
              <a:off x="3432928" y="1282045"/>
              <a:ext cx="0" cy="3409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FAB9698-BD2F-4F5D-A044-01400AB7F49F}"/>
                </a:ext>
              </a:extLst>
            </p:cNvPr>
            <p:cNvCxnSpPr/>
            <p:nvPr/>
          </p:nvCxnSpPr>
          <p:spPr>
            <a:xfrm flipV="1">
              <a:off x="3432928" y="1622982"/>
              <a:ext cx="0" cy="3409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1E0F94-E348-4CF5-8B08-D85F14A6BC40}"/>
                </a:ext>
              </a:extLst>
            </p:cNvPr>
            <p:cNvCxnSpPr/>
            <p:nvPr/>
          </p:nvCxnSpPr>
          <p:spPr>
            <a:xfrm>
              <a:off x="3432928" y="1285188"/>
              <a:ext cx="2733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E0F81C3-3A10-4109-B5D3-C58E272F2E7D}"/>
                </a:ext>
              </a:extLst>
            </p:cNvPr>
            <p:cNvCxnSpPr/>
            <p:nvPr/>
          </p:nvCxnSpPr>
          <p:spPr>
            <a:xfrm>
              <a:off x="3432928" y="1949779"/>
              <a:ext cx="2733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0BDA0CA-CF32-40AF-A03C-F45EE70857DD}"/>
              </a:ext>
            </a:extLst>
          </p:cNvPr>
          <p:cNvGrpSpPr/>
          <p:nvPr/>
        </p:nvGrpSpPr>
        <p:grpSpPr>
          <a:xfrm>
            <a:off x="7430796" y="1284402"/>
            <a:ext cx="134231" cy="681874"/>
            <a:chOff x="3432928" y="1282045"/>
            <a:chExt cx="273377" cy="681874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086292E-A6D2-427F-902A-F694FDD045EB}"/>
                </a:ext>
              </a:extLst>
            </p:cNvPr>
            <p:cNvCxnSpPr/>
            <p:nvPr/>
          </p:nvCxnSpPr>
          <p:spPr>
            <a:xfrm>
              <a:off x="3432928" y="1622982"/>
              <a:ext cx="2733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A33B62A-FEBA-4B40-A5C6-AC18C0224899}"/>
                </a:ext>
              </a:extLst>
            </p:cNvPr>
            <p:cNvCxnSpPr/>
            <p:nvPr/>
          </p:nvCxnSpPr>
          <p:spPr>
            <a:xfrm flipV="1">
              <a:off x="3432928" y="1282045"/>
              <a:ext cx="0" cy="3409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87853BF-C77D-4A5F-A251-335C034D886C}"/>
                </a:ext>
              </a:extLst>
            </p:cNvPr>
            <p:cNvCxnSpPr/>
            <p:nvPr/>
          </p:nvCxnSpPr>
          <p:spPr>
            <a:xfrm flipV="1">
              <a:off x="3432928" y="1622982"/>
              <a:ext cx="0" cy="3409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728925-5CC4-4238-BBC4-32372E028953}"/>
                </a:ext>
              </a:extLst>
            </p:cNvPr>
            <p:cNvCxnSpPr/>
            <p:nvPr/>
          </p:nvCxnSpPr>
          <p:spPr>
            <a:xfrm>
              <a:off x="3432928" y="1285188"/>
              <a:ext cx="2733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73847A2-051F-4032-87ED-F7E2CB5AF5DB}"/>
                </a:ext>
              </a:extLst>
            </p:cNvPr>
            <p:cNvCxnSpPr/>
            <p:nvPr/>
          </p:nvCxnSpPr>
          <p:spPr>
            <a:xfrm>
              <a:off x="3432928" y="1949779"/>
              <a:ext cx="2733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2151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54195F-B8EB-4714-B7A6-1DDDD2C306FF}"/>
                  </a:ext>
                </a:extLst>
              </p:cNvPr>
              <p:cNvSpPr txBox="1"/>
              <p:nvPr/>
            </p:nvSpPr>
            <p:spPr>
              <a:xfrm>
                <a:off x="-1245292" y="5759706"/>
                <a:ext cx="609442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*Means optional </a:t>
                </a:r>
                <a:r>
                  <a:rPr lang="en-US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arg</a:t>
                </a:r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Relegate dimensions of I/O to table: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28 ×17</m:t>
                          </m:r>
                        </m:sup>
                      </m:sSup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54195F-B8EB-4714-B7A6-1DDDD2C30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5292" y="5759706"/>
                <a:ext cx="6094428" cy="923330"/>
              </a:xfrm>
              <a:prstGeom prst="rect">
                <a:avLst/>
              </a:prstGeom>
              <a:blipFill>
                <a:blip r:embed="rId2"/>
                <a:stretch>
                  <a:fillRect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61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6D1F1D-D466-47DF-8D65-04AE6C226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334797"/>
              </p:ext>
            </p:extLst>
          </p:nvPr>
        </p:nvGraphicFramePr>
        <p:xfrm>
          <a:off x="2241550" y="2378234"/>
          <a:ext cx="7708900" cy="324612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4069886639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120885815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1491097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3519013562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7185931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base_lstm_unstacked_joint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base_lstm_unstacked_iterative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base_lstm_stacked_joint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base_lstm_stacked_iterative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8970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mean_absolute_error_mean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0.050359179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0.052404764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0.05739149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0.057179248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8500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mean_absolute_error_std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0.00622037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0.007031879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0.015796622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0.018023149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5638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mean_squared_error_mean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0.004264288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0.004611943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0.005699062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0.005854167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5504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mean_squared_error_std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0.001087007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0.001162395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0.003290932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0.003855468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9478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root_mean_squared_error_mean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0.064835856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0.067438126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0.072897277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0.073100261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4577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root_mean_squared_error_std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0.00778455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0.008002595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0.019622653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0.022594657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254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87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8BB15F-4A45-4876-8975-97215A371EE1}"/>
              </a:ext>
            </a:extLst>
          </p:cNvPr>
          <p:cNvGraphicFramePr>
            <a:graphicFrameLocks noGrp="1"/>
          </p:cNvGraphicFramePr>
          <p:nvPr/>
        </p:nvGraphicFramePr>
        <p:xfrm>
          <a:off x="2717800" y="3361214"/>
          <a:ext cx="6756400" cy="128016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1937526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590901808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76939037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29267005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base_gru_unstacked_joint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base_gru_unstacked_iterative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base_gru_stacked_joint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base_gru_stacked_iterative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1181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0.06363276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0.048590834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0.073484815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0.072424059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6268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0.010843512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0.003693088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0.007736847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0.010297757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6214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0.006615655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0.00393623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0.008243845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0.008419806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1735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0.002074674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0.00045603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0.001625356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0.002499606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7568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0.080460773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0.062635038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0.090365083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0.090848055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6215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0.011904581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0.00361684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0.008831576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0.012901034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177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21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78A0FC3-D079-4826-978A-67BDC5B2159A}"/>
              </a:ext>
            </a:extLst>
          </p:cNvPr>
          <p:cNvGrpSpPr/>
          <p:nvPr/>
        </p:nvGrpSpPr>
        <p:grpSpPr>
          <a:xfrm>
            <a:off x="348661" y="961537"/>
            <a:ext cx="9819714" cy="5660913"/>
            <a:chOff x="348661" y="961537"/>
            <a:chExt cx="9819714" cy="566091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51F1BF7-8867-4A16-AAF2-8FE952397BA6}"/>
                </a:ext>
              </a:extLst>
            </p:cNvPr>
            <p:cNvSpPr txBox="1"/>
            <p:nvPr/>
          </p:nvSpPr>
          <p:spPr>
            <a:xfrm>
              <a:off x="5077906" y="961537"/>
              <a:ext cx="203618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1-Month Prior Weather Data 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9BAB6E2-76FB-431E-831D-2DA64794B30B}"/>
                </a:ext>
              </a:extLst>
            </p:cNvPr>
            <p:cNvCxnSpPr>
              <a:cxnSpLocks/>
              <a:stCxn id="2" idx="2"/>
              <a:endCxn id="7" idx="0"/>
            </p:cNvCxnSpPr>
            <p:nvPr/>
          </p:nvCxnSpPr>
          <p:spPr>
            <a:xfrm flipH="1">
              <a:off x="6095999" y="1607868"/>
              <a:ext cx="1" cy="6355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0CADFD-A710-4226-9CB2-B6FA1FA14BD8}"/>
                </a:ext>
              </a:extLst>
            </p:cNvPr>
            <p:cNvSpPr txBox="1"/>
            <p:nvPr/>
          </p:nvSpPr>
          <p:spPr>
            <a:xfrm>
              <a:off x="5077905" y="2243368"/>
              <a:ext cx="20361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MarsRNN</a:t>
              </a:r>
              <a:endParaRPr lang="en-US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47261D3-B19A-482E-913E-810159EE610D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 flipH="1">
              <a:off x="6095997" y="2612700"/>
              <a:ext cx="2" cy="8582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6B96D7-B9BE-4567-B58A-3D63A6D9ED6D}"/>
                </a:ext>
              </a:extLst>
            </p:cNvPr>
            <p:cNvSpPr txBox="1"/>
            <p:nvPr/>
          </p:nvSpPr>
          <p:spPr>
            <a:xfrm>
              <a:off x="5077903" y="3470967"/>
              <a:ext cx="20361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MarsARNet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en-US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297A9D-44FF-4D07-846D-296EA40AA4F1}"/>
                </a:ext>
              </a:extLst>
            </p:cNvPr>
            <p:cNvCxnSpPr>
              <a:cxnSpLocks/>
              <a:stCxn id="55" idx="2"/>
              <a:endCxn id="14" idx="0"/>
            </p:cNvCxnSpPr>
            <p:nvPr/>
          </p:nvCxnSpPr>
          <p:spPr>
            <a:xfrm>
              <a:off x="6110135" y="5076932"/>
              <a:ext cx="0" cy="6221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DF0DF2-1735-4A73-84C7-6BD36127205C}"/>
                </a:ext>
              </a:extLst>
            </p:cNvPr>
            <p:cNvSpPr txBox="1"/>
            <p:nvPr/>
          </p:nvSpPr>
          <p:spPr>
            <a:xfrm>
              <a:off x="5092041" y="5699120"/>
              <a:ext cx="203618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7-day Mean Ambient Air Temp. Predictions</a:t>
              </a:r>
              <a:endParaRPr lang="en-US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412B6B8-FA62-47C3-BDB6-0EFD86D7143D}"/>
                </a:ext>
              </a:extLst>
            </p:cNvPr>
            <p:cNvSpPr/>
            <p:nvPr/>
          </p:nvSpPr>
          <p:spPr>
            <a:xfrm>
              <a:off x="5167460" y="2254199"/>
              <a:ext cx="1857075" cy="382876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8914840-63E5-4DF5-B76B-B98D3661D298}"/>
                </a:ext>
              </a:extLst>
            </p:cNvPr>
            <p:cNvCxnSpPr>
              <a:cxnSpLocks/>
              <a:stCxn id="22" idx="6"/>
              <a:endCxn id="41" idx="1"/>
            </p:cNvCxnSpPr>
            <p:nvPr/>
          </p:nvCxnSpPr>
          <p:spPr>
            <a:xfrm flipV="1">
              <a:off x="7024535" y="1698842"/>
              <a:ext cx="1107652" cy="7467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951C1CF-D825-44DB-A66B-7E9C5EFEDC2A}"/>
                </a:ext>
              </a:extLst>
            </p:cNvPr>
            <p:cNvSpPr/>
            <p:nvPr/>
          </p:nvSpPr>
          <p:spPr>
            <a:xfrm>
              <a:off x="5326144" y="3504376"/>
              <a:ext cx="1545996" cy="365456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730E7C8-A596-4A0F-A076-61D91EAE550A}"/>
                </a:ext>
              </a:extLst>
            </p:cNvPr>
            <p:cNvCxnSpPr>
              <a:cxnSpLocks/>
              <a:stCxn id="78" idx="3"/>
              <a:endCxn id="25" idx="2"/>
            </p:cNvCxnSpPr>
            <p:nvPr/>
          </p:nvCxnSpPr>
          <p:spPr>
            <a:xfrm>
              <a:off x="4149367" y="3366847"/>
              <a:ext cx="1176777" cy="3202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76066F7-588C-4072-9EE1-451023063BEB}"/>
                </a:ext>
              </a:extLst>
            </p:cNvPr>
            <p:cNvSpPr txBox="1"/>
            <p:nvPr/>
          </p:nvSpPr>
          <p:spPr>
            <a:xfrm>
              <a:off x="8132187" y="1375676"/>
              <a:ext cx="203618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Multilayer* GRU/LSTM RNN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6F2EBBE-D2CC-4740-8CD5-F57FEBE95E8B}"/>
                </a:ext>
              </a:extLst>
            </p:cNvPr>
            <p:cNvSpPr txBox="1"/>
            <p:nvPr/>
          </p:nvSpPr>
          <p:spPr>
            <a:xfrm>
              <a:off x="4835942" y="4707600"/>
              <a:ext cx="25483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Fully Connected Layer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2A54D9D2-5EEA-41FA-AA3E-C8CCD3737442}"/>
                </a:ext>
              </a:extLst>
            </p:cNvPr>
            <p:cNvCxnSpPr>
              <a:cxnSpLocks/>
              <a:stCxn id="11" idx="2"/>
              <a:endCxn id="55" idx="0"/>
            </p:cNvCxnSpPr>
            <p:nvPr/>
          </p:nvCxnSpPr>
          <p:spPr>
            <a:xfrm>
              <a:off x="6095997" y="3840299"/>
              <a:ext cx="14138" cy="8673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F12F651-C413-4E65-8C86-8F83A45EFA9B}"/>
                </a:ext>
              </a:extLst>
            </p:cNvPr>
            <p:cNvSpPr/>
            <p:nvPr/>
          </p:nvSpPr>
          <p:spPr>
            <a:xfrm>
              <a:off x="383337" y="1656761"/>
              <a:ext cx="3766030" cy="34201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2777584-642D-496D-AB3E-0AFB07659BF5}"/>
                </a:ext>
              </a:extLst>
            </p:cNvPr>
            <p:cNvSpPr/>
            <p:nvPr/>
          </p:nvSpPr>
          <p:spPr>
            <a:xfrm>
              <a:off x="1062109" y="2339534"/>
              <a:ext cx="473688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DA5E28B-4DA9-443B-9D19-A6E578A17B9A}"/>
                </a:ext>
              </a:extLst>
            </p:cNvPr>
            <p:cNvSpPr/>
            <p:nvPr/>
          </p:nvSpPr>
          <p:spPr>
            <a:xfrm>
              <a:off x="1801922" y="2345717"/>
              <a:ext cx="473688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t+2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49D3C64-4EE4-497C-9EA3-F393E9A16F68}"/>
                </a:ext>
              </a:extLst>
            </p:cNvPr>
            <p:cNvSpPr/>
            <p:nvPr/>
          </p:nvSpPr>
          <p:spPr>
            <a:xfrm>
              <a:off x="2541736" y="2339534"/>
              <a:ext cx="473688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t…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589CE79-7EF3-452E-8453-75836F2F22A5}"/>
                </a:ext>
              </a:extLst>
            </p:cNvPr>
            <p:cNvSpPr/>
            <p:nvPr/>
          </p:nvSpPr>
          <p:spPr>
            <a:xfrm>
              <a:off x="3296260" y="2339534"/>
              <a:ext cx="473688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t+7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AA3B865F-A35D-4636-BF14-790E4D4EACBE}"/>
                </a:ext>
              </a:extLst>
            </p:cNvPr>
            <p:cNvCxnSpPr>
              <a:stCxn id="80" idx="3"/>
              <a:endCxn id="82" idx="1"/>
            </p:cNvCxnSpPr>
            <p:nvPr/>
          </p:nvCxnSpPr>
          <p:spPr>
            <a:xfrm>
              <a:off x="1535797" y="2524200"/>
              <a:ext cx="266125" cy="6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nector: Curved 93">
              <a:extLst>
                <a:ext uri="{FF2B5EF4-FFF2-40B4-BE49-F238E27FC236}">
                  <a16:creationId xmlns:a16="http://schemas.microsoft.com/office/drawing/2014/main" id="{7CB9A86A-4A38-4F4C-9C70-8A699EB47CA7}"/>
                </a:ext>
              </a:extLst>
            </p:cNvPr>
            <p:cNvCxnSpPr>
              <a:cxnSpLocks/>
              <a:stCxn id="80" idx="2"/>
              <a:endCxn id="82" idx="0"/>
            </p:cNvCxnSpPr>
            <p:nvPr/>
          </p:nvCxnSpPr>
          <p:spPr>
            <a:xfrm rot="5400000" flipH="1" flipV="1">
              <a:off x="1487284" y="2157385"/>
              <a:ext cx="363149" cy="739813"/>
            </a:xfrm>
            <a:prstGeom prst="curvedConnector5">
              <a:avLst>
                <a:gd name="adj1" fmla="val -62949"/>
                <a:gd name="adj2" fmla="val 50000"/>
                <a:gd name="adj3" fmla="val 16294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86AC33A-9224-493F-BFE3-F521B424B139}"/>
                </a:ext>
              </a:extLst>
            </p:cNvPr>
            <p:cNvCxnSpPr>
              <a:cxnSpLocks/>
              <a:stCxn id="82" idx="3"/>
              <a:endCxn id="83" idx="1"/>
            </p:cNvCxnSpPr>
            <p:nvPr/>
          </p:nvCxnSpPr>
          <p:spPr>
            <a:xfrm flipV="1">
              <a:off x="2275610" y="2524200"/>
              <a:ext cx="266126" cy="6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3B8C726B-472B-4EFF-A558-DAA1C2136C11}"/>
                </a:ext>
              </a:extLst>
            </p:cNvPr>
            <p:cNvCxnSpPr>
              <a:cxnSpLocks/>
              <a:stCxn id="83" idx="3"/>
              <a:endCxn id="84" idx="1"/>
            </p:cNvCxnSpPr>
            <p:nvPr/>
          </p:nvCxnSpPr>
          <p:spPr>
            <a:xfrm>
              <a:off x="3015424" y="2524200"/>
              <a:ext cx="2808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Connector: Curved 103">
              <a:extLst>
                <a:ext uri="{FF2B5EF4-FFF2-40B4-BE49-F238E27FC236}">
                  <a16:creationId xmlns:a16="http://schemas.microsoft.com/office/drawing/2014/main" id="{CD3A67F5-AE9D-425E-979D-D9E136C36D57}"/>
                </a:ext>
              </a:extLst>
            </p:cNvPr>
            <p:cNvCxnSpPr>
              <a:cxnSpLocks/>
              <a:stCxn id="82" idx="2"/>
              <a:endCxn id="83" idx="0"/>
            </p:cNvCxnSpPr>
            <p:nvPr/>
          </p:nvCxnSpPr>
          <p:spPr>
            <a:xfrm rot="5400000" flipH="1" flipV="1">
              <a:off x="2220915" y="2157385"/>
              <a:ext cx="375515" cy="739814"/>
            </a:xfrm>
            <a:prstGeom prst="curvedConnector5">
              <a:avLst>
                <a:gd name="adj1" fmla="val -60876"/>
                <a:gd name="adj2" fmla="val 50000"/>
                <a:gd name="adj3" fmla="val 16087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onnector: Curved 112">
              <a:extLst>
                <a:ext uri="{FF2B5EF4-FFF2-40B4-BE49-F238E27FC236}">
                  <a16:creationId xmlns:a16="http://schemas.microsoft.com/office/drawing/2014/main" id="{D93FB393-226F-4144-A066-B4AF1B1A7477}"/>
                </a:ext>
              </a:extLst>
            </p:cNvPr>
            <p:cNvCxnSpPr>
              <a:cxnSpLocks/>
              <a:stCxn id="83" idx="2"/>
              <a:endCxn id="84" idx="0"/>
            </p:cNvCxnSpPr>
            <p:nvPr/>
          </p:nvCxnSpPr>
          <p:spPr>
            <a:xfrm rot="5400000" flipH="1" flipV="1">
              <a:off x="2971176" y="2146938"/>
              <a:ext cx="369332" cy="754524"/>
            </a:xfrm>
            <a:prstGeom prst="curvedConnector5">
              <a:avLst>
                <a:gd name="adj1" fmla="val -61896"/>
                <a:gd name="adj2" fmla="val 50000"/>
                <a:gd name="adj3" fmla="val 16189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35E34600-7592-47D2-BC2A-7EC1CB8F09D5}"/>
                </a:ext>
              </a:extLst>
            </p:cNvPr>
            <p:cNvCxnSpPr>
              <a:cxnSpLocks/>
              <a:stCxn id="84" idx="2"/>
            </p:cNvCxnSpPr>
            <p:nvPr/>
          </p:nvCxnSpPr>
          <p:spPr>
            <a:xfrm>
              <a:off x="3533104" y="2708866"/>
              <a:ext cx="0" cy="972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2CB1C612-96B0-414B-8511-74D0E980AB6C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>
              <a:off x="2778580" y="2708866"/>
              <a:ext cx="0" cy="972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3D8D6FF7-DA2B-4D33-807F-B04AF85D59D6}"/>
                </a:ext>
              </a:extLst>
            </p:cNvPr>
            <p:cNvCxnSpPr>
              <a:cxnSpLocks/>
              <a:stCxn id="82" idx="2"/>
            </p:cNvCxnSpPr>
            <p:nvPr/>
          </p:nvCxnSpPr>
          <p:spPr>
            <a:xfrm>
              <a:off x="2038766" y="2715049"/>
              <a:ext cx="14711" cy="965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78132E04-F862-4D01-8248-354A6069B7CD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>
              <a:off x="1298953" y="2708866"/>
              <a:ext cx="0" cy="972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6E5D83A0-2C78-4FD9-AE3B-630E220D62BE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1298953" y="2022007"/>
              <a:ext cx="0" cy="317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475D31BF-35F5-4E06-B00C-4D4D15E8C6A2}"/>
                </a:ext>
              </a:extLst>
            </p:cNvPr>
            <p:cNvCxnSpPr>
              <a:cxnSpLocks/>
              <a:endCxn id="80" idx="1"/>
            </p:cNvCxnSpPr>
            <p:nvPr/>
          </p:nvCxnSpPr>
          <p:spPr>
            <a:xfrm>
              <a:off x="826822" y="2524200"/>
              <a:ext cx="2352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852AFC-81E7-4278-AF9C-01037C290573}"/>
                </a:ext>
              </a:extLst>
            </p:cNvPr>
            <p:cNvSpPr txBox="1"/>
            <p:nvPr/>
          </p:nvSpPr>
          <p:spPr>
            <a:xfrm>
              <a:off x="1136328" y="3687104"/>
              <a:ext cx="25483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(Multilayer GRU/LSTM RNN)*</a:t>
              </a:r>
            </a:p>
          </p:txBody>
        </p:sp>
        <p:cxnSp>
          <p:nvCxnSpPr>
            <p:cNvPr id="142" name="Connector: Curved 141">
              <a:extLst>
                <a:ext uri="{FF2B5EF4-FFF2-40B4-BE49-F238E27FC236}">
                  <a16:creationId xmlns:a16="http://schemas.microsoft.com/office/drawing/2014/main" id="{071F4F3F-8C61-4FBC-A070-A76740B2C971}"/>
                </a:ext>
              </a:extLst>
            </p:cNvPr>
            <p:cNvCxnSpPr>
              <a:cxnSpLocks/>
              <a:stCxn id="84" idx="3"/>
              <a:endCxn id="141" idx="1"/>
            </p:cNvCxnSpPr>
            <p:nvPr/>
          </p:nvCxnSpPr>
          <p:spPr>
            <a:xfrm flipH="1">
              <a:off x="1136328" y="2524200"/>
              <a:ext cx="2633620" cy="1486070"/>
            </a:xfrm>
            <a:prstGeom prst="curvedConnector5">
              <a:avLst>
                <a:gd name="adj1" fmla="val -8680"/>
                <a:gd name="adj2" fmla="val 45340"/>
                <a:gd name="adj3" fmla="val 10868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720F04C6-D410-44DE-B8C0-BEB881B1067C}"/>
                </a:ext>
              </a:extLst>
            </p:cNvPr>
            <p:cNvCxnSpPr>
              <a:cxnSpLocks/>
            </p:cNvCxnSpPr>
            <p:nvPr/>
          </p:nvCxnSpPr>
          <p:spPr>
            <a:xfrm>
              <a:off x="2766412" y="4333435"/>
              <a:ext cx="0" cy="3215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96508F57-E865-445A-9F51-B3E5531EE7E3}"/>
                </a:ext>
              </a:extLst>
            </p:cNvPr>
            <p:cNvSpPr txBox="1"/>
            <p:nvPr/>
          </p:nvSpPr>
          <p:spPr>
            <a:xfrm>
              <a:off x="348662" y="2254199"/>
              <a:ext cx="757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1EEBF70D-CFC1-47FB-B0DB-0AD641E80812}"/>
                </a:ext>
              </a:extLst>
            </p:cNvPr>
            <p:cNvSpPr txBox="1"/>
            <p:nvPr/>
          </p:nvSpPr>
          <p:spPr>
            <a:xfrm>
              <a:off x="348661" y="4333435"/>
              <a:ext cx="757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BC8EA6-786E-49CC-9105-97E92BCBD822}"/>
              </a:ext>
            </a:extLst>
          </p:cNvPr>
          <p:cNvCxnSpPr>
            <a:cxnSpLocks/>
          </p:cNvCxnSpPr>
          <p:nvPr/>
        </p:nvCxnSpPr>
        <p:spPr>
          <a:xfrm>
            <a:off x="1316636" y="4333435"/>
            <a:ext cx="0" cy="321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C18485-9B82-4404-9E5E-B97723DA8A70}"/>
              </a:ext>
            </a:extLst>
          </p:cNvPr>
          <p:cNvCxnSpPr>
            <a:cxnSpLocks/>
          </p:cNvCxnSpPr>
          <p:nvPr/>
        </p:nvCxnSpPr>
        <p:spPr>
          <a:xfrm>
            <a:off x="2038765" y="4333435"/>
            <a:ext cx="0" cy="321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16C4692-6D7A-41B3-A514-1034E53A2D9B}"/>
              </a:ext>
            </a:extLst>
          </p:cNvPr>
          <p:cNvCxnSpPr>
            <a:cxnSpLocks/>
          </p:cNvCxnSpPr>
          <p:nvPr/>
        </p:nvCxnSpPr>
        <p:spPr>
          <a:xfrm>
            <a:off x="3533104" y="4333435"/>
            <a:ext cx="0" cy="321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49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9FDB66-E02C-4652-8B21-AEDC4E8293BC}"/>
              </a:ext>
            </a:extLst>
          </p:cNvPr>
          <p:cNvSpPr txBox="1"/>
          <p:nvPr/>
        </p:nvSpPr>
        <p:spPr>
          <a:xfrm>
            <a:off x="5077906" y="961537"/>
            <a:ext cx="20361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1-Month Prior Weather Data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842797-5F75-4064-8B66-EDF23AA750FC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 flipH="1">
            <a:off x="6095999" y="1607868"/>
            <a:ext cx="1" cy="635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ADC0A3-8C2C-4849-B7DB-FF39E18D76A7}"/>
              </a:ext>
            </a:extLst>
          </p:cNvPr>
          <p:cNvCxnSpPr>
            <a:cxnSpLocks/>
            <a:stCxn id="38" idx="2"/>
            <a:endCxn id="11" idx="0"/>
          </p:cNvCxnSpPr>
          <p:nvPr/>
        </p:nvCxnSpPr>
        <p:spPr>
          <a:xfrm>
            <a:off x="6095999" y="3890703"/>
            <a:ext cx="0" cy="553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84976D-FB5B-4362-99BC-63C55ED172C7}"/>
              </a:ext>
            </a:extLst>
          </p:cNvPr>
          <p:cNvSpPr txBox="1"/>
          <p:nvPr/>
        </p:nvSpPr>
        <p:spPr>
          <a:xfrm>
            <a:off x="5077905" y="4444035"/>
            <a:ext cx="203618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7-day Mean Ambient Air Temp. Predictions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2084F3-255D-400E-BAE4-254CC5565E10}"/>
              </a:ext>
            </a:extLst>
          </p:cNvPr>
          <p:cNvSpPr txBox="1"/>
          <p:nvPr/>
        </p:nvSpPr>
        <p:spPr>
          <a:xfrm>
            <a:off x="5077905" y="2243368"/>
            <a:ext cx="20361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Multilayer*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Block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23973D4-2C9B-4B15-94FB-391C0EAC720F}"/>
              </a:ext>
            </a:extLst>
          </p:cNvPr>
          <p:cNvSpPr/>
          <p:nvPr/>
        </p:nvSpPr>
        <p:spPr>
          <a:xfrm>
            <a:off x="5467546" y="2573518"/>
            <a:ext cx="1234912" cy="30535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BF59727-CE89-44DB-A3E8-0C399E5ECDF7}"/>
              </a:ext>
            </a:extLst>
          </p:cNvPr>
          <p:cNvCxnSpPr>
            <a:cxnSpLocks/>
            <a:stCxn id="26" idx="6"/>
            <a:endCxn id="21" idx="1"/>
          </p:cNvCxnSpPr>
          <p:nvPr/>
        </p:nvCxnSpPr>
        <p:spPr>
          <a:xfrm flipV="1">
            <a:off x="6702458" y="2530320"/>
            <a:ext cx="1685827" cy="195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AD4B83E-55B4-44B2-8B1E-35AA7508BC22}"/>
              </a:ext>
            </a:extLst>
          </p:cNvPr>
          <p:cNvSpPr txBox="1"/>
          <p:nvPr/>
        </p:nvSpPr>
        <p:spPr>
          <a:xfrm>
            <a:off x="4821806" y="3521371"/>
            <a:ext cx="25483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9A935B-BC51-45AD-9D39-A6ED8E67C03D}"/>
              </a:ext>
            </a:extLst>
          </p:cNvPr>
          <p:cNvCxnSpPr>
            <a:cxnSpLocks/>
            <a:stCxn id="24" idx="2"/>
            <a:endCxn id="38" idx="0"/>
          </p:cNvCxnSpPr>
          <p:nvPr/>
        </p:nvCxnSpPr>
        <p:spPr>
          <a:xfrm>
            <a:off x="6095999" y="2889699"/>
            <a:ext cx="0" cy="631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B79A94-0710-41FB-B4C7-8C60191FD87C}"/>
              </a:ext>
            </a:extLst>
          </p:cNvPr>
          <p:cNvGrpSpPr/>
          <p:nvPr/>
        </p:nvGrpSpPr>
        <p:grpSpPr>
          <a:xfrm>
            <a:off x="8388285" y="893270"/>
            <a:ext cx="2886167" cy="3274099"/>
            <a:chOff x="8623958" y="1169936"/>
            <a:chExt cx="2886167" cy="327409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2DACB39-A25D-437F-8784-9705856B17FE}"/>
                </a:ext>
              </a:extLst>
            </p:cNvPr>
            <p:cNvGrpSpPr/>
            <p:nvPr/>
          </p:nvGrpSpPr>
          <p:grpSpPr>
            <a:xfrm>
              <a:off x="8702443" y="1284702"/>
              <a:ext cx="2701348" cy="3029649"/>
              <a:chOff x="8702443" y="1284702"/>
              <a:chExt cx="2701348" cy="302964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830889-1350-4470-BCBC-FEE3B4C5B61D}"/>
                  </a:ext>
                </a:extLst>
              </p:cNvPr>
              <p:cNvSpPr txBox="1"/>
              <p:nvPr/>
            </p:nvSpPr>
            <p:spPr>
              <a:xfrm>
                <a:off x="9035023" y="1284702"/>
                <a:ext cx="2036188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Convolutional Layer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E52EDF-71A4-4F0E-BDC8-77C14845AD46}"/>
                  </a:ext>
                </a:extLst>
              </p:cNvPr>
              <p:cNvSpPr txBox="1"/>
              <p:nvPr/>
            </p:nvSpPr>
            <p:spPr>
              <a:xfrm>
                <a:off x="9035023" y="2359059"/>
                <a:ext cx="203618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 Pooling Layer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F56175B-CFC5-40DD-B26F-4307C9B08BBC}"/>
                  </a:ext>
                </a:extLst>
              </p:cNvPr>
              <p:cNvSpPr txBox="1"/>
              <p:nvPr/>
            </p:nvSpPr>
            <p:spPr>
              <a:xfrm>
                <a:off x="8702443" y="3152039"/>
                <a:ext cx="270134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 Normalization Layer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2324C83-6DA7-4669-9378-1BDD659D777A}"/>
                  </a:ext>
                </a:extLst>
              </p:cNvPr>
              <p:cNvSpPr txBox="1"/>
              <p:nvPr/>
            </p:nvSpPr>
            <p:spPr>
              <a:xfrm>
                <a:off x="8702443" y="3945019"/>
                <a:ext cx="270134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Dropout Layer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1450CA0-3DCA-4CBC-A1F7-6C07A960B466}"/>
                  </a:ext>
                </a:extLst>
              </p:cNvPr>
              <p:cNvCxnSpPr>
                <a:cxnSpLocks/>
                <a:stCxn id="17" idx="2"/>
                <a:endCxn id="18" idx="0"/>
              </p:cNvCxnSpPr>
              <p:nvPr/>
            </p:nvCxnSpPr>
            <p:spPr>
              <a:xfrm>
                <a:off x="10053117" y="3521371"/>
                <a:ext cx="0" cy="4236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8DC1583-0DCE-4F29-A4A4-BFB8EF3E9C32}"/>
                  </a:ext>
                </a:extLst>
              </p:cNvPr>
              <p:cNvCxnSpPr>
                <a:cxnSpLocks/>
                <a:stCxn id="16" idx="2"/>
                <a:endCxn id="17" idx="0"/>
              </p:cNvCxnSpPr>
              <p:nvPr/>
            </p:nvCxnSpPr>
            <p:spPr>
              <a:xfrm>
                <a:off x="10053117" y="2728391"/>
                <a:ext cx="0" cy="4236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F232D9E-048F-4C1F-9E34-2836751B6CCD}"/>
                  </a:ext>
                </a:extLst>
              </p:cNvPr>
              <p:cNvCxnSpPr>
                <a:cxnSpLocks/>
                <a:stCxn id="15" idx="2"/>
                <a:endCxn id="16" idx="0"/>
              </p:cNvCxnSpPr>
              <p:nvPr/>
            </p:nvCxnSpPr>
            <p:spPr>
              <a:xfrm>
                <a:off x="10053117" y="1931033"/>
                <a:ext cx="0" cy="4280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6A10C3-3372-4FBC-9E74-997C520846E7}"/>
                </a:ext>
              </a:extLst>
            </p:cNvPr>
            <p:cNvSpPr/>
            <p:nvPr/>
          </p:nvSpPr>
          <p:spPr>
            <a:xfrm>
              <a:off x="8623958" y="1169936"/>
              <a:ext cx="2886167" cy="32740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007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C6DE96C-5648-4CE4-9702-54EF98BD49E5}"/>
              </a:ext>
            </a:extLst>
          </p:cNvPr>
          <p:cNvGrpSpPr/>
          <p:nvPr/>
        </p:nvGrpSpPr>
        <p:grpSpPr>
          <a:xfrm>
            <a:off x="1062108" y="2030008"/>
            <a:ext cx="4499705" cy="2145257"/>
            <a:chOff x="1062109" y="2030008"/>
            <a:chExt cx="2208992" cy="117937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88B8BEA-5FEC-44B1-AEEB-97EBC7E4BAE1}"/>
                </a:ext>
              </a:extLst>
            </p:cNvPr>
            <p:cNvSpPr/>
            <p:nvPr/>
          </p:nvSpPr>
          <p:spPr>
            <a:xfrm>
              <a:off x="1062109" y="2339534"/>
              <a:ext cx="473688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 Memory Mechanisms &amp; Hidden Units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7BDCC3-3C98-4B1A-81E2-0016731AEA90}"/>
                </a:ext>
              </a:extLst>
            </p:cNvPr>
            <p:cNvSpPr/>
            <p:nvPr/>
          </p:nvSpPr>
          <p:spPr>
            <a:xfrm>
              <a:off x="1801922" y="2345717"/>
              <a:ext cx="473688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480D30-0857-4011-9FB6-F7724D7917B8}"/>
                </a:ext>
              </a:extLst>
            </p:cNvPr>
            <p:cNvSpPr/>
            <p:nvPr/>
          </p:nvSpPr>
          <p:spPr>
            <a:xfrm>
              <a:off x="2541735" y="2339534"/>
              <a:ext cx="473688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D864318-9F57-4551-B971-4528BF1807AE}"/>
                </a:ext>
              </a:extLst>
            </p:cNvPr>
            <p:cNvCxnSpPr/>
            <p:nvPr/>
          </p:nvCxnSpPr>
          <p:spPr>
            <a:xfrm>
              <a:off x="1535797" y="2708866"/>
              <a:ext cx="2661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9013739-7135-435C-9B5B-B2EFD069ABC1}"/>
                </a:ext>
              </a:extLst>
            </p:cNvPr>
            <p:cNvCxnSpPr/>
            <p:nvPr/>
          </p:nvCxnSpPr>
          <p:spPr>
            <a:xfrm>
              <a:off x="2275610" y="2708866"/>
              <a:ext cx="2661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7860E08-E3AF-454C-926D-B6F766077E80}"/>
                </a:ext>
              </a:extLst>
            </p:cNvPr>
            <p:cNvCxnSpPr/>
            <p:nvPr/>
          </p:nvCxnSpPr>
          <p:spPr>
            <a:xfrm>
              <a:off x="3015423" y="2708866"/>
              <a:ext cx="255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41604AB-D1E9-425F-976A-30CE7D3E886F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3015423" y="2524200"/>
              <a:ext cx="25567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66D9E51-25BD-4B5C-8664-44F5DB5AD1B4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1535797" y="2524200"/>
              <a:ext cx="266125" cy="618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006F7F8-E72D-435F-84E7-A4EEBDD106C4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2275610" y="2524200"/>
              <a:ext cx="266125" cy="618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9A7DED4-E738-4939-A631-30F11FD52209}"/>
                </a:ext>
              </a:extLst>
            </p:cNvPr>
            <p:cNvCxnSpPr>
              <a:stCxn id="4" idx="0"/>
            </p:cNvCxnSpPr>
            <p:nvPr/>
          </p:nvCxnSpPr>
          <p:spPr>
            <a:xfrm flipV="1">
              <a:off x="1298953" y="2036190"/>
              <a:ext cx="0" cy="3033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396F3E8-D52E-46E3-B5F0-8CD446788439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2038766" y="2036191"/>
              <a:ext cx="0" cy="3095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24AA080-4F51-4E8D-AB54-28486170C285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2778579" y="2030008"/>
              <a:ext cx="0" cy="3095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EA92B70-5CED-4A1D-8A2D-47ACEAEEC43C}"/>
                </a:ext>
              </a:extLst>
            </p:cNvPr>
            <p:cNvCxnSpPr>
              <a:endCxn id="4" idx="2"/>
            </p:cNvCxnSpPr>
            <p:nvPr/>
          </p:nvCxnSpPr>
          <p:spPr>
            <a:xfrm flipV="1">
              <a:off x="1298953" y="2708866"/>
              <a:ext cx="0" cy="317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11C5BD5-A239-4205-807A-AFF2577EA733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2037541" y="2715049"/>
              <a:ext cx="1225" cy="309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5ED4447-6FC7-42B0-9008-587070470017}"/>
                </a:ext>
              </a:extLst>
            </p:cNvPr>
            <p:cNvCxnSpPr/>
            <p:nvPr/>
          </p:nvCxnSpPr>
          <p:spPr>
            <a:xfrm flipV="1">
              <a:off x="2778579" y="2708866"/>
              <a:ext cx="0" cy="317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BDB89F0-4078-49C8-B1D2-03F5BD319111}"/>
                    </a:ext>
                  </a:extLst>
                </p:cNvPr>
                <p:cNvSpPr txBox="1"/>
                <p:nvPr/>
              </p:nvSpPr>
              <p:spPr>
                <a:xfrm>
                  <a:off x="1201872" y="2955581"/>
                  <a:ext cx="182648" cy="2538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BDB89F0-4078-49C8-B1D2-03F5BD3191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872" y="2955581"/>
                  <a:ext cx="182648" cy="253805"/>
                </a:xfrm>
                <a:prstGeom prst="rect">
                  <a:avLst/>
                </a:prstGeom>
                <a:blipFill>
                  <a:blip r:embed="rId3"/>
                  <a:stretch>
                    <a:fillRect r="-14754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005D99C-9F3B-44A0-BA3E-7F99FDCB8248}"/>
                    </a:ext>
                  </a:extLst>
                </p:cNvPr>
                <p:cNvSpPr txBox="1"/>
                <p:nvPr/>
              </p:nvSpPr>
              <p:spPr>
                <a:xfrm>
                  <a:off x="1856118" y="2955581"/>
                  <a:ext cx="182648" cy="2538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005D99C-9F3B-44A0-BA3E-7F99FDCB82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118" y="2955581"/>
                  <a:ext cx="182648" cy="253805"/>
                </a:xfrm>
                <a:prstGeom prst="rect">
                  <a:avLst/>
                </a:prstGeom>
                <a:blipFill>
                  <a:blip r:embed="rId4"/>
                  <a:stretch>
                    <a:fillRect r="-93443" b="-3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6DC4733-5CAE-483C-9B16-5519CACD7ED7}"/>
                    </a:ext>
                  </a:extLst>
                </p:cNvPr>
                <p:cNvSpPr txBox="1"/>
                <p:nvPr/>
              </p:nvSpPr>
              <p:spPr>
                <a:xfrm>
                  <a:off x="2686029" y="2955581"/>
                  <a:ext cx="182648" cy="2538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6DC4733-5CAE-483C-9B16-5519CACD7E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6029" y="2955581"/>
                  <a:ext cx="182648" cy="253805"/>
                </a:xfrm>
                <a:prstGeom prst="rect">
                  <a:avLst/>
                </a:prstGeom>
                <a:blipFill>
                  <a:blip r:embed="rId5"/>
                  <a:stretch>
                    <a:fillRect r="-93443" b="-3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D660B18-DA09-4E6D-B986-4B1377BF2428}"/>
                  </a:ext>
                </a:extLst>
              </p:cNvPr>
              <p:cNvSpPr txBox="1"/>
              <p:nvPr/>
            </p:nvSpPr>
            <p:spPr>
              <a:xfrm>
                <a:off x="1361910" y="1624643"/>
                <a:ext cx="182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D660B18-DA09-4E6D-B986-4B1377BF2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910" y="1624643"/>
                <a:ext cx="182648" cy="461665"/>
              </a:xfrm>
              <a:prstGeom prst="rect">
                <a:avLst/>
              </a:prstGeom>
              <a:blipFill>
                <a:blip r:embed="rId6"/>
                <a:stretch>
                  <a:fillRect l="-10000" r="-136667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9860FA1-2E6B-438D-9E2E-3C29EC47C04F}"/>
                  </a:ext>
                </a:extLst>
              </p:cNvPr>
              <p:cNvSpPr txBox="1"/>
              <p:nvPr/>
            </p:nvSpPr>
            <p:spPr>
              <a:xfrm>
                <a:off x="2775082" y="1624642"/>
                <a:ext cx="182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9860FA1-2E6B-438D-9E2E-3C29EC47C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082" y="1624642"/>
                <a:ext cx="182648" cy="461665"/>
              </a:xfrm>
              <a:prstGeom prst="rect">
                <a:avLst/>
              </a:prstGeom>
              <a:blipFill>
                <a:blip r:embed="rId7"/>
                <a:stretch>
                  <a:fillRect l="-10000" r="-30000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F2436EB-88AB-4D28-94DA-31F5C11B8B4E}"/>
                  </a:ext>
                </a:extLst>
              </p:cNvPr>
              <p:cNvSpPr txBox="1"/>
              <p:nvPr/>
            </p:nvSpPr>
            <p:spPr>
              <a:xfrm>
                <a:off x="4464726" y="1624643"/>
                <a:ext cx="182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F2436EB-88AB-4D28-94DA-31F5C11B8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726" y="1624643"/>
                <a:ext cx="182648" cy="461665"/>
              </a:xfrm>
              <a:prstGeom prst="rect">
                <a:avLst/>
              </a:prstGeom>
              <a:blipFill>
                <a:blip r:embed="rId8"/>
                <a:stretch>
                  <a:fillRect l="-10000" r="-30000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8FE6B65-FF10-4621-AF8F-A23F1148E71C}"/>
                  </a:ext>
                </a:extLst>
              </p:cNvPr>
              <p:cNvSpPr txBox="1"/>
              <p:nvPr/>
            </p:nvSpPr>
            <p:spPr>
              <a:xfrm>
                <a:off x="1955825" y="3218259"/>
                <a:ext cx="3720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8FE6B65-FF10-4621-AF8F-A23F1148E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825" y="3218259"/>
                <a:ext cx="372053" cy="461665"/>
              </a:xfrm>
              <a:prstGeom prst="rect">
                <a:avLst/>
              </a:prstGeom>
              <a:blipFill>
                <a:blip r:embed="rId9"/>
                <a:stretch>
                  <a:fillRect r="-3606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B932AC1-9125-42DA-961E-B0AA9650275C}"/>
                  </a:ext>
                </a:extLst>
              </p:cNvPr>
              <p:cNvSpPr txBox="1"/>
              <p:nvPr/>
            </p:nvSpPr>
            <p:spPr>
              <a:xfrm>
                <a:off x="3411353" y="3218258"/>
                <a:ext cx="3720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B932AC1-9125-42DA-961E-B0AA96502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353" y="3218258"/>
                <a:ext cx="372053" cy="461665"/>
              </a:xfrm>
              <a:prstGeom prst="rect">
                <a:avLst/>
              </a:prstGeom>
              <a:blipFill>
                <a:blip r:embed="rId10"/>
                <a:stretch>
                  <a:fillRect r="-114754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D4057B1-AAD5-4D2B-BEA7-5D948EDA0CBD}"/>
                  </a:ext>
                </a:extLst>
              </p:cNvPr>
              <p:cNvSpPr txBox="1"/>
              <p:nvPr/>
            </p:nvSpPr>
            <p:spPr>
              <a:xfrm>
                <a:off x="5583035" y="3034000"/>
                <a:ext cx="3720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D4057B1-AAD5-4D2B-BEA7-5D948EDA0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035" y="3034000"/>
                <a:ext cx="372053" cy="461665"/>
              </a:xfrm>
              <a:prstGeom prst="rect">
                <a:avLst/>
              </a:prstGeom>
              <a:blipFill>
                <a:blip r:embed="rId11"/>
                <a:stretch>
                  <a:fillRect r="-114754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032D1AE-3455-4D9D-A880-5B6E6DD3306F}"/>
                  </a:ext>
                </a:extLst>
              </p:cNvPr>
              <p:cNvSpPr txBox="1"/>
              <p:nvPr/>
            </p:nvSpPr>
            <p:spPr>
              <a:xfrm>
                <a:off x="6979574" y="1756942"/>
                <a:ext cx="4304863" cy="23439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RNN Output Shapes</a:t>
                </a:r>
              </a:p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𝑡𝑖𝑚𝑒𝑠𝑡𝑒𝑝𝑠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h𝑖𝑑𝑑𝑒𝑛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𝑢𝑛𝑖𝑡𝑠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𝑙𝑎𝑠𝑡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h𝑖𝑑𝑑𝑒𝑛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𝑢𝑛𝑖𝑡𝑠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𝑙𝑎𝑠𝑡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h𝑖𝑑𝑑𝑒𝑛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𝑢𝑛𝑖𝑡𝑠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032D1AE-3455-4D9D-A880-5B6E6DD33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574" y="1756942"/>
                <a:ext cx="4304863" cy="23439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47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6376A6-E716-43D3-A781-D2721FFD9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804049"/>
              </p:ext>
            </p:extLst>
          </p:nvPr>
        </p:nvGraphicFramePr>
        <p:xfrm>
          <a:off x="2032000" y="719666"/>
          <a:ext cx="5805715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0587594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249406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568944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368016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78586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597954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580CC66B-33F4-4016-8CFA-5B2C0EEC2AEC}"/>
              </a:ext>
            </a:extLst>
          </p:cNvPr>
          <p:cNvSpPr/>
          <p:nvPr/>
        </p:nvSpPr>
        <p:spPr>
          <a:xfrm rot="5400000">
            <a:off x="3505984" y="382572"/>
            <a:ext cx="509047" cy="2373983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6232478-2A23-48F9-A7F4-537C931B206F}"/>
              </a:ext>
            </a:extLst>
          </p:cNvPr>
          <p:cNvSpPr/>
          <p:nvPr/>
        </p:nvSpPr>
        <p:spPr>
          <a:xfrm rot="5400000">
            <a:off x="4692975" y="1530932"/>
            <a:ext cx="509047" cy="2373983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79A7E44-6946-4773-85DF-637729F086E7}"/>
              </a:ext>
            </a:extLst>
          </p:cNvPr>
          <p:cNvSpPr/>
          <p:nvPr/>
        </p:nvSpPr>
        <p:spPr>
          <a:xfrm rot="5400000">
            <a:off x="5879966" y="2679292"/>
            <a:ext cx="509047" cy="2373983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F0142D6-8C97-4B67-ACB4-260F90DF7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959208"/>
              </p:ext>
            </p:extLst>
          </p:nvPr>
        </p:nvGraphicFramePr>
        <p:xfrm>
          <a:off x="2032002" y="1958323"/>
          <a:ext cx="3501531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177">
                  <a:extLst>
                    <a:ext uri="{9D8B030D-6E8A-4147-A177-3AD203B41FA5}">
                      <a16:colId xmlns:a16="http://schemas.microsoft.com/office/drawing/2014/main" val="100189898"/>
                    </a:ext>
                  </a:extLst>
                </a:gridCol>
                <a:gridCol w="1167177">
                  <a:extLst>
                    <a:ext uri="{9D8B030D-6E8A-4147-A177-3AD203B41FA5}">
                      <a16:colId xmlns:a16="http://schemas.microsoft.com/office/drawing/2014/main" val="1985182388"/>
                    </a:ext>
                  </a:extLst>
                </a:gridCol>
                <a:gridCol w="1167177">
                  <a:extLst>
                    <a:ext uri="{9D8B030D-6E8A-4147-A177-3AD203B41FA5}">
                      <a16:colId xmlns:a16="http://schemas.microsoft.com/office/drawing/2014/main" val="2400702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69992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F0064C7-A307-4229-9A29-491A50E71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862557"/>
              </p:ext>
            </p:extLst>
          </p:nvPr>
        </p:nvGraphicFramePr>
        <p:xfrm>
          <a:off x="3196732" y="3108997"/>
          <a:ext cx="3501531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177">
                  <a:extLst>
                    <a:ext uri="{9D8B030D-6E8A-4147-A177-3AD203B41FA5}">
                      <a16:colId xmlns:a16="http://schemas.microsoft.com/office/drawing/2014/main" val="100189898"/>
                    </a:ext>
                  </a:extLst>
                </a:gridCol>
                <a:gridCol w="1167177">
                  <a:extLst>
                    <a:ext uri="{9D8B030D-6E8A-4147-A177-3AD203B41FA5}">
                      <a16:colId xmlns:a16="http://schemas.microsoft.com/office/drawing/2014/main" val="1985182388"/>
                    </a:ext>
                  </a:extLst>
                </a:gridCol>
                <a:gridCol w="1167177">
                  <a:extLst>
                    <a:ext uri="{9D8B030D-6E8A-4147-A177-3AD203B41FA5}">
                      <a16:colId xmlns:a16="http://schemas.microsoft.com/office/drawing/2014/main" val="2400702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69992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E2D1EAF-26A2-4116-A4A2-36F7FFC74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215543"/>
              </p:ext>
            </p:extLst>
          </p:nvPr>
        </p:nvGraphicFramePr>
        <p:xfrm>
          <a:off x="4383723" y="4259671"/>
          <a:ext cx="3501531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177">
                  <a:extLst>
                    <a:ext uri="{9D8B030D-6E8A-4147-A177-3AD203B41FA5}">
                      <a16:colId xmlns:a16="http://schemas.microsoft.com/office/drawing/2014/main" val="100189898"/>
                    </a:ext>
                  </a:extLst>
                </a:gridCol>
                <a:gridCol w="1167177">
                  <a:extLst>
                    <a:ext uri="{9D8B030D-6E8A-4147-A177-3AD203B41FA5}">
                      <a16:colId xmlns:a16="http://schemas.microsoft.com/office/drawing/2014/main" val="1985182388"/>
                    </a:ext>
                  </a:extLst>
                </a:gridCol>
                <a:gridCol w="1167177">
                  <a:extLst>
                    <a:ext uri="{9D8B030D-6E8A-4147-A177-3AD203B41FA5}">
                      <a16:colId xmlns:a16="http://schemas.microsoft.com/office/drawing/2014/main" val="2400702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699927"/>
                  </a:ext>
                </a:extLst>
              </a:tr>
            </a:tbl>
          </a:graphicData>
        </a:graphic>
      </p:graphicFrame>
      <p:sp>
        <p:nvSpPr>
          <p:cNvPr id="15" name="Right Brace 14">
            <a:extLst>
              <a:ext uri="{FF2B5EF4-FFF2-40B4-BE49-F238E27FC236}">
                <a16:creationId xmlns:a16="http://schemas.microsoft.com/office/drawing/2014/main" id="{34021E43-B436-4403-9F94-E3E76DE23B98}"/>
              </a:ext>
            </a:extLst>
          </p:cNvPr>
          <p:cNvSpPr/>
          <p:nvPr/>
        </p:nvSpPr>
        <p:spPr>
          <a:xfrm rot="5400000">
            <a:off x="7066957" y="3836907"/>
            <a:ext cx="509047" cy="2373983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A871799-740A-43EF-8BEB-FD39F855C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121221"/>
              </p:ext>
            </p:extLst>
          </p:nvPr>
        </p:nvGraphicFramePr>
        <p:xfrm>
          <a:off x="5570714" y="5410345"/>
          <a:ext cx="3501531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177">
                  <a:extLst>
                    <a:ext uri="{9D8B030D-6E8A-4147-A177-3AD203B41FA5}">
                      <a16:colId xmlns:a16="http://schemas.microsoft.com/office/drawing/2014/main" val="100189898"/>
                    </a:ext>
                  </a:extLst>
                </a:gridCol>
                <a:gridCol w="1167177">
                  <a:extLst>
                    <a:ext uri="{9D8B030D-6E8A-4147-A177-3AD203B41FA5}">
                      <a16:colId xmlns:a16="http://schemas.microsoft.com/office/drawing/2014/main" val="1985182388"/>
                    </a:ext>
                  </a:extLst>
                </a:gridCol>
                <a:gridCol w="1167177">
                  <a:extLst>
                    <a:ext uri="{9D8B030D-6E8A-4147-A177-3AD203B41FA5}">
                      <a16:colId xmlns:a16="http://schemas.microsoft.com/office/drawing/2014/main" val="2400702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69992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790599E-BA1E-4E6A-A96E-4A8CD0ED3B2A}"/>
              </a:ext>
            </a:extLst>
          </p:cNvPr>
          <p:cNvSpPr txBox="1"/>
          <p:nvPr/>
        </p:nvSpPr>
        <p:spPr>
          <a:xfrm>
            <a:off x="414779" y="713468"/>
            <a:ext cx="1140644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3558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AD9ADF-15B3-4837-8095-2EA659B47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52220"/>
              </p:ext>
            </p:extLst>
          </p:nvPr>
        </p:nvGraphicFramePr>
        <p:xfrm>
          <a:off x="2032000" y="719666"/>
          <a:ext cx="5805715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0587594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249406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568944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368016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78586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597954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5554335D-5C0A-4019-882F-C0FF7F718595}"/>
              </a:ext>
            </a:extLst>
          </p:cNvPr>
          <p:cNvSpPr/>
          <p:nvPr/>
        </p:nvSpPr>
        <p:spPr>
          <a:xfrm rot="5400000">
            <a:off x="3505984" y="382572"/>
            <a:ext cx="509047" cy="2373983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B71912A-477A-440F-BD24-8B891BFBFF9D}"/>
              </a:ext>
            </a:extLst>
          </p:cNvPr>
          <p:cNvSpPr/>
          <p:nvPr/>
        </p:nvSpPr>
        <p:spPr>
          <a:xfrm rot="5400000">
            <a:off x="5879966" y="2679292"/>
            <a:ext cx="509047" cy="2373983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EB97AEDC-3CA0-48F6-B252-05D7CA575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285548"/>
              </p:ext>
            </p:extLst>
          </p:nvPr>
        </p:nvGraphicFramePr>
        <p:xfrm>
          <a:off x="2032002" y="1958323"/>
          <a:ext cx="3501531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177">
                  <a:extLst>
                    <a:ext uri="{9D8B030D-6E8A-4147-A177-3AD203B41FA5}">
                      <a16:colId xmlns:a16="http://schemas.microsoft.com/office/drawing/2014/main" val="100189898"/>
                    </a:ext>
                  </a:extLst>
                </a:gridCol>
                <a:gridCol w="1167177">
                  <a:extLst>
                    <a:ext uri="{9D8B030D-6E8A-4147-A177-3AD203B41FA5}">
                      <a16:colId xmlns:a16="http://schemas.microsoft.com/office/drawing/2014/main" val="1985182388"/>
                    </a:ext>
                  </a:extLst>
                </a:gridCol>
                <a:gridCol w="1167177">
                  <a:extLst>
                    <a:ext uri="{9D8B030D-6E8A-4147-A177-3AD203B41FA5}">
                      <a16:colId xmlns:a16="http://schemas.microsoft.com/office/drawing/2014/main" val="2400702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69992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CECCD77-A4F7-48A6-A43F-BAFA6FB95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873654"/>
              </p:ext>
            </p:extLst>
          </p:nvPr>
        </p:nvGraphicFramePr>
        <p:xfrm>
          <a:off x="4383723" y="4259671"/>
          <a:ext cx="3501531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177">
                  <a:extLst>
                    <a:ext uri="{9D8B030D-6E8A-4147-A177-3AD203B41FA5}">
                      <a16:colId xmlns:a16="http://schemas.microsoft.com/office/drawing/2014/main" val="100189898"/>
                    </a:ext>
                  </a:extLst>
                </a:gridCol>
                <a:gridCol w="1167177">
                  <a:extLst>
                    <a:ext uri="{9D8B030D-6E8A-4147-A177-3AD203B41FA5}">
                      <a16:colId xmlns:a16="http://schemas.microsoft.com/office/drawing/2014/main" val="1985182388"/>
                    </a:ext>
                  </a:extLst>
                </a:gridCol>
                <a:gridCol w="1167177">
                  <a:extLst>
                    <a:ext uri="{9D8B030D-6E8A-4147-A177-3AD203B41FA5}">
                      <a16:colId xmlns:a16="http://schemas.microsoft.com/office/drawing/2014/main" val="2400702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699927"/>
                  </a:ext>
                </a:extLst>
              </a:tr>
            </a:tbl>
          </a:graphicData>
        </a:graphic>
      </p:graphicFrame>
      <p:sp>
        <p:nvSpPr>
          <p:cNvPr id="16" name="Right Brace 15">
            <a:extLst>
              <a:ext uri="{FF2B5EF4-FFF2-40B4-BE49-F238E27FC236}">
                <a16:creationId xmlns:a16="http://schemas.microsoft.com/office/drawing/2014/main" id="{ACB1CA92-6EB5-4EF7-A6C3-4BF0E840BBAC}"/>
              </a:ext>
            </a:extLst>
          </p:cNvPr>
          <p:cNvSpPr/>
          <p:nvPr/>
        </p:nvSpPr>
        <p:spPr>
          <a:xfrm rot="5400000">
            <a:off x="8253949" y="4951342"/>
            <a:ext cx="509047" cy="2373983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8DA09C3-EDA8-4BE8-BF11-F54BCE83B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57681"/>
              </p:ext>
            </p:extLst>
          </p:nvPr>
        </p:nvGraphicFramePr>
        <p:xfrm>
          <a:off x="6757706" y="6456641"/>
          <a:ext cx="3501531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177">
                  <a:extLst>
                    <a:ext uri="{9D8B030D-6E8A-4147-A177-3AD203B41FA5}">
                      <a16:colId xmlns:a16="http://schemas.microsoft.com/office/drawing/2014/main" val="100189898"/>
                    </a:ext>
                  </a:extLst>
                </a:gridCol>
                <a:gridCol w="1167177">
                  <a:extLst>
                    <a:ext uri="{9D8B030D-6E8A-4147-A177-3AD203B41FA5}">
                      <a16:colId xmlns:a16="http://schemas.microsoft.com/office/drawing/2014/main" val="1985182388"/>
                    </a:ext>
                  </a:extLst>
                </a:gridCol>
                <a:gridCol w="1167177">
                  <a:extLst>
                    <a:ext uri="{9D8B030D-6E8A-4147-A177-3AD203B41FA5}">
                      <a16:colId xmlns:a16="http://schemas.microsoft.com/office/drawing/2014/main" val="2400702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69992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8E76064-E51E-450E-8ECF-0CF1E6EB458E}"/>
              </a:ext>
            </a:extLst>
          </p:cNvPr>
          <p:cNvSpPr txBox="1"/>
          <p:nvPr/>
        </p:nvSpPr>
        <p:spPr>
          <a:xfrm>
            <a:off x="527901" y="713468"/>
            <a:ext cx="115007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7510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F63E36D-530C-4FED-8B7E-9EB0815D9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52881" y="1169249"/>
            <a:ext cx="6169767" cy="392804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D80A74C-3DC6-45F5-977E-9763B4504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9908" y="1159521"/>
            <a:ext cx="6439709" cy="46187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DF18E5E-42DF-48AF-8612-2F62147AA433}"/>
              </a:ext>
            </a:extLst>
          </p:cNvPr>
          <p:cNvSpPr/>
          <p:nvPr/>
        </p:nvSpPr>
        <p:spPr>
          <a:xfrm>
            <a:off x="14238" y="914399"/>
            <a:ext cx="5902648" cy="486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B0159F-F6CC-4BB8-84C0-A8B1C844A5D7}"/>
              </a:ext>
            </a:extLst>
          </p:cNvPr>
          <p:cNvSpPr/>
          <p:nvPr/>
        </p:nvSpPr>
        <p:spPr>
          <a:xfrm>
            <a:off x="5968438" y="914400"/>
            <a:ext cx="6169766" cy="4863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1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4998</TotalTime>
  <Words>335</Words>
  <Application>Microsoft Office PowerPoint</Application>
  <PresentationFormat>Widescreen</PresentationFormat>
  <Paragraphs>157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 Frazier</dc:creator>
  <cp:lastModifiedBy>Jared  Frazier</cp:lastModifiedBy>
  <cp:revision>249</cp:revision>
  <dcterms:created xsi:type="dcterms:W3CDTF">2021-10-18T17:47:33Z</dcterms:created>
  <dcterms:modified xsi:type="dcterms:W3CDTF">2021-12-06T11:48:04Z</dcterms:modified>
</cp:coreProperties>
</file>