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5400000">
            <a:off x="6176520" y="-41400"/>
            <a:ext cx="3687120" cy="22449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5400000">
            <a:off x="-699480" y="3248280"/>
            <a:ext cx="3573000" cy="21762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6200000">
            <a:off x="-427320" y="2831040"/>
            <a:ext cx="2194200" cy="13370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564120" y="2068200"/>
            <a:ext cx="1517760" cy="9244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5400000">
            <a:off x="-251640" y="2260440"/>
            <a:ext cx="1296000" cy="7887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6200000">
            <a:off x="-191520" y="1951920"/>
            <a:ext cx="984600" cy="59940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rot="5400000">
            <a:off x="7216920" y="1270800"/>
            <a:ext cx="2393640" cy="14580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7922520" y="2745360"/>
            <a:ext cx="1517400" cy="92448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 rot="16200000">
            <a:off x="7316280" y="2802240"/>
            <a:ext cx="1026720" cy="6249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6338160" y="578880"/>
            <a:ext cx="151920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7934760" y="1080"/>
            <a:ext cx="1208160" cy="2772720"/>
            <a:chOff x="7934760" y="1080"/>
            <a:chExt cx="1208160" cy="2772720"/>
          </a:xfrm>
        </p:grpSpPr>
        <p:sp>
          <p:nvSpPr>
            <p:cNvPr id="49" name="CustomShape 2"/>
            <p:cNvSpPr/>
            <p:nvPr/>
          </p:nvSpPr>
          <p:spPr>
            <a:xfrm flipH="1" rot="5400000">
              <a:off x="7987320" y="281880"/>
              <a:ext cx="1435680" cy="874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H="1" rot="5400000">
              <a:off x="7710480" y="1153080"/>
              <a:ext cx="1778760" cy="10832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 rot="16200000">
              <a:off x="8367120" y="1880280"/>
              <a:ext cx="964080" cy="5871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 rot="16200000">
              <a:off x="7784640" y="376200"/>
              <a:ext cx="767160" cy="4669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 flipH="1" rot="16200000">
              <a:off x="8520120" y="2338200"/>
              <a:ext cx="541440" cy="329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7"/>
          <p:cNvGrpSpPr/>
          <p:nvPr/>
        </p:nvGrpSpPr>
        <p:grpSpPr>
          <a:xfrm>
            <a:off x="-360" y="2233440"/>
            <a:ext cx="874080" cy="2909160"/>
            <a:chOff x="-360" y="2233440"/>
            <a:chExt cx="874080" cy="2909160"/>
          </a:xfrm>
        </p:grpSpPr>
        <p:sp>
          <p:nvSpPr>
            <p:cNvPr id="55" name="CustomShape 8"/>
            <p:cNvSpPr/>
            <p:nvPr/>
          </p:nvSpPr>
          <p:spPr>
            <a:xfrm flipH="1" rot="5400000">
              <a:off x="-280800" y="2948760"/>
              <a:ext cx="1434600" cy="8733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9"/>
            <p:cNvSpPr/>
            <p:nvPr/>
          </p:nvSpPr>
          <p:spPr>
            <a:xfrm rot="5400000">
              <a:off x="-189360" y="2611800"/>
              <a:ext cx="978120" cy="5947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0"/>
            <p:cNvSpPr/>
            <p:nvPr/>
          </p:nvSpPr>
          <p:spPr>
            <a:xfrm flipH="1" rot="16200000">
              <a:off x="-209160" y="4278600"/>
              <a:ext cx="1073880" cy="6541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1"/>
            <p:cNvSpPr/>
            <p:nvPr/>
          </p:nvSpPr>
          <p:spPr>
            <a:xfrm rot="16200000">
              <a:off x="-144360" y="2378880"/>
              <a:ext cx="743040" cy="45216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2"/>
            <p:cNvSpPr/>
            <p:nvPr/>
          </p:nvSpPr>
          <p:spPr>
            <a:xfrm flipH="1" rot="16200000">
              <a:off x="276120" y="3815640"/>
              <a:ext cx="742680" cy="4521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99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roup 7"/>
          <p:cNvGrpSpPr/>
          <p:nvPr/>
        </p:nvGrpSpPr>
        <p:grpSpPr>
          <a:xfrm>
            <a:off x="-360" y="2739600"/>
            <a:ext cx="721800" cy="2403000"/>
            <a:chOff x="-360" y="2739600"/>
            <a:chExt cx="721800" cy="2403000"/>
          </a:xfrm>
        </p:grpSpPr>
        <p:sp>
          <p:nvSpPr>
            <p:cNvPr id="105" name="CustomShape 8"/>
            <p:cNvSpPr/>
            <p:nvPr/>
          </p:nvSpPr>
          <p:spPr>
            <a:xfrm flipH="1" rot="5400000">
              <a:off x="-231840" y="3330720"/>
              <a:ext cx="1184760" cy="721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9"/>
            <p:cNvSpPr/>
            <p:nvPr/>
          </p:nvSpPr>
          <p:spPr>
            <a:xfrm rot="5400000">
              <a:off x="-156240" y="3052080"/>
              <a:ext cx="807840" cy="491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"/>
            <p:cNvSpPr/>
            <p:nvPr/>
          </p:nvSpPr>
          <p:spPr>
            <a:xfrm flipH="1" rot="16200000">
              <a:off x="-172080" y="4429080"/>
              <a:ext cx="887040" cy="5400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1"/>
            <p:cNvSpPr/>
            <p:nvPr/>
          </p:nvSpPr>
          <p:spPr>
            <a:xfrm rot="16200000">
              <a:off x="-119160" y="2859840"/>
              <a:ext cx="613800" cy="3733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2"/>
            <p:cNvSpPr/>
            <p:nvPr/>
          </p:nvSpPr>
          <p:spPr>
            <a:xfrm flipH="1" rot="16200000">
              <a:off x="227520" y="4046400"/>
              <a:ext cx="613440" cy="3733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PlaceHolder 1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150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CustomShape 7"/>
          <p:cNvSpPr/>
          <p:nvPr/>
        </p:nvSpPr>
        <p:spPr>
          <a:xfrm flipH="1" rot="5400000">
            <a:off x="-479880" y="1846080"/>
            <a:ext cx="2454120" cy="14947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 rot="5400000">
            <a:off x="-261000" y="1526760"/>
            <a:ext cx="1339560" cy="8154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 flipH="1" rot="16200000">
            <a:off x="-357480" y="3663720"/>
            <a:ext cx="1837440" cy="11196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 rot="16200000">
            <a:off x="-198000" y="1207440"/>
            <a:ext cx="1017720" cy="6195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 flipH="1" rot="16200000">
            <a:off x="472680" y="3024720"/>
            <a:ext cx="1270800" cy="77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 rot="5400000">
            <a:off x="6176520" y="-41400"/>
            <a:ext cx="3687120" cy="22449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 flipH="1" rot="5400000">
            <a:off x="-699480" y="3248280"/>
            <a:ext cx="3573000" cy="21762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 flipH="1" rot="16200000">
            <a:off x="-427320" y="2831040"/>
            <a:ext cx="2194200" cy="13370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 flipH="1" rot="16200000">
            <a:off x="564120" y="2068200"/>
            <a:ext cx="1517760" cy="9244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 rot="5400000">
            <a:off x="-251640" y="2260440"/>
            <a:ext cx="1296000" cy="7887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 rot="16200000">
            <a:off x="-191520" y="1951920"/>
            <a:ext cx="984600" cy="59940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 flipH="1" rot="5400000">
            <a:off x="7216920" y="1270800"/>
            <a:ext cx="2393640" cy="14580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 rot="16200000">
            <a:off x="7922520" y="2745360"/>
            <a:ext cx="1517400" cy="92448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"/>
          <p:cNvSpPr/>
          <p:nvPr/>
        </p:nvSpPr>
        <p:spPr>
          <a:xfrm flipH="1" rot="16200000">
            <a:off x="7316280" y="2802240"/>
            <a:ext cx="1026720" cy="6249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 flipH="1" rot="16200000">
            <a:off x="6338160" y="578880"/>
            <a:ext cx="151920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247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7"/>
          <p:cNvGrpSpPr/>
          <p:nvPr/>
        </p:nvGrpSpPr>
        <p:grpSpPr>
          <a:xfrm>
            <a:off x="-360" y="2739600"/>
            <a:ext cx="721800" cy="2403000"/>
            <a:chOff x="-360" y="2739600"/>
            <a:chExt cx="721800" cy="2403000"/>
          </a:xfrm>
        </p:grpSpPr>
        <p:sp>
          <p:nvSpPr>
            <p:cNvPr id="253" name="CustomShape 8"/>
            <p:cNvSpPr/>
            <p:nvPr/>
          </p:nvSpPr>
          <p:spPr>
            <a:xfrm flipH="1" rot="5400000">
              <a:off x="-231840" y="3330720"/>
              <a:ext cx="1184760" cy="721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"/>
            <p:cNvSpPr/>
            <p:nvPr/>
          </p:nvSpPr>
          <p:spPr>
            <a:xfrm rot="5400000">
              <a:off x="-156240" y="3052080"/>
              <a:ext cx="807840" cy="491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"/>
            <p:cNvSpPr/>
            <p:nvPr/>
          </p:nvSpPr>
          <p:spPr>
            <a:xfrm flipH="1" rot="16200000">
              <a:off x="-172080" y="4429080"/>
              <a:ext cx="887040" cy="5400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1"/>
            <p:cNvSpPr/>
            <p:nvPr/>
          </p:nvSpPr>
          <p:spPr>
            <a:xfrm rot="16200000">
              <a:off x="-119160" y="2859840"/>
              <a:ext cx="613800" cy="3733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2"/>
            <p:cNvSpPr/>
            <p:nvPr/>
          </p:nvSpPr>
          <p:spPr>
            <a:xfrm flipH="1" rot="16200000">
              <a:off x="227520" y="4046400"/>
              <a:ext cx="613440" cy="3733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297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" name="Group 7"/>
          <p:cNvGrpSpPr/>
          <p:nvPr/>
        </p:nvGrpSpPr>
        <p:grpSpPr>
          <a:xfrm>
            <a:off x="-360" y="2739600"/>
            <a:ext cx="721800" cy="2403000"/>
            <a:chOff x="-360" y="2739600"/>
            <a:chExt cx="721800" cy="2403000"/>
          </a:xfrm>
        </p:grpSpPr>
        <p:sp>
          <p:nvSpPr>
            <p:cNvPr id="303" name="CustomShape 8"/>
            <p:cNvSpPr/>
            <p:nvPr/>
          </p:nvSpPr>
          <p:spPr>
            <a:xfrm flipH="1" rot="5400000">
              <a:off x="-231840" y="3330720"/>
              <a:ext cx="1184760" cy="721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9"/>
            <p:cNvSpPr/>
            <p:nvPr/>
          </p:nvSpPr>
          <p:spPr>
            <a:xfrm rot="5400000">
              <a:off x="-156240" y="3052080"/>
              <a:ext cx="807840" cy="491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0"/>
            <p:cNvSpPr/>
            <p:nvPr/>
          </p:nvSpPr>
          <p:spPr>
            <a:xfrm flipH="1" rot="16200000">
              <a:off x="-172080" y="4429080"/>
              <a:ext cx="887040" cy="5400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1"/>
            <p:cNvSpPr/>
            <p:nvPr/>
          </p:nvSpPr>
          <p:spPr>
            <a:xfrm rot="16200000">
              <a:off x="-119160" y="2859840"/>
              <a:ext cx="613800" cy="3733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2"/>
            <p:cNvSpPr/>
            <p:nvPr/>
          </p:nvSpPr>
          <p:spPr>
            <a:xfrm flipH="1" rot="16200000">
              <a:off x="227520" y="4046400"/>
              <a:ext cx="613440" cy="3733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startupstockphotos.com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328120" y="1991880"/>
            <a:ext cx="448668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Hind"/>
                <a:ea typeface="Hind"/>
              </a:rPr>
              <a:t>Tasker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2570040" y="3019680"/>
            <a:ext cx="400284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Hind"/>
                <a:ea typeface="Hind"/>
              </a:rPr>
              <a:t>By The Sleepy Ducks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2103120" y="91440"/>
            <a:ext cx="6308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happening inside the CPU? (Audio Edition)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"/>
          <p:cNvSpPr/>
          <p:nvPr/>
        </p:nvSpPr>
        <p:spPr>
          <a:xfrm>
            <a:off x="640080" y="1226880"/>
            <a:ext cx="722340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Audio Listener CPU Stats for a 3 minute session(No sleep):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Tasker process:0.57% CPU of time slice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Qthread managers(event handlers):98%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QxcbEventReader and polling(plus everything else):~0%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4846320" y="3474720"/>
            <a:ext cx="38401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is bad! MOST of our CPU time slices are NOT actually being used by our application!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 need to sleep.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2103120" y="91440"/>
            <a:ext cx="6308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happening inside the CPU? (Audio Edition)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"/>
          <p:cNvSpPr/>
          <p:nvPr/>
        </p:nvSpPr>
        <p:spPr>
          <a:xfrm>
            <a:off x="640080" y="1226880"/>
            <a:ext cx="722340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Audio Listener CPU Stats for a 3 minute session(Yes sleep):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Tasker process:33.4% CPU of time slice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Qthread managers(event handlers):12.82%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QxcbEventReader and polling:~5%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4846320" y="3474720"/>
            <a:ext cx="38401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Much better! MOST of our CPU time slices are NOT actually being used by our application! But we got a 30% increase in time slice! We’ll take what we can get!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0" y="0"/>
            <a:ext cx="469152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Understand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3" name="Google Shape;189;p16" descr=""/>
          <p:cNvPicPr/>
          <p:nvPr/>
        </p:nvPicPr>
        <p:blipFill>
          <a:blip r:embed="rId1"/>
          <a:stretch/>
        </p:blipFill>
        <p:spPr>
          <a:xfrm>
            <a:off x="0" y="752400"/>
            <a:ext cx="5317200" cy="4015440"/>
          </a:xfrm>
          <a:prstGeom prst="rect">
            <a:avLst/>
          </a:prstGeom>
          <a:ln>
            <a:noFill/>
          </a:ln>
        </p:spPr>
      </p:pic>
      <p:sp>
        <p:nvSpPr>
          <p:cNvPr id="424" name="CustomShape 2"/>
          <p:cNvSpPr/>
          <p:nvPr/>
        </p:nvSpPr>
        <p:spPr>
          <a:xfrm>
            <a:off x="5318280" y="752400"/>
            <a:ext cx="2855160" cy="40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Blank Lines 465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Classes 20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Code Lines 1,667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Comment Lines 1,227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Comment to Code Ratio 0.74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Declarative Statements 625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Executable Statements 149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Files 44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Functions 162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Inactive Lines 67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Lines 3,687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Preprocessor Lines 301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647800" y="1811880"/>
            <a:ext cx="384696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Known Bugs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2647800" y="2916360"/>
            <a:ext cx="384696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latin typeface="Hind"/>
                <a:ea typeface="Hind"/>
              </a:rPr>
              <a:t>Dammit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069200" y="262440"/>
            <a:ext cx="597096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Known Bugs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750600" y="1049040"/>
            <a:ext cx="2357640" cy="32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2-10s delay on the hardware listeners (due to performance concerns)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We had to sleep our threads to not monopolize CPU usage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Keyboard listening only works on Lunix, and requires super-user (sudo) permissions (security concern)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566160" y="1005840"/>
            <a:ext cx="4160520" cy="32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The input sensitivity, when set to 0%, produces a different value when AudioListener reports the signal value back, depending on the microphone type. Tested with the MacBook Pro’s internal microphone and an Audiobox USB sound card. Solution/hack around this was to “profile” the mic and subtract what we figure is 0% audio from the input gathered.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1067040" y="912960"/>
            <a:ext cx="597096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Lessons and takeaways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067040" y="1650600"/>
            <a:ext cx="5970960" cy="27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Communication is key; tell people if you can’t make something happen</a:t>
            </a:r>
            <a:endParaRPr b="0" lang="en-U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Threads are tricky!</a:t>
            </a:r>
            <a:endParaRPr b="0" lang="en-U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Test-driven development forces programmers to find bugs early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2011680" y="-822960"/>
            <a:ext cx="5335920" cy="28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ind"/>
                <a:ea typeface="Hind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2715480" y="2494440"/>
            <a:ext cx="493812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66ff33"/>
                </a:solidFill>
                <a:latin typeface="Hind"/>
                <a:ea typeface="Hind"/>
              </a:rPr>
              <a:t>Any questions?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873360" y="4399200"/>
            <a:ext cx="826956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Hind"/>
              <a:buChar char="›"/>
            </a:pPr>
            <a:r>
              <a:rPr b="0" lang="en-US" sz="1400" spc="-1" strike="noStrike">
                <a:solidFill>
                  <a:srgbClr val="ffffff"/>
                </a:solidFill>
                <a:latin typeface="Hind"/>
                <a:ea typeface="Hind"/>
              </a:rPr>
              <a:t>Presentation template by </a:t>
            </a:r>
            <a:r>
              <a:rPr b="0" lang="en-US" sz="1400" spc="-1" strike="noStrike" u="sng">
                <a:solidFill>
                  <a:srgbClr val="1155cc"/>
                </a:solidFill>
                <a:uFillTx/>
                <a:latin typeface="Hind"/>
                <a:ea typeface="Hind"/>
                <a:hlinkClick r:id="rId1"/>
              </a:rPr>
              <a:t>SlidesCarnival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ffffff"/>
              </a:buClr>
              <a:buFont typeface="Hind"/>
              <a:buChar char="›"/>
            </a:pPr>
            <a:r>
              <a:rPr b="0" lang="en-US" sz="1400" spc="-1" strike="noStrike">
                <a:solidFill>
                  <a:srgbClr val="ffffff"/>
                </a:solidFill>
                <a:latin typeface="Hind"/>
                <a:ea typeface="Hind"/>
              </a:rPr>
              <a:t>Photographs by </a:t>
            </a:r>
            <a:r>
              <a:rPr b="0" lang="en-US" sz="1400" spc="-1" strike="noStrike" u="sng">
                <a:solidFill>
                  <a:srgbClr val="1155cc"/>
                </a:solidFill>
                <a:uFillTx/>
                <a:latin typeface="Hind"/>
                <a:ea typeface="Hind"/>
                <a:hlinkClick r:id="rId2"/>
              </a:rPr>
              <a:t>Startupstockphotos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0" y="0"/>
            <a:ext cx="6166440" cy="27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ind"/>
                <a:ea typeface="Hind"/>
              </a:rPr>
              <a:t>What does Tasker do?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939240" y="2893680"/>
            <a:ext cx="8203680" cy="22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Hind"/>
                <a:ea typeface="Hind"/>
              </a:rPr>
              <a:t>Tasker will help users commit themselves to tasks, like writing and practicing music, with systems to detect if the user is actually doing those things - it won’t tick the timer while you’re going to the bathroom or getting coffee.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Hind"/>
                <a:ea typeface="Hind"/>
              </a:rPr>
              <a:t>“</a:t>
            </a:r>
            <a:r>
              <a:rPr b="0" lang="en-US" sz="2000" spc="-1" strike="noStrike">
                <a:solidFill>
                  <a:srgbClr val="ffffff"/>
                </a:solidFill>
                <a:latin typeface="Hind"/>
                <a:ea typeface="Hind"/>
              </a:rPr>
              <a:t>If you say you’re gonna write for an hour, you’ll write for an hour”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5066640" y="717120"/>
            <a:ext cx="274680" cy="2620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1" name="Group 4"/>
          <p:cNvGrpSpPr/>
          <p:nvPr/>
        </p:nvGrpSpPr>
        <p:grpSpPr>
          <a:xfrm>
            <a:off x="5424480" y="487440"/>
            <a:ext cx="1332360" cy="1332360"/>
            <a:chOff x="5424480" y="487440"/>
            <a:chExt cx="1332360" cy="1332360"/>
          </a:xfrm>
        </p:grpSpPr>
        <p:sp>
          <p:nvSpPr>
            <p:cNvPr id="352" name="CustomShape 5"/>
            <p:cNvSpPr/>
            <p:nvPr/>
          </p:nvSpPr>
          <p:spPr>
            <a:xfrm>
              <a:off x="5925960" y="988920"/>
              <a:ext cx="689400" cy="689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6"/>
            <p:cNvSpPr/>
            <p:nvPr/>
          </p:nvSpPr>
          <p:spPr>
            <a:xfrm>
              <a:off x="5424480" y="487440"/>
              <a:ext cx="1332360" cy="133236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4" name="Group 7"/>
          <p:cNvGrpSpPr/>
          <p:nvPr/>
        </p:nvGrpSpPr>
        <p:grpSpPr>
          <a:xfrm>
            <a:off x="4582440" y="1550520"/>
            <a:ext cx="483120" cy="483120"/>
            <a:chOff x="4582440" y="1550520"/>
            <a:chExt cx="483120" cy="483120"/>
          </a:xfrm>
        </p:grpSpPr>
        <p:sp>
          <p:nvSpPr>
            <p:cNvPr id="355" name="CustomShape 8"/>
            <p:cNvSpPr/>
            <p:nvPr/>
          </p:nvSpPr>
          <p:spPr>
            <a:xfrm>
              <a:off x="4582440" y="1550520"/>
              <a:ext cx="483120" cy="4831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9"/>
            <p:cNvSpPr/>
            <p:nvPr/>
          </p:nvSpPr>
          <p:spPr>
            <a:xfrm>
              <a:off x="4611960" y="1925280"/>
              <a:ext cx="78840" cy="78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0"/>
            <p:cNvSpPr/>
            <p:nvPr/>
          </p:nvSpPr>
          <p:spPr>
            <a:xfrm>
              <a:off x="4673880" y="1971720"/>
              <a:ext cx="50400" cy="5040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1"/>
            <p:cNvSpPr/>
            <p:nvPr/>
          </p:nvSpPr>
          <p:spPr>
            <a:xfrm>
              <a:off x="4593960" y="1891800"/>
              <a:ext cx="50400" cy="5040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" name="CustomShape 12"/>
          <p:cNvSpPr/>
          <p:nvPr/>
        </p:nvSpPr>
        <p:spPr>
          <a:xfrm rot="1892400">
            <a:off x="6821280" y="1111680"/>
            <a:ext cx="274680" cy="2620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3"/>
          <p:cNvSpPr/>
          <p:nvPr/>
        </p:nvSpPr>
        <p:spPr>
          <a:xfrm rot="20668200">
            <a:off x="6257520" y="1950120"/>
            <a:ext cx="185400" cy="1767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067040" y="303120"/>
            <a:ext cx="597096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What we accomplished_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66000" y="1220400"/>
            <a:ext cx="3324600" cy="35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cc00"/>
                </a:solidFill>
                <a:latin typeface="Hind"/>
                <a:ea typeface="Hind"/>
              </a:rPr>
              <a:t>Origionally_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Cross-platform across major OSs (Linux, MacOS, other unix-based, Windows)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Can listen to the keyboard, mouse, or microphone</a:t>
            </a:r>
            <a:endParaRPr b="0" lang="en-US" sz="1200" spc="-1" strike="noStrike">
              <a:latin typeface="Arial"/>
            </a:endParaRPr>
          </a:p>
          <a:p>
            <a:pPr lvl="1" marL="9144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Use cases like committing to writing, drawing, and singing, respectively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Have alarms to alert you when you’re finished, like if you have a meeting in an hour</a:t>
            </a:r>
            <a:endParaRPr b="0" lang="en-US" sz="1200" spc="-1" strike="noStrike">
              <a:latin typeface="Arial"/>
            </a:endParaRPr>
          </a:p>
          <a:p>
            <a:pPr lvl="1" marL="9144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Both “invasive” and “non-invasive” flavors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Statistics for the user (15 min wasted over the last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182480" y="1220400"/>
            <a:ext cx="3256560" cy="35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Hind"/>
                <a:ea typeface="Hind"/>
              </a:rPr>
              <a:t>Achieved_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Only works on Unix-based systems (including Linux and MacOS)*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Can listen to keyboard or audio (no mouse listening)</a:t>
            </a:r>
            <a:endParaRPr b="0" lang="en-US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No alarms(Threads and Locks)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Hind"/>
                <a:ea typeface="Hind"/>
              </a:rPr>
              <a:t>*Most of the code uses cross-platform libraries; there’s work to do to port to Windows but it’s not flipping the universe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65760" y="-1188720"/>
            <a:ext cx="7863120" cy="29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ind"/>
                <a:ea typeface="Hind"/>
              </a:rPr>
              <a:t>Demonstration!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2715480" y="2494440"/>
            <a:ext cx="493812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017520" y="182880"/>
            <a:ext cx="3108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Tasker’s Architecture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731520" y="495000"/>
            <a:ext cx="191952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Timer Entity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Main Event Loop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(An Internal Clock)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5760720" y="457200"/>
            <a:ext cx="191952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Hardware Listener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(Background 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thread)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69" name="Line 4"/>
          <p:cNvSpPr/>
          <p:nvPr/>
        </p:nvSpPr>
        <p:spPr>
          <a:xfrm>
            <a:off x="2651760" y="1409400"/>
            <a:ext cx="3200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3017520" y="80712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What’s your current state?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1" name="Line 6"/>
          <p:cNvSpPr/>
          <p:nvPr/>
        </p:nvSpPr>
        <p:spPr>
          <a:xfrm flipH="1">
            <a:off x="2560320" y="2140920"/>
            <a:ext cx="3291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7"/>
          <p:cNvSpPr/>
          <p:nvPr/>
        </p:nvSpPr>
        <p:spPr>
          <a:xfrm>
            <a:off x="2743200" y="1775160"/>
            <a:ext cx="3016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Here is my state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3" name="CustomShape 8"/>
          <p:cNvSpPr/>
          <p:nvPr/>
        </p:nvSpPr>
        <p:spPr>
          <a:xfrm>
            <a:off x="274320" y="3108960"/>
            <a:ext cx="3291120" cy="1919520"/>
          </a:xfrm>
          <a:custGeom>
            <a:avLst/>
            <a:gdLst/>
            <a:ahLst/>
            <a:rect l="l" t="t" r="r" b="b"/>
            <a:pathLst>
              <a:path w="914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8255" y="5335"/>
                </a:lnTo>
                <a:cubicBezTo>
                  <a:pt x="8700" y="5335"/>
                  <a:pt x="9145" y="4890"/>
                  <a:pt x="9145" y="4445"/>
                </a:cubicBezTo>
                <a:lnTo>
                  <a:pt x="9145" y="889"/>
                </a:lnTo>
                <a:cubicBezTo>
                  <a:pt x="9145" y="444"/>
                  <a:pt x="8700" y="0"/>
                  <a:pt x="825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If(productive):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Else: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unproductive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4" name="Line 9"/>
          <p:cNvSpPr/>
          <p:nvPr/>
        </p:nvSpPr>
        <p:spPr>
          <a:xfrm>
            <a:off x="1645920" y="237744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0"/>
          <p:cNvSpPr/>
          <p:nvPr/>
        </p:nvSpPr>
        <p:spPr>
          <a:xfrm>
            <a:off x="4114800" y="3108960"/>
            <a:ext cx="4388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Threads can get messy. Locks, blocking, context switching overhead and CPU usage!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560320" y="182880"/>
            <a:ext cx="48456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Tasker’s Architecture(An early model)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31520" y="731520"/>
            <a:ext cx="191952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Timer Thread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T1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5760720" y="731520"/>
            <a:ext cx="191952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Hardware Listener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T1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79" name="Line 4"/>
          <p:cNvSpPr/>
          <p:nvPr/>
        </p:nvSpPr>
        <p:spPr>
          <a:xfrm>
            <a:off x="2651760" y="1409400"/>
            <a:ext cx="3200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3017520" y="80712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What’s your current state?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1" name="Line 6"/>
          <p:cNvSpPr/>
          <p:nvPr/>
        </p:nvSpPr>
        <p:spPr>
          <a:xfrm flipH="1">
            <a:off x="2560320" y="2140920"/>
            <a:ext cx="3291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2743200" y="1775160"/>
            <a:ext cx="3016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Here is my state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3" name="CustomShape 8"/>
          <p:cNvSpPr/>
          <p:nvPr/>
        </p:nvSpPr>
        <p:spPr>
          <a:xfrm>
            <a:off x="274320" y="3108960"/>
            <a:ext cx="3291120" cy="1919520"/>
          </a:xfrm>
          <a:custGeom>
            <a:avLst/>
            <a:gdLst/>
            <a:ahLst/>
            <a:rect l="l" t="t" r="r" b="b"/>
            <a:pathLst>
              <a:path w="914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8255" y="5335"/>
                </a:lnTo>
                <a:cubicBezTo>
                  <a:pt x="8700" y="5335"/>
                  <a:pt x="9145" y="4890"/>
                  <a:pt x="9145" y="4445"/>
                </a:cubicBezTo>
                <a:lnTo>
                  <a:pt x="9145" y="889"/>
                </a:lnTo>
                <a:cubicBezTo>
                  <a:pt x="9145" y="444"/>
                  <a:pt x="8700" y="0"/>
                  <a:pt x="825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If(productive):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Else: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unproductive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(Another Entity that runs on T1)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4" name="Line 9"/>
          <p:cNvSpPr/>
          <p:nvPr/>
        </p:nvSpPr>
        <p:spPr>
          <a:xfrm>
            <a:off x="1645920" y="237744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0"/>
          <p:cNvSpPr/>
          <p:nvPr/>
        </p:nvSpPr>
        <p:spPr>
          <a:xfrm>
            <a:off x="4114800" y="3108960"/>
            <a:ext cx="43884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This is bad! Everyone is encapsulated on the same thread(T1). The timer thread was blocking the listener thread.! No good.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6" name="CustomShape 11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How do we solve this problem?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103120" y="91440"/>
            <a:ext cx="6308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Tasker’s Architecture(A better model, but not perfect)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65760" y="731520"/>
            <a:ext cx="2285280" cy="1919520"/>
          </a:xfrm>
          <a:custGeom>
            <a:avLst/>
            <a:gdLst/>
            <a:ahLst/>
            <a:rect l="l" t="t" r="r" b="b"/>
            <a:pathLst>
              <a:path w="6352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5461" y="5335"/>
                </a:lnTo>
                <a:cubicBezTo>
                  <a:pt x="5906" y="5335"/>
                  <a:pt x="6351" y="4890"/>
                  <a:pt x="6351" y="4445"/>
                </a:cubicBezTo>
                <a:lnTo>
                  <a:pt x="6351" y="889"/>
                </a:lnTo>
                <a:cubicBezTo>
                  <a:pt x="6351" y="444"/>
                  <a:pt x="5906" y="0"/>
                  <a:pt x="5461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Timer Thread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T1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Keep running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Until goal is reached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5760720" y="731520"/>
            <a:ext cx="255996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Hardware Listener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T2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0" name="Line 4"/>
          <p:cNvSpPr/>
          <p:nvPr/>
        </p:nvSpPr>
        <p:spPr>
          <a:xfrm>
            <a:off x="2651760" y="1409400"/>
            <a:ext cx="3200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"/>
          <p:cNvSpPr/>
          <p:nvPr/>
        </p:nvSpPr>
        <p:spPr>
          <a:xfrm>
            <a:off x="3017520" y="80712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What’s your current state?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2" name="Line 6"/>
          <p:cNvSpPr/>
          <p:nvPr/>
        </p:nvSpPr>
        <p:spPr>
          <a:xfrm flipH="1">
            <a:off x="2560320" y="2140920"/>
            <a:ext cx="3291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"/>
          <p:cNvSpPr/>
          <p:nvPr/>
        </p:nvSpPr>
        <p:spPr>
          <a:xfrm>
            <a:off x="2743200" y="1775160"/>
            <a:ext cx="3016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Here is my state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274320" y="3108960"/>
            <a:ext cx="3291120" cy="1919520"/>
          </a:xfrm>
          <a:custGeom>
            <a:avLst/>
            <a:gdLst/>
            <a:ahLst/>
            <a:rect l="l" t="t" r="r" b="b"/>
            <a:pathLst>
              <a:path w="914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8255" y="5335"/>
                </a:lnTo>
                <a:cubicBezTo>
                  <a:pt x="8700" y="5335"/>
                  <a:pt x="9145" y="4890"/>
                  <a:pt x="9145" y="4445"/>
                </a:cubicBezTo>
                <a:lnTo>
                  <a:pt x="9145" y="889"/>
                </a:lnTo>
                <a:cubicBezTo>
                  <a:pt x="9145" y="444"/>
                  <a:pt x="8700" y="0"/>
                  <a:pt x="825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If(productive):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Else: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unproductive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(Another Entity that runs on T1)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5" name="Line 9"/>
          <p:cNvSpPr/>
          <p:nvPr/>
        </p:nvSpPr>
        <p:spPr>
          <a:xfrm>
            <a:off x="1645920" y="237744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0"/>
          <p:cNvSpPr/>
          <p:nvPr/>
        </p:nvSpPr>
        <p:spPr>
          <a:xfrm>
            <a:off x="4023360" y="2854080"/>
            <a:ext cx="4388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This is better...but expensive! We solve the blocking problem, but our CPU usage increments. Especially with our audio listener, which never(ever) sleeps. Our CPU usage was up by 20%!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7" name="CustomShape 11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How do we solve this problem?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103120" y="91440"/>
            <a:ext cx="6308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Tasker(Wake up!)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65760" y="731520"/>
            <a:ext cx="2285280" cy="1919520"/>
          </a:xfrm>
          <a:custGeom>
            <a:avLst/>
            <a:gdLst/>
            <a:ahLst/>
            <a:rect l="l" t="t" r="r" b="b"/>
            <a:pathLst>
              <a:path w="6352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5461" y="5335"/>
                </a:lnTo>
                <a:cubicBezTo>
                  <a:pt x="5906" y="5335"/>
                  <a:pt x="6351" y="4890"/>
                  <a:pt x="6351" y="4445"/>
                </a:cubicBezTo>
                <a:lnTo>
                  <a:pt x="6351" y="889"/>
                </a:lnTo>
                <a:cubicBezTo>
                  <a:pt x="6351" y="444"/>
                  <a:pt x="5906" y="0"/>
                  <a:pt x="5461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Timer Thread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T1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Keep running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Until goal is reached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5212080" y="731520"/>
            <a:ext cx="3657240" cy="1919520"/>
          </a:xfrm>
          <a:custGeom>
            <a:avLst/>
            <a:gdLst/>
            <a:ahLst/>
            <a:rect l="l" t="t" r="r" b="b"/>
            <a:pathLst>
              <a:path w="533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4445" y="5335"/>
                </a:lnTo>
                <a:cubicBezTo>
                  <a:pt x="4890" y="5335"/>
                  <a:pt x="5335" y="4890"/>
                  <a:pt x="5335" y="4445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Hardware Listener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Runs on T2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If(hardware device is no active):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Sleep()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401" name="Line 4"/>
          <p:cNvSpPr/>
          <p:nvPr/>
        </p:nvSpPr>
        <p:spPr>
          <a:xfrm>
            <a:off x="2651760" y="1409400"/>
            <a:ext cx="3200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3017520" y="80712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What’s your current state?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403" name="Line 6"/>
          <p:cNvSpPr/>
          <p:nvPr/>
        </p:nvSpPr>
        <p:spPr>
          <a:xfrm flipH="1">
            <a:off x="2560320" y="2140920"/>
            <a:ext cx="3291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"/>
          <p:cNvSpPr/>
          <p:nvPr/>
        </p:nvSpPr>
        <p:spPr>
          <a:xfrm>
            <a:off x="2743200" y="1775160"/>
            <a:ext cx="3016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Here is my state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274320" y="3108960"/>
            <a:ext cx="3291120" cy="1919520"/>
          </a:xfrm>
          <a:custGeom>
            <a:avLst/>
            <a:gdLst/>
            <a:ahLst/>
            <a:rect l="l" t="t" r="r" b="b"/>
            <a:pathLst>
              <a:path w="914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8255" y="5335"/>
                </a:lnTo>
                <a:cubicBezTo>
                  <a:pt x="8700" y="5335"/>
                  <a:pt x="9145" y="4890"/>
                  <a:pt x="9145" y="4445"/>
                </a:cubicBezTo>
                <a:lnTo>
                  <a:pt x="9145" y="889"/>
                </a:lnTo>
                <a:cubicBezTo>
                  <a:pt x="9145" y="444"/>
                  <a:pt x="8700" y="0"/>
                  <a:pt x="8255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If(productive):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Else: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Increment unproductive clock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  <a:ea typeface="DejaVu Sans"/>
              </a:rPr>
              <a:t>(Another Entity that runs on T1)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  <p:sp>
        <p:nvSpPr>
          <p:cNvPr id="406" name="Line 9"/>
          <p:cNvSpPr/>
          <p:nvPr/>
        </p:nvSpPr>
        <p:spPr>
          <a:xfrm>
            <a:off x="1645920" y="237744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0"/>
          <p:cNvSpPr/>
          <p:nvPr/>
        </p:nvSpPr>
        <p:spPr>
          <a:xfrm>
            <a:off x="4023360" y="2854080"/>
            <a:ext cx="4388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1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2"/>
          <p:cNvSpPr/>
          <p:nvPr/>
        </p:nvSpPr>
        <p:spPr>
          <a:xfrm>
            <a:off x="4846320" y="3108960"/>
            <a:ext cx="301716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</a:rPr>
              <a:t>Sleeping saves the day!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</a:rPr>
              <a:t>Just a few sleep calls reduces our cpu usage to nearly 0% on average!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c0c0"/>
                </a:solidFill>
                <a:latin typeface="Arial"/>
              </a:rPr>
              <a:t>The highest spike on CPU was no more than 2%!</a:t>
            </a: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c0c0c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103120" y="91440"/>
            <a:ext cx="6308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happening inside the CPU? (These stats are relative  only to functions/stack traces that interact with Tasker in  some way)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4114800" y="4223160"/>
            <a:ext cx="4754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640080" y="1226880"/>
            <a:ext cx="722340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Keyboard Listener CPU Stats for a 3 minute session: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Tasker process:76% CPU of time slice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Qthread managers(event handlers):4.41%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QxcbEventReader and polling(plus everything else):16%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4846320" y="3474720"/>
            <a:ext cx="38401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Keyboard does pretty good! MOST of our CPU time slices are actually being used by our application!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Can we say the same about audio?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Lorenzo Gomez</cp:lastModifiedBy>
  <dcterms:modified xsi:type="dcterms:W3CDTF">2019-12-12T13:35:04Z</dcterms:modified>
  <cp:revision>14</cp:revision>
  <dc:subject/>
  <dc:title/>
</cp:coreProperties>
</file>