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7" r:id="rId2"/>
    <p:sldId id="258" r:id="rId3"/>
    <p:sldId id="286" r:id="rId4"/>
    <p:sldId id="288" r:id="rId5"/>
    <p:sldId id="289" r:id="rId6"/>
    <p:sldId id="290" r:id="rId7"/>
    <p:sldId id="291" r:id="rId8"/>
    <p:sldId id="287" r:id="rId9"/>
    <p:sldId id="292" r:id="rId10"/>
    <p:sldId id="293" r:id="rId11"/>
    <p:sldId id="294" r:id="rId12"/>
    <p:sldId id="295" r:id="rId13"/>
    <p:sldId id="296" r:id="rId14"/>
    <p:sldId id="297" r:id="rId15"/>
    <p:sldId id="263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  <p:embeddedFont>
      <p:font typeface="Work Sans Light" pitchFamily="2" charset="0"/>
      <p:regular r:id="rId26"/>
      <p:bold r:id="rId27"/>
      <p:italic r:id="rId28"/>
      <p:boldItalic r:id="rId29"/>
    </p:embeddedFont>
    <p:embeddedFont>
      <p:font typeface="Work Sans Medium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4DYsuONDA2gV79eXEFcnhuHdb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7309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756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53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249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46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06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8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47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07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30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16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4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4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4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galindos@sena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 txBox="1"/>
          <p:nvPr/>
        </p:nvSpPr>
        <p:spPr>
          <a:xfrm>
            <a:off x="995422" y="2551837"/>
            <a:ext cx="64536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Taller de </a:t>
            </a:r>
            <a:r>
              <a:rPr lang="es-ES" sz="40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BluePrint</a:t>
            </a:r>
            <a:r>
              <a:rPr lang="es-ES" sz="40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con Python</a:t>
            </a:r>
            <a:endParaRPr sz="4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Medium"/>
                <a:sym typeface="Work Sans Medium"/>
              </a:rPr>
              <a:t>BLUEPRINT PARA FLASK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83049" y="2128989"/>
            <a:ext cx="5217822" cy="2921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8047DD-38DB-5991-5F91-D80C72E99518}"/>
              </a:ext>
            </a:extLst>
          </p:cNvPr>
          <p:cNvSpPr txBox="1"/>
          <p:nvPr/>
        </p:nvSpPr>
        <p:spPr>
          <a:xfrm>
            <a:off x="291129" y="2312706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"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Blueprint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(o "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Blueprints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en plural) es una característica que permite organizar y estructurar una aplicación web en módulos o componentes más pequeños y reutilizables. Un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Blueprint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funciona de manera similar a una aplicación </a:t>
            </a:r>
            <a:r>
              <a:rPr lang="es-E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completa, pero se puede registrar en una aplicación principal en lugar de ser independiente.</a:t>
            </a:r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39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Medium"/>
                <a:sym typeface="Work Sans Medium"/>
              </a:rPr>
              <a:t>CARACTERISTICAS DE BLUEPRINT</a:t>
            </a:r>
            <a:endParaRPr lang="es-ES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83049" y="2397422"/>
            <a:ext cx="5217822" cy="2921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8047DD-38DB-5991-5F91-D80C72E99518}"/>
              </a:ext>
            </a:extLst>
          </p:cNvPr>
          <p:cNvSpPr txBox="1"/>
          <p:nvPr/>
        </p:nvSpPr>
        <p:spPr>
          <a:xfrm>
            <a:off x="479035" y="6171119"/>
            <a:ext cx="3247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F97BDB-F3FF-3722-B177-9C2507630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06" y="2427252"/>
            <a:ext cx="649514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Organización modular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Con Blueprint, puedes dividir tu aplicación en módulos más pequeños y separar funcionalidades específicas en diferentes archivos. Esto facilita la organización y la gestión de aplicaciones web más grandes.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Reutilización de código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Puedes definir rutas, controladores (views), y otros aspectos de una aplicación dentro de un Blueprint y luego registrar ese Blueprint en múltiples aplicaciones Flask. Esto facilita la reutilización del código en diferentes partes de tu proyecto o en proyectos diferentes.</a:t>
            </a:r>
          </a:p>
        </p:txBody>
      </p:sp>
    </p:spTree>
    <p:extLst>
      <p:ext uri="{BB962C8B-B14F-4D97-AF65-F5344CB8AC3E}">
        <p14:creationId xmlns:p14="http://schemas.microsoft.com/office/powerpoint/2010/main" val="19227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Medium"/>
                <a:sym typeface="Work Sans Medium"/>
              </a:rPr>
              <a:t>CARACTERISTICAS DE BLUEPRINT</a:t>
            </a:r>
            <a:endParaRPr lang="es-ES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50743" y="2397422"/>
            <a:ext cx="3908729" cy="38913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8047DD-38DB-5991-5F91-D80C72E99518}"/>
              </a:ext>
            </a:extLst>
          </p:cNvPr>
          <p:cNvSpPr txBox="1"/>
          <p:nvPr/>
        </p:nvSpPr>
        <p:spPr>
          <a:xfrm>
            <a:off x="479035" y="6171119"/>
            <a:ext cx="3247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8C5E02-6531-1ACC-426C-09E513460A8E}"/>
              </a:ext>
            </a:extLst>
          </p:cNvPr>
          <p:cNvSpPr txBox="1"/>
          <p:nvPr/>
        </p:nvSpPr>
        <p:spPr>
          <a:xfrm>
            <a:off x="291129" y="2334918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Independencia y flexibilidad: Aunque un </a:t>
            </a:r>
            <a:r>
              <a:rPr lang="es-E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Blueprint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define como una unidad modular, sigue siendo independiente y puede tener su propia configuración, plantillas, archivos estáticos, etc. Esto proporciona flexibilidad en cómo estructuras y despliegas diferentes partes de tu aplicación.</a:t>
            </a:r>
            <a:endParaRPr lang="es-CO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938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Medium"/>
                <a:sym typeface="Work Sans Medium"/>
              </a:rPr>
              <a:t>DEFINIR UN BLUEPRINT</a:t>
            </a:r>
            <a:endParaRPr lang="es-ES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26000" y="2097042"/>
            <a:ext cx="5222250" cy="2851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8047DD-38DB-5991-5F91-D80C72E99518}"/>
              </a:ext>
            </a:extLst>
          </p:cNvPr>
          <p:cNvSpPr txBox="1"/>
          <p:nvPr/>
        </p:nvSpPr>
        <p:spPr>
          <a:xfrm>
            <a:off x="479035" y="6171119"/>
            <a:ext cx="3247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CFFCCF-4F7D-8EC3-B3DB-A38754EA5B24}"/>
              </a:ext>
            </a:extLst>
          </p:cNvPr>
          <p:cNvSpPr txBox="1"/>
          <p:nvPr/>
        </p:nvSpPr>
        <p:spPr>
          <a:xfrm>
            <a:off x="343750" y="2370958"/>
            <a:ext cx="6096000" cy="307777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FFFF"/>
                </a:solidFill>
                <a:highlight>
                  <a:srgbClr val="994444"/>
                </a:highlight>
                <a:latin typeface="Roboto" panose="02000000000000000000" pitchFamily="2" charset="0"/>
              </a:rPr>
              <a:t>ro</a:t>
            </a:r>
            <a:r>
              <a:rPr lang="es-ES" sz="1400" b="1" i="0" dirty="0">
                <a:solidFill>
                  <a:srgbClr val="FFFFFF"/>
                </a:solidFill>
                <a:effectLst/>
                <a:highlight>
                  <a:srgbClr val="994444"/>
                </a:highlight>
                <a:latin typeface="Roboto" panose="02000000000000000000" pitchFamily="2" charset="0"/>
              </a:rPr>
              <a:t>utes.py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44CB82-A6E9-857C-AB6B-896712BE3931}"/>
              </a:ext>
            </a:extLst>
          </p:cNvPr>
          <p:cNvSpPr txBox="1"/>
          <p:nvPr/>
        </p:nvSpPr>
        <p:spPr>
          <a:xfrm>
            <a:off x="343750" y="2733034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Blueprint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render_template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Crear un 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Blueprint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perros = 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Blueprint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__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__)</a:t>
            </a:r>
          </a:p>
          <a:p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Definir rutas y vistas dentro del 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Blueprint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@perros.route('/login’) </a:t>
            </a:r>
          </a:p>
          <a:p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</a:p>
          <a:p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render_template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('login.html') @auth_bp.route('/register') 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 </a:t>
            </a:r>
          </a:p>
          <a:p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CO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CO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“Manada de perros”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003FE8-C234-A025-7733-7E43379E784A}"/>
              </a:ext>
            </a:extLst>
          </p:cNvPr>
          <p:cNvSpPr txBox="1"/>
          <p:nvPr/>
        </p:nvSpPr>
        <p:spPr>
          <a:xfrm>
            <a:off x="343750" y="2032003"/>
            <a:ext cx="6096000" cy="307777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FFFF"/>
                </a:solidFill>
                <a:highlight>
                  <a:srgbClr val="994444"/>
                </a:highlight>
                <a:latin typeface="Roboto" panose="02000000000000000000" pitchFamily="2" charset="0"/>
              </a:defRPr>
            </a:lvl1pPr>
          </a:lstStyle>
          <a:p>
            <a:r>
              <a:rPr lang="es-ES"/>
              <a:t>CREAR UN DIRECTORIO LLAMADO </a:t>
            </a:r>
            <a:r>
              <a:rPr lang="es-ES" dirty="0"/>
              <a:t>“PERROS’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148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Medium"/>
                <a:sym typeface="Work Sans Medium"/>
              </a:rPr>
              <a:t>REGISTRAR EL BLUEPRINT</a:t>
            </a:r>
            <a:endParaRPr lang="es-ES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36229" y="2678735"/>
            <a:ext cx="4908532" cy="21036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8047DD-38DB-5991-5F91-D80C72E99518}"/>
              </a:ext>
            </a:extLst>
          </p:cNvPr>
          <p:cNvSpPr txBox="1"/>
          <p:nvPr/>
        </p:nvSpPr>
        <p:spPr>
          <a:xfrm>
            <a:off x="479035" y="6171119"/>
            <a:ext cx="3247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CFFCCF-4F7D-8EC3-B3DB-A38754EA5B24}"/>
              </a:ext>
            </a:extLst>
          </p:cNvPr>
          <p:cNvSpPr txBox="1"/>
          <p:nvPr/>
        </p:nvSpPr>
        <p:spPr>
          <a:xfrm>
            <a:off x="343750" y="2370958"/>
            <a:ext cx="6096000" cy="307777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s-ES" sz="1400" b="1" i="0" dirty="0">
                <a:solidFill>
                  <a:srgbClr val="FFFFFF"/>
                </a:solidFill>
                <a:effectLst/>
                <a:highlight>
                  <a:srgbClr val="994444"/>
                </a:highlight>
                <a:latin typeface="Roboto" panose="02000000000000000000" pitchFamily="2" charset="0"/>
              </a:rPr>
              <a:t>app.py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44CB82-A6E9-857C-AB6B-896712BE3931}"/>
              </a:ext>
            </a:extLst>
          </p:cNvPr>
          <p:cNvSpPr txBox="1"/>
          <p:nvPr/>
        </p:nvSpPr>
        <p:spPr>
          <a:xfrm>
            <a:off x="343750" y="2733034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flask import Flask </a:t>
            </a:r>
          </a:p>
          <a:p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PERROS import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perros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importar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Blueprint </a:t>
            </a:r>
          </a:p>
          <a:p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Flask </a:t>
            </a:r>
          </a:p>
          <a:p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= Flask(__name__) </a:t>
            </a:r>
          </a:p>
          <a:p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Registrar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Blueprint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app.</a:t>
            </a:r>
          </a:p>
          <a:p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register_blueprint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auth_bp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url_prefix</a:t>
            </a:r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='/auth’)</a:t>
            </a:r>
          </a:p>
          <a:p>
            <a:endParaRPr lang="es-CO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10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8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32F0A09-5E09-AF2A-1048-25B968958D61}"/>
              </a:ext>
            </a:extLst>
          </p:cNvPr>
          <p:cNvSpPr txBox="1"/>
          <p:nvPr/>
        </p:nvSpPr>
        <p:spPr>
          <a:xfrm>
            <a:off x="262720" y="6550223"/>
            <a:ext cx="6093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https://cienciadedatos.net/machine-learning-python.html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"/>
          <p:cNvSpPr txBox="1"/>
          <p:nvPr/>
        </p:nvSpPr>
        <p:spPr>
          <a:xfrm>
            <a:off x="327547" y="905273"/>
            <a:ext cx="1023582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Taller de </a:t>
            </a:r>
            <a:r>
              <a:rPr lang="es-ES" sz="72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BluePrint</a:t>
            </a:r>
            <a:r>
              <a:rPr lang="es-ES" sz="72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con Python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5" name="Google Shape;285;p3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p3"/>
          <p:cNvSpPr txBox="1"/>
          <p:nvPr/>
        </p:nvSpPr>
        <p:spPr>
          <a:xfrm>
            <a:off x="4168815" y="3463724"/>
            <a:ext cx="389701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Light"/>
                <a:ea typeface="Work Sans Light"/>
                <a:cs typeface="Work Sans Light"/>
                <a:sym typeface="Work Sans Light"/>
              </a:rPr>
              <a:t>José Fernando Galindo Suárez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Light"/>
                <a:ea typeface="Work Sans Light"/>
                <a:cs typeface="Work Sans Light"/>
                <a:sym typeface="Work Sans Light"/>
                <a:hlinkClick r:id="rId3"/>
              </a:rPr>
              <a:t>jgalindos@sena.edu.co</a:t>
            </a:r>
            <a:endParaRPr lang="es-ES" sz="16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Light"/>
                <a:sym typeface="Work Sans Light"/>
              </a:rPr>
              <a:t>2023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dirty="0">
                <a:solidFill>
                  <a:schemeClr val="lt1"/>
                </a:solidFill>
                <a:latin typeface="Work Sans Medium"/>
                <a:sym typeface="Work Sans Medium"/>
              </a:rPr>
              <a:t>INSTALACION DE PYTHON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66" y="2092325"/>
            <a:ext cx="4505325" cy="22669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DF7F6FB-8D18-91ED-70E2-E5FE2F40C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9" y="2024743"/>
            <a:ext cx="7260091" cy="325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Medium"/>
                <a:sym typeface="Work Sans Medium"/>
              </a:rPr>
              <a:t>QUÉ ES FLASK?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29966" y="2128990"/>
            <a:ext cx="4505325" cy="219362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C21863-1D92-82E3-0FA7-D3F4BEBCCC0F}"/>
              </a:ext>
            </a:extLst>
          </p:cNvPr>
          <p:cNvSpPr txBox="1"/>
          <p:nvPr/>
        </p:nvSpPr>
        <p:spPr>
          <a:xfrm>
            <a:off x="456236" y="1533032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 un 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ligero y flexible para Python. Es utilizado principalmente para el desarrollo de aplicaciones web y 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APIs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(interfaces de programación de aplicaciones). </a:t>
            </a:r>
            <a:r>
              <a:rPr lang="es-CO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C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proporciona herramientas y bibliotecas que permiten a los desarrolladores construir aplicaciones web de manera rápida y eficiente.</a:t>
            </a:r>
          </a:p>
          <a:p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51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Medium"/>
                <a:sym typeface="Work Sans Medium"/>
              </a:rPr>
              <a:t>CARACTERISTICAS DE FLASK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7797" y="2128990"/>
            <a:ext cx="4874684" cy="3038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C21863-1D92-82E3-0FA7-D3F4BEBCCC0F}"/>
              </a:ext>
            </a:extLst>
          </p:cNvPr>
          <p:cNvSpPr txBox="1"/>
          <p:nvPr/>
        </p:nvSpPr>
        <p:spPr>
          <a:xfrm>
            <a:off x="456236" y="1533032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Minimalismo: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está diseñado para ser simple y fácil de entender, permitiendo a los desarrolladores comenzar rápidamente con proyectos web sin una curva de aprendizaje empinada.</a:t>
            </a:r>
          </a:p>
          <a:p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Extensibilidad: Aunque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 ligero, es altamente extensible. Permite la integración con una amplia gama de extensiones y bibliotecas para añadir funcionalidades adicionales según sea necesario.</a:t>
            </a:r>
          </a:p>
          <a:p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067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Medium"/>
                <a:sym typeface="Work Sans Medium"/>
              </a:rPr>
              <a:t>CARACTERISTICAS DE FLASK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45822" y="2099960"/>
            <a:ext cx="4187593" cy="3081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C21863-1D92-82E3-0FA7-D3F4BEBCCC0F}"/>
              </a:ext>
            </a:extLst>
          </p:cNvPr>
          <p:cNvSpPr txBox="1"/>
          <p:nvPr/>
        </p:nvSpPr>
        <p:spPr>
          <a:xfrm>
            <a:off x="456236" y="1402402"/>
            <a:ext cx="6844450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Flexibilidad: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impone una estructura de directorios o una forma específica de desarrollar aplicaciones, lo que brinda a los desarrolladores la libertad de organizar sus proyectos como deseen.</a:t>
            </a:r>
          </a:p>
          <a:p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Jinja2: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utiliza el motor de plantillas Jinja2, lo que facilita la creación de vistas HTML dinámicas.</a:t>
            </a:r>
          </a:p>
          <a:p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Servidor de desarrollo integrado: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incluye un servidor de desarrollo que facilita la creación y prueba de aplicaciones web localmente.</a:t>
            </a:r>
          </a:p>
          <a:p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8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Medium"/>
                <a:sym typeface="Work Sans Medium"/>
              </a:rPr>
              <a:t>CARACTERISTICAS DE FLASK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24039" y="2128990"/>
            <a:ext cx="3917178" cy="21936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BC21863-1D92-82E3-0FA7-D3F4BEBCCC0F}"/>
              </a:ext>
            </a:extLst>
          </p:cNvPr>
          <p:cNvSpPr txBox="1"/>
          <p:nvPr/>
        </p:nvSpPr>
        <p:spPr>
          <a:xfrm>
            <a:off x="456236" y="1634626"/>
            <a:ext cx="684445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Compatibilidad con WSGI: </a:t>
            </a:r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 compatible con el estándar WSGI (Web Server Gateway Interface), lo que significa que puede ser desplegado en una amplia gama de servidores web.</a:t>
            </a:r>
          </a:p>
          <a:p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Flask</a:t>
            </a:r>
            <a:r>
              <a:rPr lang="es-CO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 una excelente opción para aquellos desarrolladores que prefieren un marco minimalista pero poderoso para la creación de aplicaciones web en Python.</a:t>
            </a:r>
          </a:p>
          <a:p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O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64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Medium"/>
                <a:sym typeface="Work Sans Medium"/>
              </a:rPr>
              <a:t>INSTALACION DEL ENTORNO VIRTUAL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38291" y="2092325"/>
            <a:ext cx="5568399" cy="3118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280EF9E-C094-9C17-D071-39AB0B21F8E4}"/>
              </a:ext>
            </a:extLst>
          </p:cNvPr>
          <p:cNvSpPr txBox="1"/>
          <p:nvPr/>
        </p:nvSpPr>
        <p:spPr>
          <a:xfrm>
            <a:off x="333829" y="209017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dirty="0">
                <a:solidFill>
                  <a:srgbClr val="FFFFFF"/>
                </a:solidFill>
                <a:effectLst/>
                <a:highlight>
                  <a:srgbClr val="994444"/>
                </a:highlight>
                <a:latin typeface="Roboto" panose="02000000000000000000" pitchFamily="2" charset="0"/>
              </a:rPr>
              <a:t>INSTALANDO EL ENTORNO VIRTUAL                                                         </a:t>
            </a:r>
          </a:p>
          <a:p>
            <a:pPr algn="l"/>
            <a:r>
              <a:rPr lang="es-ES" sz="2400" b="1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pip</a:t>
            </a:r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 </a:t>
            </a:r>
            <a:r>
              <a:rPr lang="es-ES" sz="2400" b="1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install</a:t>
            </a:r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 </a:t>
            </a:r>
            <a:r>
              <a:rPr lang="es-ES" sz="2400" b="1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virtualenv</a:t>
            </a:r>
            <a:endParaRPr lang="es-ES" sz="2400" b="1" i="0" dirty="0">
              <a:solidFill>
                <a:srgbClr val="FFFF00"/>
              </a:solidFill>
              <a:effectLst/>
              <a:highlight>
                <a:srgbClr val="000000"/>
              </a:highlight>
              <a:latin typeface="Roboto" panose="02000000000000000000" pitchFamily="2" charset="0"/>
            </a:endParaRPr>
          </a:p>
          <a:p>
            <a:pPr algn="l"/>
            <a:r>
              <a:rPr lang="es-ES" sz="2400" b="1" i="0" dirty="0">
                <a:solidFill>
                  <a:srgbClr val="FFFFFF"/>
                </a:solidFill>
                <a:effectLst/>
                <a:highlight>
                  <a:srgbClr val="994444"/>
                </a:highlight>
                <a:latin typeface="Roboto" panose="02000000000000000000" pitchFamily="2" charset="0"/>
              </a:rPr>
              <a:t>CREANDO EL ENTORNO VIRTUAL</a:t>
            </a:r>
          </a:p>
          <a:p>
            <a:pPr algn="l"/>
            <a:r>
              <a:rPr lang="es-ES" sz="2400" b="1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python</a:t>
            </a:r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 -m </a:t>
            </a:r>
            <a:r>
              <a:rPr lang="es-ES" sz="2400" b="1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venv</a:t>
            </a:r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 proyectos</a:t>
            </a:r>
          </a:p>
          <a:p>
            <a:pPr algn="l"/>
            <a:r>
              <a:rPr lang="es-ES" sz="2400" b="1" i="0" dirty="0">
                <a:solidFill>
                  <a:srgbClr val="FFFFFF"/>
                </a:solidFill>
                <a:effectLst/>
                <a:highlight>
                  <a:srgbClr val="994444"/>
                </a:highlight>
                <a:latin typeface="Roboto" panose="02000000000000000000" pitchFamily="2" charset="0"/>
              </a:rPr>
              <a:t>ACTIVANDO EL ENTORNO VIRTUAL</a:t>
            </a:r>
          </a:p>
          <a:p>
            <a:pPr algn="l"/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cd Scripts</a:t>
            </a:r>
            <a:b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</a:br>
            <a:r>
              <a:rPr lang="es-ES" sz="2400" b="1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activate</a:t>
            </a:r>
            <a:b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</a:br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cd ..</a:t>
            </a:r>
          </a:p>
          <a:p>
            <a:pPr algn="l"/>
            <a:r>
              <a:rPr lang="es-ES" sz="2400" b="1" i="0" dirty="0">
                <a:solidFill>
                  <a:srgbClr val="FFFFFF"/>
                </a:solidFill>
                <a:effectLst/>
                <a:highlight>
                  <a:srgbClr val="994444"/>
                </a:highlight>
                <a:latin typeface="Roboto" panose="02000000000000000000" pitchFamily="2" charset="0"/>
              </a:rPr>
              <a:t>DESACTIVANDO EL ENTORNO VIRTUAL</a:t>
            </a:r>
          </a:p>
          <a:p>
            <a:pPr algn="l"/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cd Scripts</a:t>
            </a:r>
            <a:b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</a:br>
            <a:r>
              <a:rPr lang="es-ES" sz="2400" b="1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deactivate</a:t>
            </a:r>
            <a:b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</a:br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cd ..</a:t>
            </a:r>
          </a:p>
        </p:txBody>
      </p:sp>
    </p:spTree>
    <p:extLst>
      <p:ext uri="{BB962C8B-B14F-4D97-AF65-F5344CB8AC3E}">
        <p14:creationId xmlns:p14="http://schemas.microsoft.com/office/powerpoint/2010/main" val="111958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 Medium"/>
                <a:sym typeface="Work Sans Medium"/>
              </a:rPr>
              <a:t>AUTOMATIZACION DEL ENTORNO VIRTUAL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A666BB-54BE-2B5F-51D7-624D155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83049" y="2128989"/>
            <a:ext cx="5217822" cy="2921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280EF9E-C094-9C17-D071-39AB0B21F8E4}"/>
              </a:ext>
            </a:extLst>
          </p:cNvPr>
          <p:cNvSpPr txBox="1"/>
          <p:nvPr/>
        </p:nvSpPr>
        <p:spPr>
          <a:xfrm>
            <a:off x="333829" y="2090172"/>
            <a:ext cx="609600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s-ES" sz="2400" b="1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cls</a:t>
            </a:r>
            <a:endParaRPr lang="es-ES" sz="2400" b="1" i="0" dirty="0">
              <a:solidFill>
                <a:srgbClr val="FFFF00"/>
              </a:solidFill>
              <a:effectLst/>
              <a:highlight>
                <a:srgbClr val="000000"/>
              </a:highlight>
              <a:latin typeface="Roboto" panose="02000000000000000000" pitchFamily="2" charset="0"/>
            </a:endParaRPr>
          </a:p>
          <a:p>
            <a:pPr algn="l"/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color</a:t>
            </a:r>
          </a:p>
          <a:p>
            <a:pPr algn="l"/>
            <a:r>
              <a:rPr lang="es-ES" sz="2400" b="1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start</a:t>
            </a:r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 /</a:t>
            </a:r>
            <a:r>
              <a:rPr lang="es-ES" sz="2400" b="1" dirty="0">
                <a:solidFill>
                  <a:srgbClr val="FFFF00"/>
                </a:solidFill>
                <a:highlight>
                  <a:srgbClr val="000000"/>
                </a:highlight>
                <a:latin typeface="Roboto" panose="02000000000000000000" pitchFamily="2" charset="0"/>
              </a:rPr>
              <a:t>b </a:t>
            </a:r>
            <a:r>
              <a:rPr lang="es-ES" sz="2400" b="1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env</a:t>
            </a:r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\Scripts\Activate.bat</a:t>
            </a:r>
          </a:p>
          <a:p>
            <a:pPr algn="l"/>
            <a:r>
              <a:rPr lang="es-ES" sz="2400" b="1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cls</a:t>
            </a:r>
            <a:endParaRPr lang="es-ES" sz="2400" b="1" i="0" dirty="0">
              <a:solidFill>
                <a:srgbClr val="FFFF00"/>
              </a:solidFill>
              <a:effectLst/>
              <a:highlight>
                <a:srgbClr val="000000"/>
              </a:highlight>
              <a:latin typeface="Roboto" panose="02000000000000000000" pitchFamily="2" charset="0"/>
            </a:endParaRPr>
          </a:p>
          <a:p>
            <a:pPr algn="l"/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echo CENTRO DE GESTION DE MERCADOS, LOGISTICA Y TECNOLOGIAS DE LA INFORMACION</a:t>
            </a:r>
          </a:p>
          <a:p>
            <a:pPr algn="l"/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echo Centro de </a:t>
            </a:r>
            <a:r>
              <a:rPr lang="es-ES" sz="2400" b="1" i="0" dirty="0" err="1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Produción</a:t>
            </a:r>
            <a:r>
              <a:rPr lang="es-ES" sz="2400" b="1" i="0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Roboto" panose="02000000000000000000" pitchFamily="2" charset="0"/>
              </a:rPr>
              <a:t> de Soluciones Inteligentes CPSI</a:t>
            </a:r>
          </a:p>
          <a:p>
            <a:pPr algn="l"/>
            <a:endParaRPr lang="es-ES" sz="2400" b="1" i="0" dirty="0">
              <a:solidFill>
                <a:srgbClr val="FFFF00"/>
              </a:solidFill>
              <a:effectLst/>
              <a:highlight>
                <a:srgbClr val="000000"/>
              </a:highlight>
              <a:latin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F481B7-ABC9-3D58-D086-A225AF03ABD0}"/>
              </a:ext>
            </a:extLst>
          </p:cNvPr>
          <p:cNvSpPr txBox="1"/>
          <p:nvPr/>
        </p:nvSpPr>
        <p:spPr>
          <a:xfrm>
            <a:off x="362854" y="1628628"/>
            <a:ext cx="6096000" cy="307777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s-ES" sz="1400" b="1" i="0" dirty="0">
                <a:solidFill>
                  <a:srgbClr val="FFFFFF"/>
                </a:solidFill>
                <a:effectLst/>
                <a:highlight>
                  <a:srgbClr val="994444"/>
                </a:highlight>
                <a:latin typeface="Roboto" panose="02000000000000000000" pitchFamily="2" charset="0"/>
              </a:rPr>
              <a:t>INICIO.BAT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532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714</Words>
  <Application>Microsoft Office PowerPoint</Application>
  <PresentationFormat>Panorámica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Work Sans Medium</vt:lpstr>
      <vt:lpstr>Arial</vt:lpstr>
      <vt:lpstr>Calibri</vt:lpstr>
      <vt:lpstr>Work Sans</vt:lpstr>
      <vt:lpstr>Roboto</vt:lpstr>
      <vt:lpstr>Work Sans Light</vt:lpstr>
      <vt:lpstr>Tema de Office</vt:lpstr>
      <vt:lpstr>Presentación de PowerPoint</vt:lpstr>
      <vt:lpstr>Presentación de PowerPoint</vt:lpstr>
      <vt:lpstr>INSTALACION DE PYTHON</vt:lpstr>
      <vt:lpstr>QUÉ ES FLASK?</vt:lpstr>
      <vt:lpstr>CARACTERISTICAS DE FLASK</vt:lpstr>
      <vt:lpstr>CARACTERISTICAS DE FLASK</vt:lpstr>
      <vt:lpstr>CARACTERISTICAS DE FLASK</vt:lpstr>
      <vt:lpstr>INSTALACION DEL ENTORNO VIRTUAL</vt:lpstr>
      <vt:lpstr>AUTOMATIZACION DEL ENTORNO VIRTUAL</vt:lpstr>
      <vt:lpstr>BLUEPRINT PARA FLASK</vt:lpstr>
      <vt:lpstr>CARACTERISTICAS DE BLUEPRINT</vt:lpstr>
      <vt:lpstr>CARACTERISTICAS DE BLUEPRINT</vt:lpstr>
      <vt:lpstr>DEFINIR UN BLUEPRINT</vt:lpstr>
      <vt:lpstr>REGISTRAR EL BLUEPRINT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Administrador</cp:lastModifiedBy>
  <cp:revision>62</cp:revision>
  <dcterms:created xsi:type="dcterms:W3CDTF">2020-10-01T23:51:28Z</dcterms:created>
  <dcterms:modified xsi:type="dcterms:W3CDTF">2024-06-25T16:53:37Z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