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4" r:id="rId7"/>
    <p:sldId id="261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E8A9-75CB-8443-826F-745C12DEE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F6859-FAB6-0F4F-83A0-250836A60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EE41-FFDD-4045-B816-28A39E85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7CC9-FF5B-7142-871F-D74C481D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60ED-D354-0049-A778-560BBC37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3904-A546-3D40-83F2-C31C5D18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1AE77-9DAD-5444-ACBC-E2014C4F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19FC-10D8-7E42-9DB5-5939757A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9324-078E-1343-8E92-E4A40BF3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7C65-C5D0-B648-B9D6-1B4B5551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DDEF9-4E1B-CC41-B6D3-5E828F76F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0D3FC-2F2F-8D45-A43B-C16A38BA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949F-CA78-2A47-855B-EB6DC2B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7898-E4F5-294F-B50E-55F95DBA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E3BA-190D-9D47-A764-B0425A80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0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0D4B-E03E-3942-A742-419CF10D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D017-0371-A449-8D11-57AEF42D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1D88-CB45-1B44-A494-EF63F2CE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94D0-F6EA-BC4B-B4B4-16E771A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B2AB-C13F-AA48-B5D1-D14D666C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4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6153-0836-F74D-B067-185C4FCA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B664-8006-F945-908A-94E708F7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DF27-B8E8-7D41-B57F-F693229E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908D-3631-284E-8873-8F383DA0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5CA79-46D2-2E41-A86F-82746A6B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616C-97B3-2E4D-A73C-7FEAB447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A7B4-BD66-114D-80C0-34C7A4F6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997F7-344D-E74F-A1BF-E02300773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A874D-DA13-5E48-9833-B8B31FFB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FA91-1DAF-F143-AA41-3D0A5687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FDE73-4E6D-4644-BC35-28B53569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F5D5-C604-9644-82E2-0BB1704C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6D34-97AD-004A-AA24-1282CAA5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F6D03-9424-9542-A96D-0283A59C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933B5-8ADE-7B42-B63E-CA5618D9F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A1302-DA9F-4E4D-A6D8-CFB1C70F1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34BE-E027-B846-9955-1A310D32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AF930-EC3B-154C-A05C-DB74F33C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A9ACA-A036-A840-B77D-3AAAEC34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224B-4563-5A4C-9A63-35C4D9A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956C1-03B7-AE47-9EA2-58B76B7E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BDEF-E0F9-8F4F-BE3D-C51E1A5E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21A50-3F72-B944-A6C2-1CFB47A2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1FFE5-73E9-8247-B181-948EBF8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9A157-0411-6C4F-A110-F249FDF4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FB548-FBEB-C549-8E6A-E96C1C8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9D58-D0F0-E14D-9B94-1459C4BC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2D25-CBAF-534D-8B59-4B266D6F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D5A96-F0CD-EB43-A41A-F3755A32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1D9D-C761-8443-B17F-E1A85415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A7188-01D7-BA40-83E1-CE6116CA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22D3C-9781-CC4D-B8A5-FEC96E8B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569A-3653-DE4B-A735-1E3E8629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3A260-E405-4E4A-B4A0-4858E28A4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16B1-B060-F141-9191-4FD7EAD76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B55B-6667-5B48-BA1D-2293D9C1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D1C8-DED4-A541-871C-71500600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5E90-0D73-0843-965D-0E64C08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1F5AF-3370-204C-BBC8-9CACFFC5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301AD-166D-454A-B3B4-7984E0FBA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B6E8-7270-2D4B-A7EB-939E74283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FF3F-825B-3F42-9C26-4FE0EABD7F59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7615-03F4-624D-8A57-ECAC460B9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618E-49A5-224D-9EFA-629C7735E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3C56-D390-4F4F-90C0-765F35F8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pyspark.html" TargetMode="External"/><Relationship Id="rId2" Type="http://schemas.openxmlformats.org/officeDocument/2006/relationships/hyperlink" Target="https://spark.apache.org/docs/latest/rdd-programming-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.millersville.edu/~wkillian/2020/spring/files/csci476/map-redu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C3B6-1946-7E41-B32C-E091709D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Map-Reduce +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7579F-E06B-904B-9C85-3B29A1E7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CSCI 476: Parallel Programming</a:t>
            </a:r>
          </a:p>
          <a:p>
            <a:pPr algn="l"/>
            <a:r>
              <a:rPr lang="en-US" sz="2200"/>
              <a:t>Professor William Killian</a:t>
            </a:r>
          </a:p>
        </p:txBody>
      </p:sp>
    </p:spTree>
    <p:extLst>
      <p:ext uri="{BB962C8B-B14F-4D97-AF65-F5344CB8AC3E}">
        <p14:creationId xmlns:p14="http://schemas.microsoft.com/office/powerpoint/2010/main" val="218582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A441-3EF8-9349-8E53-9123B37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Spark: Remembering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6143-D27A-AE4E-AF57-8F194992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there’s data you care about repeatedly, you can </a:t>
            </a:r>
            <a:r>
              <a:rPr lang="en-US" i="1" u="sng" dirty="0"/>
              <a:t>cache</a:t>
            </a:r>
            <a:r>
              <a:rPr lang="en-US" dirty="0"/>
              <a:t> it!</a:t>
            </a:r>
          </a:p>
          <a:p>
            <a:pPr marL="457200" lvl="1" indent="0">
              <a:buNone/>
            </a:pPr>
            <a:r>
              <a:rPr lang="en-US" dirty="0"/>
              <a:t>.cache()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This is useful if you have data preprocessing without any actions!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RDD Programming Guide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https://spark.apache.org/docs/latest/rdd-programming-guide.html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API Documentation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https://spark.apache.org/docs/latest/api/python/pyspark.html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6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0987-8F07-1C42-9330-CF4E3AA1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r>
              <a:rPr lang="en-US" dirty="0"/>
              <a:t>: count-</a:t>
            </a:r>
            <a:r>
              <a:rPr lang="en-US" dirty="0" err="1"/>
              <a:t>spark.py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E9A0-BA68-424A-B618-D83EA6E4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http://cs.millersville.edu/~wkillian/2020/spring/files/csci476/map-reduce/</a:t>
            </a: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Available on Linux Lab:</a:t>
            </a:r>
          </a:p>
          <a:p>
            <a:pPr marL="0" indent="0">
              <a:buNone/>
            </a:pPr>
            <a:r>
              <a:rPr lang="en-US" dirty="0"/>
              <a:t>~</a:t>
            </a:r>
            <a:r>
              <a:rPr lang="en-US" dirty="0" err="1"/>
              <a:t>wkillian</a:t>
            </a:r>
            <a:r>
              <a:rPr lang="en-US" dirty="0"/>
              <a:t>/Public/476/map-reduce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5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C3E6-2792-7149-9D90-5E2BFE97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708D-9890-454E-8381-7C242E49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one type to another through some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to_int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‘1234’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int</a:t>
            </a:r>
          </a:p>
        </p:txBody>
      </p:sp>
    </p:spTree>
    <p:extLst>
      <p:ext uri="{BB962C8B-B14F-4D97-AF65-F5344CB8AC3E}">
        <p14:creationId xmlns:p14="http://schemas.microsoft.com/office/powerpoint/2010/main" val="36146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731-9CFC-974E-93CE-44351A99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C2B6-B1EF-9B43-ADDA-920D4C4D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one type together through a function</a:t>
            </a:r>
          </a:p>
          <a:p>
            <a:pPr marL="457200" lvl="1" indent="0">
              <a:buNone/>
            </a:pPr>
            <a:endParaRPr lang="en-US" dirty="0"/>
          </a:p>
          <a:p>
            <a:pPr marL="9525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reduce_function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marL="457200" lvl="1" indent="0">
              <a:buNone/>
            </a:pPr>
            <a:endParaRPr lang="en-US" dirty="0"/>
          </a:p>
          <a:p>
            <a:pPr marL="9525" lvl="1" indent="0">
              <a:buNone/>
            </a:pPr>
            <a:r>
              <a:rPr lang="en-US" dirty="0"/>
              <a:t>Example:</a:t>
            </a:r>
          </a:p>
          <a:p>
            <a:pPr marL="9525" lvl="1" indent="0">
              <a:buNone/>
            </a:pPr>
            <a:endParaRPr lang="en-US" dirty="0"/>
          </a:p>
          <a:p>
            <a:pPr marL="9525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operator.add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579</a:t>
            </a:r>
          </a:p>
          <a:p>
            <a:pPr marL="9525" lvl="1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393935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424-6E1C-8042-8428-477E1175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DE40-8D26-3C4A-99DC-02D7BFD8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</a:t>
            </a:r>
          </a:p>
          <a:p>
            <a:r>
              <a:rPr lang="en-US" dirty="0"/>
              <a:t>Data Processing Engine</a:t>
            </a:r>
          </a:p>
          <a:p>
            <a:r>
              <a:rPr lang="en-US" dirty="0"/>
              <a:t>Java, Scala, Python</a:t>
            </a:r>
          </a:p>
          <a:p>
            <a:r>
              <a:rPr lang="en-US" b="1" dirty="0"/>
              <a:t>Key Concept: </a:t>
            </a:r>
            <a:r>
              <a:rPr lang="en-US" dirty="0"/>
              <a:t>Resilient Distributed Dataset (RDD)</a:t>
            </a:r>
          </a:p>
        </p:txBody>
      </p:sp>
    </p:spTree>
    <p:extLst>
      <p:ext uri="{BB962C8B-B14F-4D97-AF65-F5344CB8AC3E}">
        <p14:creationId xmlns:p14="http://schemas.microsoft.com/office/powerpoint/2010/main" val="324177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3467-BAB7-8F43-806B-72785F59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3675-1E67-1E4C-BEAA-7D5D1C01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</a:t>
            </a:r>
            <a:r>
              <a:rPr lang="en-US" b="1" dirty="0"/>
              <a:t>Data</a:t>
            </a:r>
            <a:r>
              <a:rPr lang="en-US" dirty="0"/>
              <a:t> or </a:t>
            </a:r>
            <a:r>
              <a:rPr lang="en-US" b="1" dirty="0"/>
              <a:t>Transformations on Data</a:t>
            </a:r>
          </a:p>
          <a:p>
            <a:r>
              <a:rPr lang="en-US" dirty="0"/>
              <a:t>Created through: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parallelize()</a:t>
            </a:r>
          </a:p>
          <a:p>
            <a:pPr lvl="1"/>
            <a:r>
              <a:rPr lang="en-US" dirty="0"/>
              <a:t>Transformations</a:t>
            </a:r>
          </a:p>
          <a:p>
            <a:r>
              <a:rPr lang="en-US" b="1" dirty="0"/>
              <a:t>Actions</a:t>
            </a:r>
            <a:r>
              <a:rPr lang="en-US" dirty="0"/>
              <a:t> can be applied to RDDs</a:t>
            </a:r>
          </a:p>
          <a:p>
            <a:pPr lvl="1"/>
            <a:r>
              <a:rPr lang="en-US" i="1" u="sng" dirty="0"/>
              <a:t>Actions</a:t>
            </a:r>
            <a:r>
              <a:rPr lang="en-US" dirty="0"/>
              <a:t> return values</a:t>
            </a:r>
          </a:p>
          <a:p>
            <a:r>
              <a:rPr lang="en-US" dirty="0"/>
              <a:t>Lazy evaluation</a:t>
            </a:r>
          </a:p>
          <a:p>
            <a:pPr lvl="1"/>
            <a:r>
              <a:rPr lang="en-US" b="1" dirty="0"/>
              <a:t>Nothing</a:t>
            </a:r>
            <a:r>
              <a:rPr lang="en-US" dirty="0"/>
              <a:t> will be computed until an </a:t>
            </a:r>
            <a:r>
              <a:rPr lang="en-US" i="1" u="sng" dirty="0"/>
              <a:t>action</a:t>
            </a:r>
            <a:r>
              <a:rPr lang="en-US" dirty="0"/>
              <a:t> needs the data</a:t>
            </a:r>
          </a:p>
        </p:txBody>
      </p:sp>
    </p:spTree>
    <p:extLst>
      <p:ext uri="{BB962C8B-B14F-4D97-AF65-F5344CB8AC3E}">
        <p14:creationId xmlns:p14="http://schemas.microsoft.com/office/powerpoint/2010/main" val="224254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070E-3A2F-7A49-A4DB-6C67FDD2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Example: Calculating 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78DA0-4CAF-8644-864B-BD75D331E6CF}"/>
              </a:ext>
            </a:extLst>
          </p:cNvPr>
          <p:cNvSpPr txBox="1"/>
          <p:nvPr/>
        </p:nvSpPr>
        <p:spPr>
          <a:xfrm>
            <a:off x="195943" y="2438400"/>
            <a:ext cx="410445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 circle with radius of 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a random </a:t>
            </a:r>
            <a:r>
              <a:rPr lang="en-US" dirty="0" err="1"/>
              <a:t>x,y</a:t>
            </a:r>
            <a:r>
              <a:rPr lang="en-US" dirty="0"/>
              <a:t> point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 this </a:t>
            </a:r>
            <a:r>
              <a:rPr lang="en-US" b="1" dirty="0"/>
              <a:t>MANY</a:t>
            </a:r>
            <a:r>
              <a:rPr lang="en-US" dirty="0"/>
              <a:t> times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 ratio points within the circle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Ratio is approximately Pi /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600475-6861-5445-8834-2C7188610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919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01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FE4B-1A6E-C047-9DF2-5BE87F4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Calculating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DF72-B8E7-EB47-830C-82F0417E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sample(p):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change?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sc.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\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\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operator.add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approximately {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4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8763-DEF3-9141-9A56-64D45D28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(sample)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A677-AA11-E743-96EA-EFFCE09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(</a:t>
            </a:r>
            <a:r>
              <a:rPr lang="en-US" i="1" u="sng" dirty="0" err="1"/>
              <a:t>func</a:t>
            </a:r>
            <a:r>
              <a:rPr lang="en-US" dirty="0"/>
              <a:t>)</a:t>
            </a:r>
          </a:p>
          <a:p>
            <a:r>
              <a:rPr lang="en-US" dirty="0"/>
              <a:t>filter (</a:t>
            </a:r>
            <a:r>
              <a:rPr lang="en-US" i="1" u="sng" dirty="0" err="1"/>
              <a:t>func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 dataset formed by selecting those who’s call of </a:t>
            </a:r>
            <a:r>
              <a:rPr lang="en-US" i="1" u="sng" dirty="0" err="1"/>
              <a:t>func</a:t>
            </a:r>
            <a:r>
              <a:rPr lang="en-US" dirty="0"/>
              <a:t> result in True</a:t>
            </a:r>
          </a:p>
          <a:p>
            <a:r>
              <a:rPr lang="en-US" dirty="0"/>
              <a:t>union (</a:t>
            </a:r>
            <a:r>
              <a:rPr lang="en-US" u="sng" dirty="0" err="1"/>
              <a:t>otherRDD</a:t>
            </a:r>
            <a:r>
              <a:rPr lang="en-US" dirty="0"/>
              <a:t>)</a:t>
            </a:r>
          </a:p>
          <a:p>
            <a:r>
              <a:rPr lang="en-US" dirty="0"/>
              <a:t>intersection (</a:t>
            </a:r>
            <a:r>
              <a:rPr lang="en-US" u="sng" dirty="0" err="1"/>
              <a:t>otherRDD</a:t>
            </a:r>
            <a:r>
              <a:rPr lang="en-US" dirty="0"/>
              <a:t>)</a:t>
            </a:r>
          </a:p>
          <a:p>
            <a:r>
              <a:rPr lang="en-US" dirty="0"/>
              <a:t>distinct ([</a:t>
            </a:r>
            <a:r>
              <a:rPr lang="en-US" dirty="0" err="1"/>
              <a:t>numTasks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Unique elements</a:t>
            </a:r>
          </a:p>
          <a:p>
            <a:r>
              <a:rPr lang="en-US" dirty="0"/>
              <a:t>join (</a:t>
            </a:r>
            <a:r>
              <a:rPr lang="en-US" u="sng" dirty="0" err="1"/>
              <a:t>otherRDD</a:t>
            </a:r>
            <a:r>
              <a:rPr lang="en-US" dirty="0"/>
              <a:t>, [</a:t>
            </a:r>
            <a:r>
              <a:rPr lang="en-US" dirty="0" err="1"/>
              <a:t>numTasks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RDD of (k, v) joined with RDD of (k, w) creates RDD of (k, (v, w))</a:t>
            </a:r>
          </a:p>
        </p:txBody>
      </p:sp>
    </p:spTree>
    <p:extLst>
      <p:ext uri="{BB962C8B-B14F-4D97-AF65-F5344CB8AC3E}">
        <p14:creationId xmlns:p14="http://schemas.microsoft.com/office/powerpoint/2010/main" val="100832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EE06-2D6F-5C45-A216-F74E1F5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(sample)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8630-E260-7E4D-9F47-EC7F7184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(</a:t>
            </a:r>
            <a:r>
              <a:rPr lang="en-US" i="1" u="sng" dirty="0" err="1"/>
              <a:t>func</a:t>
            </a:r>
            <a:r>
              <a:rPr lang="en-US" dirty="0"/>
              <a:t>)</a:t>
            </a:r>
          </a:p>
          <a:p>
            <a:r>
              <a:rPr lang="en-US" dirty="0"/>
              <a:t>collect()</a:t>
            </a:r>
          </a:p>
          <a:p>
            <a:pPr lvl="1"/>
            <a:r>
              <a:rPr lang="en-US" dirty="0"/>
              <a:t>Return all elements of the dataset as an array</a:t>
            </a:r>
          </a:p>
          <a:p>
            <a:r>
              <a:rPr lang="en-US" dirty="0"/>
              <a:t>count()</a:t>
            </a:r>
          </a:p>
          <a:p>
            <a:pPr lvl="1"/>
            <a:r>
              <a:rPr lang="en-US" dirty="0"/>
              <a:t>Return the number of elements in the dataset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u="sng" dirty="0"/>
              <a:t>Remember:</a:t>
            </a:r>
          </a:p>
          <a:p>
            <a:pPr marL="0" indent="0">
              <a:buNone/>
            </a:pPr>
            <a:r>
              <a:rPr lang="en-US" b="1" dirty="0"/>
              <a:t>Actions</a:t>
            </a:r>
            <a:r>
              <a:rPr lang="en-US" dirty="0"/>
              <a:t> force calculation. </a:t>
            </a:r>
            <a:r>
              <a:rPr lang="en-US" b="1" dirty="0"/>
              <a:t>Transformations</a:t>
            </a:r>
            <a:r>
              <a:rPr lang="en-US" dirty="0"/>
              <a:t> are LAZY</a:t>
            </a:r>
          </a:p>
        </p:txBody>
      </p:sp>
    </p:spTree>
    <p:extLst>
      <p:ext uri="{BB962C8B-B14F-4D97-AF65-F5344CB8AC3E}">
        <p14:creationId xmlns:p14="http://schemas.microsoft.com/office/powerpoint/2010/main" val="167749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472</Words>
  <Application>Microsoft Macintosh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Map-Reduce + Spark</vt:lpstr>
      <vt:lpstr>Map</vt:lpstr>
      <vt:lpstr>Reduce</vt:lpstr>
      <vt:lpstr>Apache Spark</vt:lpstr>
      <vt:lpstr>RDDs</vt:lpstr>
      <vt:lpstr>Example: Calculating Pi</vt:lpstr>
      <vt:lpstr>Example: Calculating Pi</vt:lpstr>
      <vt:lpstr>Spark (sample) Transformations</vt:lpstr>
      <vt:lpstr>Spark (sample) Actions</vt:lpstr>
      <vt:lpstr>Spark: Remembering Information</vt:lpstr>
      <vt:lpstr>Demo: count-spark.py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 + Spark</dc:title>
  <dc:creator>William Killian</dc:creator>
  <cp:lastModifiedBy>William Killian</cp:lastModifiedBy>
  <cp:revision>3</cp:revision>
  <dcterms:created xsi:type="dcterms:W3CDTF">2020-01-24T17:20:03Z</dcterms:created>
  <dcterms:modified xsi:type="dcterms:W3CDTF">2020-01-24T17:39:44Z</dcterms:modified>
</cp:coreProperties>
</file>