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embeddings/oleObject1.bin" ContentType="application/vnd.openxmlformats-officedocument.oleObject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8" r:id="rId12"/>
    <p:sldId id="263" r:id="rId13"/>
    <p:sldId id="273" r:id="rId14"/>
    <p:sldId id="266" r:id="rId15"/>
    <p:sldId id="276" r:id="rId16"/>
    <p:sldId id="264" r:id="rId17"/>
    <p:sldId id="265" r:id="rId18"/>
    <p:sldId id="274" r:id="rId19"/>
    <p:sldId id="267" r:id="rId20"/>
    <p:sldId id="277" r:id="rId21"/>
    <p:sldId id="278" r:id="rId22"/>
    <p:sldId id="272" r:id="rId23"/>
    <p:sldId id="269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3" d="100"/>
          <a:sy n="103" d="100"/>
        </p:scale>
        <p:origin x="-864" y="-1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8xo:Documents:SparkMeasurements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8xo:Documents:SparkMeasurements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8xo:Documents:SparkMeasurements.txt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8xo:Documents:SparkMeasurements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Wordcount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SparkMeasurements.txt!$D$58</c:f>
              <c:strCache>
                <c:ptCount val="1"/>
                <c:pt idx="0">
                  <c:v>1GB</c:v>
                </c:pt>
              </c:strCache>
            </c:strRef>
          </c:tx>
          <c:marker>
            <c:symbol val="none"/>
          </c:marker>
          <c:xVal>
            <c:numRef>
              <c:f>SparkMeasurements.txt!$C$59:$C$64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</c:numCache>
            </c:numRef>
          </c:xVal>
          <c:yVal>
            <c:numRef>
              <c:f>SparkMeasurements.txt!$D$59:$D$64</c:f>
              <c:numCache>
                <c:formatCode>General</c:formatCode>
                <c:ptCount val="6"/>
                <c:pt idx="0">
                  <c:v>417.0</c:v>
                </c:pt>
                <c:pt idx="1">
                  <c:v>377.0</c:v>
                </c:pt>
                <c:pt idx="2">
                  <c:v>379.0</c:v>
                </c:pt>
                <c:pt idx="3">
                  <c:v>380.0</c:v>
                </c:pt>
                <c:pt idx="4">
                  <c:v>381.0</c:v>
                </c:pt>
                <c:pt idx="5">
                  <c:v>380.0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SparkMeasurements.txt!$E$58</c:f>
              <c:strCache>
                <c:ptCount val="1"/>
                <c:pt idx="0">
                  <c:v>2GB</c:v>
                </c:pt>
              </c:strCache>
            </c:strRef>
          </c:tx>
          <c:marker>
            <c:symbol val="none"/>
          </c:marker>
          <c:xVal>
            <c:numRef>
              <c:f>SparkMeasurements.txt!$C$59:$C$64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</c:numCache>
            </c:numRef>
          </c:xVal>
          <c:yVal>
            <c:numRef>
              <c:f>SparkMeasurements.txt!$E$59:$E$64</c:f>
              <c:numCache>
                <c:formatCode>General</c:formatCode>
                <c:ptCount val="6"/>
                <c:pt idx="0">
                  <c:v>828.0</c:v>
                </c:pt>
                <c:pt idx="1">
                  <c:v>386.0</c:v>
                </c:pt>
                <c:pt idx="2">
                  <c:v>389.0</c:v>
                </c:pt>
                <c:pt idx="3">
                  <c:v>388.0</c:v>
                </c:pt>
                <c:pt idx="4">
                  <c:v>387.0</c:v>
                </c:pt>
                <c:pt idx="5">
                  <c:v>385.0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SparkMeasurements.txt!$F$58</c:f>
              <c:strCache>
                <c:ptCount val="1"/>
                <c:pt idx="0">
                  <c:v>4GB</c:v>
                </c:pt>
              </c:strCache>
            </c:strRef>
          </c:tx>
          <c:marker>
            <c:symbol val="none"/>
          </c:marker>
          <c:xVal>
            <c:numRef>
              <c:f>SparkMeasurements.txt!$C$59:$C$64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</c:numCache>
            </c:numRef>
          </c:xVal>
          <c:yVal>
            <c:numRef>
              <c:f>SparkMeasurements.txt!$F$59:$F$64</c:f>
              <c:numCache>
                <c:formatCode>General</c:formatCode>
                <c:ptCount val="6"/>
                <c:pt idx="0">
                  <c:v>1665.0</c:v>
                </c:pt>
                <c:pt idx="1">
                  <c:v>816.0</c:v>
                </c:pt>
                <c:pt idx="2">
                  <c:v>582.0</c:v>
                </c:pt>
                <c:pt idx="3">
                  <c:v>397.0</c:v>
                </c:pt>
                <c:pt idx="4">
                  <c:v>396.0</c:v>
                </c:pt>
                <c:pt idx="5">
                  <c:v>397.0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SparkMeasurements.txt!$G$58</c:f>
              <c:strCache>
                <c:ptCount val="1"/>
                <c:pt idx="0">
                  <c:v>8GB</c:v>
                </c:pt>
              </c:strCache>
            </c:strRef>
          </c:tx>
          <c:marker>
            <c:symbol val="none"/>
          </c:marker>
          <c:xVal>
            <c:numRef>
              <c:f>SparkMeasurements.txt!$C$59:$C$64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</c:numCache>
            </c:numRef>
          </c:xVal>
          <c:yVal>
            <c:numRef>
              <c:f>SparkMeasurements.txt!$G$59:$G$64</c:f>
              <c:numCache>
                <c:formatCode>General</c:formatCode>
                <c:ptCount val="6"/>
                <c:pt idx="0">
                  <c:v>3293.0</c:v>
                </c:pt>
                <c:pt idx="1">
                  <c:v>1150.0</c:v>
                </c:pt>
                <c:pt idx="2">
                  <c:v>622.0</c:v>
                </c:pt>
                <c:pt idx="3">
                  <c:v>402.0</c:v>
                </c:pt>
                <c:pt idx="4">
                  <c:v>408.0</c:v>
                </c:pt>
                <c:pt idx="5">
                  <c:v>402.0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SparkMeasurements.txt!$H$58</c:f>
              <c:strCache>
                <c:ptCount val="1"/>
                <c:pt idx="0">
                  <c:v>100G</c:v>
                </c:pt>
              </c:strCache>
            </c:strRef>
          </c:tx>
          <c:marker>
            <c:symbol val="none"/>
          </c:marker>
          <c:xVal>
            <c:numRef>
              <c:f>SparkMeasurements.txt!$C$59:$C$64</c:f>
              <c:numCache>
                <c:formatCode>General</c:formatCode>
                <c:ptCount val="6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  <c:pt idx="5">
                  <c:v>64.0</c:v>
                </c:pt>
              </c:numCache>
            </c:numRef>
          </c:xVal>
          <c:yVal>
            <c:numRef>
              <c:f>SparkMeasurements.txt!$H$59:$H$64</c:f>
              <c:numCache>
                <c:formatCode>General</c:formatCode>
                <c:ptCount val="6"/>
                <c:pt idx="0">
                  <c:v>15000.0</c:v>
                </c:pt>
                <c:pt idx="1">
                  <c:v>11050.0</c:v>
                </c:pt>
                <c:pt idx="2">
                  <c:v>5812.0</c:v>
                </c:pt>
                <c:pt idx="3">
                  <c:v>2737.0</c:v>
                </c:pt>
                <c:pt idx="4">
                  <c:v>1422.0</c:v>
                </c:pt>
                <c:pt idx="5">
                  <c:v>981.0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928040"/>
        <c:axId val="2129933720"/>
      </c:scatterChart>
      <c:valAx>
        <c:axId val="2129928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9933720"/>
        <c:crosses val="autoZero"/>
        <c:crossBetween val="midCat"/>
      </c:valAx>
      <c:valAx>
        <c:axId val="2129933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992804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SVD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SparkMeasurements.txt!$D$3</c:f>
              <c:strCache>
                <c:ptCount val="1"/>
                <c:pt idx="0">
                  <c:v>5000x500 (46MB)</c:v>
                </c:pt>
              </c:strCache>
            </c:strRef>
          </c:tx>
          <c:marker>
            <c:symbol val="none"/>
          </c:marker>
          <c:xVal>
            <c:numRef>
              <c:f>SparkMeasurements.txt!$C$5:$C$8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SparkMeasurements.txt!$D$5:$D$8</c:f>
              <c:numCache>
                <c:formatCode>General</c:formatCode>
                <c:ptCount val="4"/>
                <c:pt idx="0">
                  <c:v>429.407</c:v>
                </c:pt>
                <c:pt idx="1">
                  <c:v>444.249</c:v>
                </c:pt>
                <c:pt idx="2">
                  <c:v>530.9559999999999</c:v>
                </c:pt>
                <c:pt idx="3">
                  <c:v>575.67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SparkMeasurements.txt!$E$3</c:f>
              <c:strCache>
                <c:ptCount val="1"/>
                <c:pt idx="0">
                  <c:v>5000x1000 (92MB)</c:v>
                </c:pt>
              </c:strCache>
            </c:strRef>
          </c:tx>
          <c:marker>
            <c:symbol val="none"/>
          </c:marker>
          <c:xVal>
            <c:numRef>
              <c:f>SparkMeasurements.txt!$C$5:$C$8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SparkMeasurements.txt!$E$5:$E$8</c:f>
              <c:numCache>
                <c:formatCode>General</c:formatCode>
                <c:ptCount val="4"/>
                <c:pt idx="0">
                  <c:v>697.3419999999999</c:v>
                </c:pt>
                <c:pt idx="1">
                  <c:v>700.033</c:v>
                </c:pt>
                <c:pt idx="2">
                  <c:v>755.3199999999999</c:v>
                </c:pt>
                <c:pt idx="3">
                  <c:v>771.908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SparkMeasurements.txt!$F$3</c:f>
              <c:strCache>
                <c:ptCount val="1"/>
                <c:pt idx="0">
                  <c:v>5000x2500 (231MB)</c:v>
                </c:pt>
              </c:strCache>
            </c:strRef>
          </c:tx>
          <c:marker>
            <c:symbol val="none"/>
          </c:marker>
          <c:xVal>
            <c:numRef>
              <c:f>SparkMeasurements.txt!$C$5:$C$8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SparkMeasurements.txt!$F$5:$F$8</c:f>
              <c:numCache>
                <c:formatCode>General</c:formatCode>
                <c:ptCount val="4"/>
                <c:pt idx="0">
                  <c:v>2190.563</c:v>
                </c:pt>
                <c:pt idx="1">
                  <c:v>906.117</c:v>
                </c:pt>
                <c:pt idx="2">
                  <c:v>1370.958</c:v>
                </c:pt>
                <c:pt idx="3">
                  <c:v>1169.0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SparkMeasurements.txt!$G$3</c:f>
              <c:strCache>
                <c:ptCount val="1"/>
                <c:pt idx="0">
                  <c:v>1000x65536 (1GB)</c:v>
                </c:pt>
              </c:strCache>
            </c:strRef>
          </c:tx>
          <c:marker>
            <c:symbol val="none"/>
          </c:marker>
          <c:xVal>
            <c:numRef>
              <c:f>SparkMeasurements.txt!$C$5:$C$8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SparkMeasurements.txt!$G$5:$G$8</c:f>
              <c:numCache>
                <c:formatCode>General</c:formatCode>
                <c:ptCount val="4"/>
                <c:pt idx="0">
                  <c:v>6849.336</c:v>
                </c:pt>
                <c:pt idx="1">
                  <c:v>4744.705</c:v>
                </c:pt>
                <c:pt idx="2">
                  <c:v>4043.555</c:v>
                </c:pt>
                <c:pt idx="3">
                  <c:v>2306.732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SparkMeasurements.txt!$G$3</c:f>
              <c:strCache>
                <c:ptCount val="1"/>
                <c:pt idx="0">
                  <c:v>1000x65536 (1GB)</c:v>
                </c:pt>
              </c:strCache>
            </c:strRef>
          </c:tx>
          <c:marker>
            <c:symbol val="none"/>
          </c:marker>
          <c:xVal>
            <c:numRef>
              <c:f>SparkMeasurements.txt!$C$5:$C$8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SparkMeasurements.txt!$G$5:$G$8</c:f>
              <c:numCache>
                <c:formatCode>General</c:formatCode>
                <c:ptCount val="4"/>
                <c:pt idx="0">
                  <c:v>6849.336</c:v>
                </c:pt>
                <c:pt idx="1">
                  <c:v>4744.705</c:v>
                </c:pt>
                <c:pt idx="2">
                  <c:v>4043.555</c:v>
                </c:pt>
                <c:pt idx="3">
                  <c:v>2306.732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SparkMeasurements.txt!$H$3</c:f>
              <c:strCache>
                <c:ptCount val="1"/>
                <c:pt idx="0">
                  <c:v>10000x65536 (36GB)</c:v>
                </c:pt>
              </c:strCache>
            </c:strRef>
          </c:tx>
          <c:marker>
            <c:symbol val="none"/>
          </c:marker>
          <c:xVal>
            <c:numRef>
              <c:f>SparkMeasurements.txt!$C$5:$C$8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SparkMeasurements.txt!$H$5:$H$8</c:f>
              <c:numCache>
                <c:formatCode>General</c:formatCode>
                <c:ptCount val="4"/>
                <c:pt idx="0">
                  <c:v>10000.0</c:v>
                </c:pt>
                <c:pt idx="1">
                  <c:v>10000.0</c:v>
                </c:pt>
                <c:pt idx="2">
                  <c:v>10000.0</c:v>
                </c:pt>
                <c:pt idx="3">
                  <c:v>10000.0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SparkMeasurements.txt!$I$3</c:f>
              <c:strCache>
                <c:ptCount val="1"/>
                <c:pt idx="0">
                  <c:v>10000x100000000 (160GB)</c:v>
                </c:pt>
              </c:strCache>
            </c:strRef>
          </c:tx>
          <c:marker>
            <c:symbol val="none"/>
          </c:marker>
          <c:xVal>
            <c:numRef>
              <c:f>SparkMeasurements.txt!$C$5:$C$8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SparkMeasurements.txt!$I$5:$I$8</c:f>
              <c:numCache>
                <c:formatCode>General</c:formatCode>
                <c:ptCount val="4"/>
                <c:pt idx="0">
                  <c:v>12000.0</c:v>
                </c:pt>
                <c:pt idx="1">
                  <c:v>12000.0</c:v>
                </c:pt>
                <c:pt idx="2">
                  <c:v>12000.0</c:v>
                </c:pt>
                <c:pt idx="3">
                  <c:v>12000.0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0168584"/>
        <c:axId val="-2130163192"/>
      </c:scatterChart>
      <c:valAx>
        <c:axId val="-2130168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163192"/>
        <c:crosses val="autoZero"/>
        <c:crossBetween val="midCat"/>
      </c:valAx>
      <c:valAx>
        <c:axId val="-21301631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16858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SVD (Cache/No-cache)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SparkMeasurements.txt!$D$3</c:f>
              <c:strCache>
                <c:ptCount val="1"/>
                <c:pt idx="0">
                  <c:v>5000x500 (46MB)</c:v>
                </c:pt>
              </c:strCache>
            </c:strRef>
          </c:tx>
          <c:marker>
            <c:symbol val="none"/>
          </c:marker>
          <c:xVal>
            <c:numRef>
              <c:f>SparkMeasurements.txt!$C$5:$C$8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SparkMeasurements.txt!$D$5:$D$8</c:f>
              <c:numCache>
                <c:formatCode>General</c:formatCode>
                <c:ptCount val="4"/>
                <c:pt idx="0">
                  <c:v>429.407</c:v>
                </c:pt>
                <c:pt idx="1">
                  <c:v>444.249</c:v>
                </c:pt>
                <c:pt idx="2">
                  <c:v>530.9559999999999</c:v>
                </c:pt>
                <c:pt idx="3">
                  <c:v>575.67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SparkMeasurements.txt!$E$3</c:f>
              <c:strCache>
                <c:ptCount val="1"/>
                <c:pt idx="0">
                  <c:v>5000x1000 (92MB)</c:v>
                </c:pt>
              </c:strCache>
            </c:strRef>
          </c:tx>
          <c:marker>
            <c:symbol val="none"/>
          </c:marker>
          <c:xVal>
            <c:numRef>
              <c:f>SparkMeasurements.txt!$C$5:$C$8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SparkMeasurements.txt!$E$5:$E$8</c:f>
              <c:numCache>
                <c:formatCode>General</c:formatCode>
                <c:ptCount val="4"/>
                <c:pt idx="0">
                  <c:v>697.3419999999999</c:v>
                </c:pt>
                <c:pt idx="1">
                  <c:v>700.033</c:v>
                </c:pt>
                <c:pt idx="2">
                  <c:v>755.3199999999999</c:v>
                </c:pt>
                <c:pt idx="3">
                  <c:v>771.908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SparkMeasurements.txt!$F$3</c:f>
              <c:strCache>
                <c:ptCount val="1"/>
                <c:pt idx="0">
                  <c:v>5000x2500 (231MB)</c:v>
                </c:pt>
              </c:strCache>
            </c:strRef>
          </c:tx>
          <c:marker>
            <c:symbol val="none"/>
          </c:marker>
          <c:xVal>
            <c:numRef>
              <c:f>SparkMeasurements.txt!$C$5:$C$8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SparkMeasurements.txt!$F$5:$F$8</c:f>
              <c:numCache>
                <c:formatCode>General</c:formatCode>
                <c:ptCount val="4"/>
                <c:pt idx="0">
                  <c:v>2190.563</c:v>
                </c:pt>
                <c:pt idx="1">
                  <c:v>906.117</c:v>
                </c:pt>
                <c:pt idx="2">
                  <c:v>1370.958</c:v>
                </c:pt>
                <c:pt idx="3">
                  <c:v>1169.0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SparkMeasurements.txt!$G$3</c:f>
              <c:strCache>
                <c:ptCount val="1"/>
                <c:pt idx="0">
                  <c:v>1000x65536 (1GB)</c:v>
                </c:pt>
              </c:strCache>
            </c:strRef>
          </c:tx>
          <c:marker>
            <c:symbol val="none"/>
          </c:marker>
          <c:xVal>
            <c:numRef>
              <c:f>SparkMeasurements.txt!$C$5:$C$8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SparkMeasurements.txt!$G$5:$G$8</c:f>
              <c:numCache>
                <c:formatCode>General</c:formatCode>
                <c:ptCount val="4"/>
                <c:pt idx="0">
                  <c:v>6849.336</c:v>
                </c:pt>
                <c:pt idx="1">
                  <c:v>4744.705</c:v>
                </c:pt>
                <c:pt idx="2">
                  <c:v>4043.555</c:v>
                </c:pt>
                <c:pt idx="3">
                  <c:v>2306.732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SparkMeasurements.txt!$H$3</c:f>
              <c:strCache>
                <c:ptCount val="1"/>
                <c:pt idx="0">
                  <c:v>10000x65536 (36GB)</c:v>
                </c:pt>
              </c:strCache>
            </c:strRef>
          </c:tx>
          <c:marker>
            <c:symbol val="none"/>
          </c:marker>
          <c:xVal>
            <c:numRef>
              <c:f>SparkMeasurements.txt!$C$5:$C$8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SparkMeasurements.txt!$H$5:$H$8</c:f>
              <c:numCache>
                <c:formatCode>General</c:formatCode>
                <c:ptCount val="4"/>
                <c:pt idx="0">
                  <c:v>10000.0</c:v>
                </c:pt>
                <c:pt idx="1">
                  <c:v>10000.0</c:v>
                </c:pt>
                <c:pt idx="2">
                  <c:v>10000.0</c:v>
                </c:pt>
                <c:pt idx="3">
                  <c:v>10000.0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SparkMeasurements.txt!$I$3</c:f>
              <c:strCache>
                <c:ptCount val="1"/>
                <c:pt idx="0">
                  <c:v>10000x100000000 (160GB)</c:v>
                </c:pt>
              </c:strCache>
            </c:strRef>
          </c:tx>
          <c:marker>
            <c:symbol val="none"/>
          </c:marker>
          <c:xVal>
            <c:numRef>
              <c:f>SparkMeasurements.txt!$C$5:$C$8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SparkMeasurements.txt!$I$5:$I$8</c:f>
              <c:numCache>
                <c:formatCode>General</c:formatCode>
                <c:ptCount val="4"/>
                <c:pt idx="0">
                  <c:v>12000.0</c:v>
                </c:pt>
                <c:pt idx="1">
                  <c:v>12000.0</c:v>
                </c:pt>
                <c:pt idx="2">
                  <c:v>12000.0</c:v>
                </c:pt>
                <c:pt idx="3">
                  <c:v>12000.0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SparkMeasurements.txt!$M$3</c:f>
              <c:strCache>
                <c:ptCount val="1"/>
                <c:pt idx="0">
                  <c:v>5000x500 (46MB) -cached</c:v>
                </c:pt>
              </c:strCache>
            </c:strRef>
          </c:tx>
          <c:spPr>
            <a:ln>
              <a:prstDash val="dot"/>
            </a:ln>
          </c:spPr>
          <c:marker>
            <c:symbol val="none"/>
          </c:marker>
          <c:dPt>
            <c:idx val="0"/>
            <c:bubble3D val="0"/>
          </c:dPt>
          <c:xVal>
            <c:numRef>
              <c:f>SparkMeasurements.txt!$L$5:$L$8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SparkMeasurements.txt!$M$5:$M$8</c:f>
              <c:numCache>
                <c:formatCode>General</c:formatCode>
                <c:ptCount val="4"/>
                <c:pt idx="0">
                  <c:v>23.749</c:v>
                </c:pt>
                <c:pt idx="1">
                  <c:v>23.537</c:v>
                </c:pt>
                <c:pt idx="2">
                  <c:v>22.724</c:v>
                </c:pt>
                <c:pt idx="3">
                  <c:v>23.534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SparkMeasurements.txt!$N$3</c:f>
              <c:strCache>
                <c:ptCount val="1"/>
                <c:pt idx="0">
                  <c:v>5000x1000 (92MB) -cached</c:v>
                </c:pt>
              </c:strCache>
            </c:strRef>
          </c:tx>
          <c:spPr>
            <a:ln>
              <a:prstDash val="sysDot"/>
            </a:ln>
          </c:spPr>
          <c:marker>
            <c:symbol val="none"/>
          </c:marker>
          <c:xVal>
            <c:numRef>
              <c:f>SparkMeasurements.txt!$L$5:$L$8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SparkMeasurements.txt!$N$5:$N$8</c:f>
              <c:numCache>
                <c:formatCode>General</c:formatCode>
                <c:ptCount val="4"/>
                <c:pt idx="0">
                  <c:v>24.005</c:v>
                </c:pt>
                <c:pt idx="1">
                  <c:v>23.636</c:v>
                </c:pt>
                <c:pt idx="2">
                  <c:v>23.825</c:v>
                </c:pt>
                <c:pt idx="3">
                  <c:v>24.787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SparkMeasurements.txt!$O$3</c:f>
              <c:strCache>
                <c:ptCount val="1"/>
                <c:pt idx="0">
                  <c:v>5000x2500 (231 MB) -cached</c:v>
                </c:pt>
              </c:strCache>
            </c:strRef>
          </c:tx>
          <c:spPr>
            <a:ln>
              <a:prstDash val="sysDot"/>
            </a:ln>
          </c:spPr>
          <c:marker>
            <c:symbol val="none"/>
          </c:marker>
          <c:xVal>
            <c:numRef>
              <c:f>SparkMeasurements.txt!$L$5:$L$8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SparkMeasurements.txt!$O$5:$O$8</c:f>
              <c:numCache>
                <c:formatCode>General</c:formatCode>
                <c:ptCount val="4"/>
                <c:pt idx="0">
                  <c:v>35.51</c:v>
                </c:pt>
                <c:pt idx="1">
                  <c:v>31.389</c:v>
                </c:pt>
                <c:pt idx="2">
                  <c:v>31.433</c:v>
                </c:pt>
                <c:pt idx="3">
                  <c:v>33.488</c:v>
                </c:pt>
              </c:numCache>
            </c:numRef>
          </c:yVal>
          <c:smooth val="1"/>
        </c:ser>
        <c:ser>
          <c:idx val="9"/>
          <c:order val="9"/>
          <c:tx>
            <c:strRef>
              <c:f>SparkMeasurements.txt!$P$3</c:f>
              <c:strCache>
                <c:ptCount val="1"/>
                <c:pt idx="0">
                  <c:v>1000x65536 (1GB) -cached</c:v>
                </c:pt>
              </c:strCache>
            </c:strRef>
          </c:tx>
          <c:spPr>
            <a:ln>
              <a:prstDash val="sysDot"/>
            </a:ln>
          </c:spPr>
          <c:marker>
            <c:symbol val="none"/>
          </c:marker>
          <c:xVal>
            <c:numRef>
              <c:f>SparkMeasurements.txt!$L$5:$L$8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SparkMeasurements.txt!$P$5:$P$8</c:f>
              <c:numCache>
                <c:formatCode>General</c:formatCode>
                <c:ptCount val="4"/>
                <c:pt idx="0">
                  <c:v>82.003</c:v>
                </c:pt>
                <c:pt idx="1">
                  <c:v>76.752</c:v>
                </c:pt>
                <c:pt idx="2">
                  <c:v>78.268</c:v>
                </c:pt>
                <c:pt idx="3">
                  <c:v>86.734</c:v>
                </c:pt>
              </c:numCache>
            </c:numRef>
          </c:yVal>
          <c:smooth val="1"/>
        </c:ser>
        <c:ser>
          <c:idx val="10"/>
          <c:order val="10"/>
          <c:tx>
            <c:strRef>
              <c:f>SparkMeasurements.txt!$Q$3</c:f>
              <c:strCache>
                <c:ptCount val="1"/>
                <c:pt idx="0">
                  <c:v>10000x65536 (36GB) -cached</c:v>
                </c:pt>
              </c:strCache>
            </c:strRef>
          </c:tx>
          <c:spPr>
            <a:ln>
              <a:prstDash val="sysDot"/>
            </a:ln>
          </c:spPr>
          <c:marker>
            <c:symbol val="none"/>
          </c:marker>
          <c:xVal>
            <c:numRef>
              <c:f>SparkMeasurements.txt!$L$5:$L$8</c:f>
              <c:numCache>
                <c:formatCode>General</c:formatCode>
                <c:ptCount val="4"/>
                <c:pt idx="0">
                  <c:v>4.0</c:v>
                </c:pt>
                <c:pt idx="1">
                  <c:v>8.0</c:v>
                </c:pt>
                <c:pt idx="2">
                  <c:v>16.0</c:v>
                </c:pt>
                <c:pt idx="3">
                  <c:v>32.0</c:v>
                </c:pt>
              </c:numCache>
            </c:numRef>
          </c:xVal>
          <c:yVal>
            <c:numRef>
              <c:f>SparkMeasurements.txt!$Q$5:$Q$8</c:f>
              <c:numCache>
                <c:formatCode>General</c:formatCode>
                <c:ptCount val="4"/>
                <c:pt idx="0">
                  <c:v>512.9109999999998</c:v>
                </c:pt>
                <c:pt idx="1">
                  <c:v>278.942</c:v>
                </c:pt>
                <c:pt idx="2">
                  <c:v>178.174</c:v>
                </c:pt>
                <c:pt idx="3">
                  <c:v>215.465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0075752"/>
        <c:axId val="-2130070328"/>
      </c:scatterChart>
      <c:valAx>
        <c:axId val="-2130075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Nodes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070328"/>
        <c:crosses val="autoZero"/>
        <c:crossBetween val="midCat"/>
      </c:valAx>
      <c:valAx>
        <c:axId val="-2130070328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07575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SVD (Matrix/MatrixTranspose)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SparkMeasurements.txt!$U$3</c:f>
              <c:strCache>
                <c:ptCount val="1"/>
                <c:pt idx="0">
                  <c:v>1000x65536 (1GB) </c:v>
                </c:pt>
              </c:strCache>
            </c:strRef>
          </c:tx>
          <c:marker>
            <c:symbol val="none"/>
          </c:marker>
          <c:xVal>
            <c:numRef>
              <c:f>SparkMeasurements.txt!$L$4:$L$8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SparkMeasurements.txt!$U$4:$U$8</c:f>
              <c:numCache>
                <c:formatCode>General</c:formatCode>
                <c:ptCount val="5"/>
                <c:pt idx="0">
                  <c:v>151.01</c:v>
                </c:pt>
                <c:pt idx="1">
                  <c:v>82.003</c:v>
                </c:pt>
                <c:pt idx="2">
                  <c:v>76.752</c:v>
                </c:pt>
                <c:pt idx="3">
                  <c:v>78.268</c:v>
                </c:pt>
                <c:pt idx="4">
                  <c:v>86.734</c:v>
                </c:pt>
              </c:numCache>
            </c:numRef>
          </c:yVal>
          <c:smooth val="1"/>
        </c:ser>
        <c:ser>
          <c:idx val="2"/>
          <c:order val="1"/>
          <c:tx>
            <c:strRef>
              <c:f>SparkMeasurements.txt!$V$3</c:f>
              <c:strCache>
                <c:ptCount val="1"/>
                <c:pt idx="0">
                  <c:v>10000x65536 (36GB) </c:v>
                </c:pt>
              </c:strCache>
            </c:strRef>
          </c:tx>
          <c:marker>
            <c:symbol val="none"/>
          </c:marker>
          <c:xVal>
            <c:numRef>
              <c:f>SparkMeasurements.txt!$L$4:$L$8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SparkMeasurements.txt!$V$4:$V$8</c:f>
              <c:numCache>
                <c:formatCode>General</c:formatCode>
                <c:ptCount val="5"/>
                <c:pt idx="0">
                  <c:v>1125.328</c:v>
                </c:pt>
                <c:pt idx="1">
                  <c:v>512.9109999999998</c:v>
                </c:pt>
                <c:pt idx="2">
                  <c:v>278.942</c:v>
                </c:pt>
                <c:pt idx="3">
                  <c:v>178.174</c:v>
                </c:pt>
                <c:pt idx="4">
                  <c:v>215.465</c:v>
                </c:pt>
              </c:numCache>
            </c:numRef>
          </c:yVal>
          <c:smooth val="1"/>
        </c:ser>
        <c:ser>
          <c:idx val="3"/>
          <c:order val="2"/>
          <c:tx>
            <c:strRef>
              <c:f>SparkMeasurements.txt!$W$3</c:f>
              <c:strCache>
                <c:ptCount val="1"/>
                <c:pt idx="0">
                  <c:v>10000x100000000 (160G) </c:v>
                </c:pt>
              </c:strCache>
            </c:strRef>
          </c:tx>
          <c:marker>
            <c:symbol val="none"/>
          </c:marker>
          <c:xVal>
            <c:numRef>
              <c:f>SparkMeasurements.txt!$L$4:$L$8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SparkMeasurements.txt!$W$4:$W$8</c:f>
              <c:numCache>
                <c:formatCode>General</c:formatCode>
                <c:ptCount val="5"/>
                <c:pt idx="0">
                  <c:v>12000.0</c:v>
                </c:pt>
                <c:pt idx="1">
                  <c:v>12000.0</c:v>
                </c:pt>
                <c:pt idx="2">
                  <c:v>12000.0</c:v>
                </c:pt>
                <c:pt idx="3">
                  <c:v>12000.0</c:v>
                </c:pt>
                <c:pt idx="4">
                  <c:v>12000.0</c:v>
                </c:pt>
              </c:numCache>
            </c:numRef>
          </c:yVal>
          <c:smooth val="1"/>
        </c:ser>
        <c:ser>
          <c:idx val="4"/>
          <c:order val="3"/>
          <c:tx>
            <c:strRef>
              <c:f>SparkMeasurements.txt!$AF$3</c:f>
              <c:strCache>
                <c:ptCount val="1"/>
                <c:pt idx="0">
                  <c:v>65536x1000 (1GB)</c:v>
                </c:pt>
              </c:strCache>
            </c:strRef>
          </c:tx>
          <c:spPr>
            <a:ln>
              <a:solidFill>
                <a:schemeClr val="accent2"/>
              </a:solidFill>
              <a:prstDash val="sysDot"/>
            </a:ln>
          </c:spPr>
          <c:marker>
            <c:symbol val="none"/>
          </c:marker>
          <c:xVal>
            <c:numRef>
              <c:f>SparkMeasurements.txt!$L$4:$L$8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SparkMeasurements.txt!$AF$4:$AF$8</c:f>
              <c:numCache>
                <c:formatCode>General</c:formatCode>
                <c:ptCount val="5"/>
                <c:pt idx="0">
                  <c:v>117.566</c:v>
                </c:pt>
                <c:pt idx="1">
                  <c:v>60.951</c:v>
                </c:pt>
                <c:pt idx="2">
                  <c:v>45.616</c:v>
                </c:pt>
                <c:pt idx="3">
                  <c:v>40.268</c:v>
                </c:pt>
                <c:pt idx="4">
                  <c:v>42.936</c:v>
                </c:pt>
              </c:numCache>
            </c:numRef>
          </c:yVal>
          <c:smooth val="1"/>
        </c:ser>
        <c:ser>
          <c:idx val="5"/>
          <c:order val="4"/>
          <c:tx>
            <c:strRef>
              <c:f>SparkMeasurements.txt!$AE$3</c:f>
              <c:strCache>
                <c:ptCount val="1"/>
                <c:pt idx="0">
                  <c:v>65536x10000 (36GB)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  <a:prstDash val="sysDot"/>
            </a:ln>
          </c:spPr>
          <c:marker>
            <c:symbol val="none"/>
          </c:marker>
          <c:xVal>
            <c:numRef>
              <c:f>SparkMeasurements.txt!$L$4:$L$8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SparkMeasurements.txt!$AE$4:$AE$8</c:f>
              <c:numCache>
                <c:formatCode>General</c:formatCode>
                <c:ptCount val="5"/>
                <c:pt idx="0">
                  <c:v>803.48</c:v>
                </c:pt>
                <c:pt idx="1">
                  <c:v>425.049</c:v>
                </c:pt>
                <c:pt idx="2">
                  <c:v>228.902</c:v>
                </c:pt>
                <c:pt idx="3">
                  <c:v>133.865</c:v>
                </c:pt>
                <c:pt idx="4">
                  <c:v>113.906</c:v>
                </c:pt>
              </c:numCache>
            </c:numRef>
          </c:yVal>
          <c:smooth val="1"/>
        </c:ser>
        <c:ser>
          <c:idx val="7"/>
          <c:order val="5"/>
          <c:tx>
            <c:strRef>
              <c:f>SparkMeasurements.txt!$AD$3</c:f>
              <c:strCache>
                <c:ptCount val="1"/>
                <c:pt idx="0">
                  <c:v>100000000x10000 (160G)</c:v>
                </c:pt>
              </c:strCache>
            </c:strRef>
          </c:tx>
          <c:spPr>
            <a:ln>
              <a:solidFill>
                <a:srgbClr val="8064A2"/>
              </a:solidFill>
              <a:prstDash val="dot"/>
            </a:ln>
          </c:spPr>
          <c:marker>
            <c:symbol val="none"/>
          </c:marker>
          <c:xVal>
            <c:numRef>
              <c:f>SparkMeasurements.txt!$L$4:$L$8</c:f>
              <c:numCache>
                <c:formatCode>General</c:formatCode>
                <c:ptCount val="5"/>
                <c:pt idx="0">
                  <c:v>2.0</c:v>
                </c:pt>
                <c:pt idx="1">
                  <c:v>4.0</c:v>
                </c:pt>
                <c:pt idx="2">
                  <c:v>8.0</c:v>
                </c:pt>
                <c:pt idx="3">
                  <c:v>16.0</c:v>
                </c:pt>
                <c:pt idx="4">
                  <c:v>32.0</c:v>
                </c:pt>
              </c:numCache>
            </c:numRef>
          </c:xVal>
          <c:yVal>
            <c:numRef>
              <c:f>SparkMeasurements.txt!$AD$4:$AD$8</c:f>
              <c:numCache>
                <c:formatCode>General</c:formatCode>
                <c:ptCount val="5"/>
                <c:pt idx="0">
                  <c:v>6214.896</c:v>
                </c:pt>
                <c:pt idx="1">
                  <c:v>3457.448</c:v>
                </c:pt>
                <c:pt idx="2">
                  <c:v>1978.724</c:v>
                </c:pt>
                <c:pt idx="3">
                  <c:v>1504.552</c:v>
                </c:pt>
                <c:pt idx="4">
                  <c:v>989.3619999999999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0029720"/>
        <c:axId val="-2130024120"/>
      </c:scatterChart>
      <c:valAx>
        <c:axId val="-2130029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Nodes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024120"/>
        <c:crosses val="autoZero"/>
        <c:crossBetween val="midCat"/>
      </c:valAx>
      <c:valAx>
        <c:axId val="-2130024120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 (s)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3002972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0"/>
          <a:stretch/>
        </p:blipFill>
        <p:spPr>
          <a:xfrm>
            <a:off x="5786057" y="-2184"/>
            <a:ext cx="3377288" cy="6696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" y="254995"/>
            <a:ext cx="4160172" cy="92648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24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626280" cy="46634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02278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7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864264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87" y="25603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8" y="1444752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48" y="2270334"/>
            <a:ext cx="4192528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4752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0334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391189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0"/>
          <a:stretch/>
        </p:blipFill>
        <p:spPr>
          <a:xfrm>
            <a:off x="5786057" y="-2184"/>
            <a:ext cx="3377288" cy="669608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 userDrawn="1"/>
        </p:nvCxnSpPr>
        <p:spPr>
          <a:xfrm>
            <a:off x="57912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8628678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083728" y="1812022"/>
            <a:ext cx="4060272" cy="50458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3860" y="244475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8688" y="1445477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16123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 smtClean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Presentation_name</a:t>
            </a:r>
            <a:endParaRPr lang="en-US" sz="10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9" r:id="rId3"/>
    <p:sldLayoutId id="2147483940" r:id="rId4"/>
    <p:sldLayoutId id="2147483941" r:id="rId5"/>
    <p:sldLayoutId id="2147483942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rl.apache.org" TargetMode="External"/><Relationship Id="rId3" Type="http://schemas.openxmlformats.org/officeDocument/2006/relationships/hyperlink" Target="mailto:git@code.ornl.gov:d3s/spark_on_demand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" y="254995"/>
            <a:ext cx="4684776" cy="807913"/>
          </a:xfrm>
        </p:spPr>
        <p:txBody>
          <a:bodyPr/>
          <a:lstStyle/>
          <a:p>
            <a:r>
              <a:rPr lang="en-US" dirty="0" smtClean="0"/>
              <a:t>Spark On Demand</a:t>
            </a:r>
            <a:br>
              <a:rPr lang="en-US" dirty="0" smtClean="0"/>
            </a:br>
            <a:r>
              <a:rPr lang="en-US" sz="2400" dirty="0" smtClean="0"/>
              <a:t>Deploying on Rhea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24" y="1761402"/>
            <a:ext cx="4988376" cy="3343997"/>
          </a:xfrm>
        </p:spPr>
        <p:txBody>
          <a:bodyPr/>
          <a:lstStyle/>
          <a:p>
            <a:r>
              <a:rPr lang="en-US" dirty="0" smtClean="0"/>
              <a:t>Dale Stansberry</a:t>
            </a:r>
          </a:p>
          <a:p>
            <a:r>
              <a:rPr lang="en-US" dirty="0" smtClean="0"/>
              <a:t>John Harney</a:t>
            </a:r>
          </a:p>
          <a:p>
            <a:endParaRPr lang="en-US" dirty="0" smtClean="0"/>
          </a:p>
          <a:p>
            <a:r>
              <a:rPr lang="en-US" sz="2000" dirty="0" smtClean="0"/>
              <a:t>Advanced Data and Workflows Group</a:t>
            </a:r>
          </a:p>
          <a:p>
            <a:r>
              <a:rPr lang="en-US" sz="2000" dirty="0" smtClean="0"/>
              <a:t>NCCS/OLCF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185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smtClean="0"/>
              <a:t>Initial Experiences and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214785"/>
            <a:ext cx="8642640" cy="419541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When should we use </a:t>
            </a:r>
            <a:r>
              <a:rPr lang="en-US" sz="2400" b="1" dirty="0"/>
              <a:t>Spark-on-Rhea</a:t>
            </a:r>
            <a:r>
              <a:rPr lang="en-US" sz="2400" b="1" dirty="0" smtClean="0"/>
              <a:t>? </a:t>
            </a:r>
          </a:p>
          <a:p>
            <a:pPr marL="0" indent="0">
              <a:buNone/>
            </a:pPr>
            <a:r>
              <a:rPr lang="en-US" sz="2400" b="1" dirty="0"/>
              <a:t>When not to use Spark-on-Rhea?</a:t>
            </a:r>
          </a:p>
          <a:p>
            <a:pPr lvl="1"/>
            <a:r>
              <a:rPr lang="en-US" sz="2200" dirty="0"/>
              <a:t>Working with smaller datasets</a:t>
            </a:r>
          </a:p>
          <a:p>
            <a:pPr lvl="1"/>
            <a:r>
              <a:rPr lang="en-US" sz="2200" dirty="0"/>
              <a:t>Applications that require spark to be listening for requests</a:t>
            </a:r>
          </a:p>
          <a:p>
            <a:pPr lvl="1"/>
            <a:r>
              <a:rPr lang="en-US" sz="2200" dirty="0"/>
              <a:t>MPI applications</a:t>
            </a:r>
          </a:p>
          <a:p>
            <a:pPr marL="0" indent="0">
              <a:buNone/>
            </a:pPr>
            <a:r>
              <a:rPr lang="en-US" sz="2400" b="1" dirty="0" smtClean="0"/>
              <a:t>Does it exhibit expected performance benefits?</a:t>
            </a:r>
          </a:p>
          <a:p>
            <a:pPr marL="0" indent="0">
              <a:buNone/>
            </a:pPr>
            <a:r>
              <a:rPr lang="en-US" sz="2400" b="1" dirty="0" smtClean="0"/>
              <a:t>What are the optimal conditions for using it?</a:t>
            </a:r>
          </a:p>
          <a:p>
            <a:pPr lvl="1"/>
            <a:r>
              <a:rPr lang="en-US" sz="2200" dirty="0" smtClean="0"/>
              <a:t>Number of nodes, size of datasets, number of threads, </a:t>
            </a:r>
            <a:r>
              <a:rPr lang="en-US" sz="2200" dirty="0" err="1" smtClean="0"/>
              <a:t>etc</a:t>
            </a:r>
            <a:endParaRPr lang="en-US" sz="2200" dirty="0" smtClean="0"/>
          </a:p>
          <a:p>
            <a:pPr marL="0" indent="0">
              <a:buNone/>
            </a:pPr>
            <a:r>
              <a:rPr lang="en-US" sz="2400" b="1" dirty="0" smtClean="0"/>
              <a:t>Examples:</a:t>
            </a:r>
          </a:p>
          <a:p>
            <a:pPr lvl="1"/>
            <a:r>
              <a:rPr lang="en-US" sz="2200" dirty="0" err="1" smtClean="0"/>
              <a:t>Wordcount</a:t>
            </a:r>
            <a:endParaRPr lang="en-US" sz="2200" dirty="0" smtClean="0"/>
          </a:p>
          <a:p>
            <a:pPr lvl="1"/>
            <a:r>
              <a:rPr lang="en-US" sz="2200" dirty="0" smtClean="0"/>
              <a:t>Singular Value Decomposition (from </a:t>
            </a:r>
            <a:r>
              <a:rPr lang="en-US" sz="2200" dirty="0" err="1" smtClean="0"/>
              <a:t>MLLib</a:t>
            </a:r>
            <a:r>
              <a:rPr lang="en-US" sz="2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520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888705"/>
          </a:xfrm>
        </p:spPr>
        <p:txBody>
          <a:bodyPr/>
          <a:lstStyle/>
          <a:p>
            <a:r>
              <a:rPr lang="en-US" dirty="0" smtClean="0"/>
              <a:t>Applications – </a:t>
            </a:r>
            <a:r>
              <a:rPr lang="en-US" dirty="0" err="1" smtClean="0"/>
              <a:t>WordCount</a:t>
            </a:r>
            <a:r>
              <a:rPr lang="en-US" dirty="0" smtClean="0"/>
              <a:t> and Singular Value Decomposition (SVD)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219200"/>
            <a:ext cx="8642640" cy="4805015"/>
          </a:xfrm>
        </p:spPr>
        <p:txBody>
          <a:bodyPr/>
          <a:lstStyle/>
          <a:p>
            <a:r>
              <a:rPr lang="en-US" dirty="0" smtClean="0"/>
              <a:t>Preliminary Findings (experiment setup)</a:t>
            </a:r>
            <a:endParaRPr lang="en-US" sz="2200" dirty="0" smtClean="0"/>
          </a:p>
          <a:p>
            <a:pPr lvl="1"/>
            <a:r>
              <a:rPr lang="en-US" dirty="0" smtClean="0"/>
              <a:t>Parameters </a:t>
            </a:r>
          </a:p>
          <a:p>
            <a:pPr lvl="2"/>
            <a:r>
              <a:rPr lang="en-US" dirty="0" smtClean="0"/>
              <a:t>Number of nodes – 2,4,8,16,32, (64)</a:t>
            </a:r>
          </a:p>
          <a:p>
            <a:pPr lvl="2"/>
            <a:r>
              <a:rPr lang="en-US" dirty="0" err="1" smtClean="0"/>
              <a:t>WordCount</a:t>
            </a:r>
            <a:r>
              <a:rPr lang="en-US" dirty="0" smtClean="0"/>
              <a:t>: Document sizes (1,2,4,8,100 GB)</a:t>
            </a:r>
          </a:p>
          <a:p>
            <a:pPr lvl="2"/>
            <a:r>
              <a:rPr lang="en-US" dirty="0" smtClean="0"/>
              <a:t>SVD: Matrix sizes </a:t>
            </a:r>
          </a:p>
          <a:p>
            <a:pPr lvl="3"/>
            <a:r>
              <a:rPr lang="en-US" sz="1400" b="1" dirty="0" smtClean="0"/>
              <a:t>Small</a:t>
            </a:r>
            <a:r>
              <a:rPr lang="en-US" sz="1400" dirty="0" smtClean="0"/>
              <a:t> – 5000x500 (~46MB), 5000x1000 (~92MB), 5000x2500 (~231MB)</a:t>
            </a:r>
          </a:p>
          <a:p>
            <a:pPr lvl="3"/>
            <a:r>
              <a:rPr lang="en-US" sz="1400" b="1" dirty="0" smtClean="0"/>
              <a:t>Medium</a:t>
            </a:r>
            <a:r>
              <a:rPr lang="en-US" sz="1400" dirty="0" smtClean="0"/>
              <a:t> (e.g. 256x256 images) – 1000x65536 (~1,2 GB), 10000x65536 (~12 GB)</a:t>
            </a:r>
          </a:p>
          <a:p>
            <a:pPr lvl="3"/>
            <a:r>
              <a:rPr lang="en-US" sz="1400" b="1" dirty="0" smtClean="0"/>
              <a:t>Large</a:t>
            </a:r>
            <a:r>
              <a:rPr lang="en-US" sz="1400" dirty="0" smtClean="0"/>
              <a:t> (</a:t>
            </a:r>
            <a:r>
              <a:rPr lang="en-US" sz="1400" dirty="0" err="1" smtClean="0"/>
              <a:t>e.g</a:t>
            </a:r>
            <a:r>
              <a:rPr lang="en-US" sz="1400" dirty="0" smtClean="0"/>
              <a:t> higher res 10000x10000 images) – 10000x100000000 (~185 GB)</a:t>
            </a:r>
          </a:p>
          <a:p>
            <a:pPr lvl="1"/>
            <a:r>
              <a:rPr lang="en-US" dirty="0" smtClean="0"/>
              <a:t>Assumptions</a:t>
            </a:r>
          </a:p>
          <a:p>
            <a:pPr lvl="2"/>
            <a:r>
              <a:rPr lang="en-US" dirty="0" smtClean="0"/>
              <a:t>Input are text files of random values</a:t>
            </a:r>
          </a:p>
          <a:p>
            <a:pPr lvl="2"/>
            <a:r>
              <a:rPr lang="en-US" dirty="0" smtClean="0"/>
              <a:t>Data preparation time not considered </a:t>
            </a:r>
          </a:p>
          <a:p>
            <a:pPr lvl="2"/>
            <a:r>
              <a:rPr lang="en-US" dirty="0" smtClean="0"/>
              <a:t>Uses out-of-box Spark task manager (YARN? </a:t>
            </a:r>
            <a:r>
              <a:rPr lang="en-US" dirty="0" err="1" smtClean="0"/>
              <a:t>Mesos</a:t>
            </a:r>
            <a:r>
              <a:rPr lang="en-US" dirty="0" smtClean="0"/>
              <a:t>?)</a:t>
            </a:r>
          </a:p>
          <a:p>
            <a:pPr lvl="2"/>
            <a:r>
              <a:rPr lang="en-US" b="1" i="1" dirty="0">
                <a:solidFill>
                  <a:srgbClr val="FF0000"/>
                </a:solidFill>
              </a:rPr>
              <a:t>I/O </a:t>
            </a:r>
            <a:r>
              <a:rPr lang="en-US" b="1" i="1" dirty="0" smtClean="0">
                <a:solidFill>
                  <a:srgbClr val="FF0000"/>
                </a:solidFill>
              </a:rPr>
              <a:t>performance </a:t>
            </a:r>
            <a:r>
              <a:rPr lang="en-US" b="1" i="1" dirty="0">
                <a:solidFill>
                  <a:srgbClr val="FF0000"/>
                </a:solidFill>
              </a:rPr>
              <a:t>not considered in measurements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755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– </a:t>
            </a:r>
            <a:r>
              <a:rPr lang="en-US" dirty="0" err="1" smtClean="0"/>
              <a:t>Wordcount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0465839"/>
              </p:ext>
            </p:extLst>
          </p:nvPr>
        </p:nvGraphicFramePr>
        <p:xfrm>
          <a:off x="1447800" y="1143000"/>
          <a:ext cx="59436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51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888705"/>
          </a:xfrm>
        </p:spPr>
        <p:txBody>
          <a:bodyPr/>
          <a:lstStyle/>
          <a:p>
            <a:r>
              <a:rPr lang="en-US" dirty="0" smtClean="0"/>
              <a:t>Application – Singular Value Decomposition (SVD)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3380232" cy="4881215"/>
          </a:xfrm>
        </p:spPr>
        <p:txBody>
          <a:bodyPr/>
          <a:lstStyle/>
          <a:p>
            <a:r>
              <a:rPr lang="en-US" sz="2600" dirty="0" smtClean="0"/>
              <a:t>SVD: </a:t>
            </a:r>
            <a:endParaRPr lang="en-US" sz="1600" dirty="0" smtClean="0"/>
          </a:p>
          <a:p>
            <a:r>
              <a:rPr lang="en-US" sz="1600" dirty="0" smtClean="0"/>
              <a:t>U,V – orthogonal </a:t>
            </a:r>
            <a:r>
              <a:rPr lang="en-US" sz="1600" dirty="0" err="1" smtClean="0"/>
              <a:t>matricies</a:t>
            </a:r>
            <a:r>
              <a:rPr lang="en-US" sz="1600" dirty="0" smtClean="0"/>
              <a:t> containing singular vectors</a:t>
            </a:r>
          </a:p>
          <a:p>
            <a:r>
              <a:rPr lang="en-US" sz="1600" dirty="0" smtClean="0"/>
              <a:t>S – diagonal containing singular values</a:t>
            </a:r>
            <a:endParaRPr lang="en-US" sz="1600" dirty="0"/>
          </a:p>
          <a:p>
            <a:r>
              <a:rPr lang="en-US" sz="1600" dirty="0" smtClean="0"/>
              <a:t>Exists for all A</a:t>
            </a:r>
          </a:p>
          <a:p>
            <a:r>
              <a:rPr lang="en-US" sz="1600" dirty="0" smtClean="0"/>
              <a:t>Numerous calculation methods</a:t>
            </a:r>
          </a:p>
          <a:p>
            <a:endParaRPr lang="en-US" sz="2600" dirty="0" smtClean="0"/>
          </a:p>
        </p:txBody>
      </p:sp>
      <p:pic>
        <p:nvPicPr>
          <p:cNvPr id="4" name="Picture 3" descr="svddiagra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450187"/>
            <a:ext cx="4191000" cy="1817013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930674"/>
              </p:ext>
            </p:extLst>
          </p:nvPr>
        </p:nvGraphicFramePr>
        <p:xfrm>
          <a:off x="1752600" y="1371600"/>
          <a:ext cx="223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4" imgW="876300" imgH="203200" progId="Equation.3">
                  <p:embed/>
                </p:oleObj>
              </mc:Choice>
              <mc:Fallback>
                <p:oleObj name="Equation" r:id="rId4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52600" y="1371600"/>
                        <a:ext cx="223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590800" y="1905000"/>
            <a:ext cx="18288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9000" y="1981200"/>
            <a:ext cx="2286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38600" y="1828800"/>
            <a:ext cx="2895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28600" y="3657600"/>
            <a:ext cx="6656832" cy="2823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Many uses:</a:t>
            </a:r>
          </a:p>
          <a:p>
            <a:pPr lvl="1"/>
            <a:r>
              <a:rPr lang="en-US" sz="2600" dirty="0" smtClean="0"/>
              <a:t>Dimensionality Reduction/Compression</a:t>
            </a:r>
          </a:p>
          <a:p>
            <a:pPr lvl="1"/>
            <a:r>
              <a:rPr lang="en-US" sz="2600" dirty="0" smtClean="0"/>
              <a:t>PCA (Image/Face Recognition)</a:t>
            </a:r>
          </a:p>
          <a:p>
            <a:pPr lvl="1"/>
            <a:r>
              <a:rPr lang="en-US" sz="2600" dirty="0" smtClean="0"/>
              <a:t>Recommender systems (locating important features)</a:t>
            </a:r>
          </a:p>
        </p:txBody>
      </p:sp>
    </p:spTree>
    <p:extLst>
      <p:ext uri="{BB962C8B-B14F-4D97-AF65-F5344CB8AC3E}">
        <p14:creationId xmlns:p14="http://schemas.microsoft.com/office/powerpoint/2010/main" val="1399023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888705"/>
          </a:xfrm>
        </p:spPr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– Singular Value </a:t>
            </a:r>
            <a:r>
              <a:rPr lang="en-US" dirty="0" smtClean="0"/>
              <a:t>Decomposition </a:t>
            </a:r>
            <a:r>
              <a:rPr lang="en-US" dirty="0"/>
              <a:t>(SVD)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2465832" cy="766415"/>
          </a:xfrm>
        </p:spPr>
        <p:txBody>
          <a:bodyPr/>
          <a:lstStyle/>
          <a:p>
            <a:r>
              <a:rPr lang="en-US" dirty="0" smtClean="0"/>
              <a:t>SVD Driver Program (</a:t>
            </a:r>
            <a:r>
              <a:rPr lang="en-US" dirty="0" err="1" smtClean="0"/>
              <a:t>Scala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6-05-19 at 7.3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143000"/>
            <a:ext cx="6019800" cy="520760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858000" y="24384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000" y="28956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58000" y="32004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0" y="41148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58000" y="44958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0" y="47244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543800" y="2438400"/>
            <a:ext cx="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43800" y="3200400"/>
            <a:ext cx="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543800" y="4495800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543800" y="26670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43800" y="36576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543800" y="45720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58000" y="49530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58000" y="56388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43800" y="4953000"/>
            <a:ext cx="0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543800" y="53340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24800" y="2438400"/>
            <a:ext cx="1143000" cy="53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Declare Context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48600" y="3352800"/>
            <a:ext cx="1295400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Load Data into RDD From File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48600" y="4267966"/>
            <a:ext cx="1295400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Compute SVD (</a:t>
            </a:r>
            <a:r>
              <a:rPr lang="en-US" sz="1600" dirty="0" err="1" smtClean="0">
                <a:solidFill>
                  <a:srgbClr val="FF0000"/>
                </a:solidFill>
              </a:rPr>
              <a:t>MLLib</a:t>
            </a:r>
            <a:r>
              <a:rPr lang="en-US" sz="1600" dirty="0" smtClean="0">
                <a:solidFill>
                  <a:srgbClr val="FF0000"/>
                </a:solidFill>
              </a:rPr>
              <a:t> API)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48600" y="5181600"/>
            <a:ext cx="1295400" cy="31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0755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888705"/>
          </a:xfrm>
        </p:spPr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– Singular Value </a:t>
            </a:r>
            <a:r>
              <a:rPr lang="en-US" dirty="0" smtClean="0"/>
              <a:t>Decomposition </a:t>
            </a:r>
            <a:r>
              <a:rPr lang="en-US" dirty="0"/>
              <a:t>(SVD)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167451"/>
              </p:ext>
            </p:extLst>
          </p:nvPr>
        </p:nvGraphicFramePr>
        <p:xfrm>
          <a:off x="1447800" y="1600200"/>
          <a:ext cx="67818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45060" y="5181600"/>
            <a:ext cx="1860840" cy="13843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3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888705"/>
          </a:xfrm>
        </p:spPr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– Singular Value </a:t>
            </a:r>
            <a:r>
              <a:rPr lang="en-US" dirty="0" smtClean="0"/>
              <a:t>Decomposition </a:t>
            </a:r>
            <a:r>
              <a:rPr lang="en-US" dirty="0"/>
              <a:t>(SVD)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2465832" cy="766415"/>
          </a:xfrm>
        </p:spPr>
        <p:txBody>
          <a:bodyPr/>
          <a:lstStyle/>
          <a:p>
            <a:r>
              <a:rPr lang="en-US" dirty="0" smtClean="0"/>
              <a:t>SVD Driver Program (</a:t>
            </a:r>
            <a:r>
              <a:rPr lang="en-US" dirty="0" err="1" smtClean="0"/>
              <a:t>Scala</a:t>
            </a:r>
            <a:r>
              <a:rPr lang="en-US" dirty="0" smtClean="0"/>
              <a:t>) - caching</a:t>
            </a:r>
          </a:p>
        </p:txBody>
      </p:sp>
      <p:pic>
        <p:nvPicPr>
          <p:cNvPr id="4" name="Picture 3" descr="Screen Shot 2016-05-19 at 7.35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6" y="1143001"/>
            <a:ext cx="540802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9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888705"/>
          </a:xfrm>
        </p:spPr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– Singular Value </a:t>
            </a:r>
            <a:r>
              <a:rPr lang="en-US" dirty="0" smtClean="0"/>
              <a:t>Decomposition </a:t>
            </a:r>
            <a:r>
              <a:rPr lang="en-US" dirty="0"/>
              <a:t>(SVD)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578120"/>
              </p:ext>
            </p:extLst>
          </p:nvPr>
        </p:nvGraphicFramePr>
        <p:xfrm>
          <a:off x="762000" y="1752600"/>
          <a:ext cx="7613650" cy="418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229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888705"/>
          </a:xfrm>
        </p:spPr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– Singular Value </a:t>
            </a:r>
            <a:r>
              <a:rPr lang="en-US" dirty="0" smtClean="0"/>
              <a:t>Decomposition </a:t>
            </a:r>
            <a:r>
              <a:rPr lang="en-US" dirty="0"/>
              <a:t>(SVD)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319217"/>
              </p:ext>
            </p:extLst>
          </p:nvPr>
        </p:nvGraphicFramePr>
        <p:xfrm>
          <a:off x="1143000" y="1295400"/>
          <a:ext cx="7264400" cy="504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002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smtClean="0"/>
              <a:t>Discussion/Observations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066800"/>
            <a:ext cx="8642640" cy="4195415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sz="2200" dirty="0" smtClean="0"/>
              <a:t>Improved computational performance for </a:t>
            </a:r>
            <a:r>
              <a:rPr lang="en-US" sz="2200" dirty="0" err="1" smtClean="0"/>
              <a:t>wordcount</a:t>
            </a:r>
            <a:r>
              <a:rPr lang="en-US" sz="2200" dirty="0" smtClean="0"/>
              <a:t> and SVD as node count increases (in some cases)</a:t>
            </a:r>
          </a:p>
          <a:p>
            <a:pPr lvl="1"/>
            <a:r>
              <a:rPr lang="en-US" sz="2200" dirty="0" smtClean="0"/>
              <a:t>Caching makes a huge difference (what happens when required cache is greater than available memory?)</a:t>
            </a:r>
          </a:p>
          <a:p>
            <a:pPr lvl="1"/>
            <a:r>
              <a:rPr lang="en-US" sz="2200" dirty="0" smtClean="0"/>
              <a:t>Structure of the data can be important (</a:t>
            </a:r>
            <a:r>
              <a:rPr lang="en-US" sz="2200" dirty="0"/>
              <a:t>Large matrix </a:t>
            </a:r>
            <a:r>
              <a:rPr lang="en-US" sz="2200" dirty="0" smtClean="0"/>
              <a:t>10000x100000000</a:t>
            </a:r>
            <a:r>
              <a:rPr lang="en-US" sz="2200" dirty="0"/>
              <a:t>) caused timeout error </a:t>
            </a:r>
            <a:endParaRPr lang="en-US" sz="2200" dirty="0" smtClean="0"/>
          </a:p>
          <a:p>
            <a:pPr lvl="1"/>
            <a:r>
              <a:rPr lang="en-US" sz="2200" dirty="0" smtClean="0"/>
              <a:t>Investigate other tunable </a:t>
            </a:r>
            <a:r>
              <a:rPr lang="en-US" sz="2200" dirty="0"/>
              <a:t>parameters </a:t>
            </a:r>
            <a:r>
              <a:rPr lang="en-US" sz="2200" dirty="0" smtClean="0"/>
              <a:t>including</a:t>
            </a:r>
          </a:p>
          <a:p>
            <a:pPr lvl="2"/>
            <a:r>
              <a:rPr lang="en-US" sz="1800" dirty="0" smtClean="0"/>
              <a:t>number </a:t>
            </a:r>
            <a:r>
              <a:rPr lang="en-US" sz="1800" dirty="0"/>
              <a:t>of </a:t>
            </a:r>
            <a:r>
              <a:rPr lang="en-US" sz="1800" dirty="0" smtClean="0"/>
              <a:t>threads</a:t>
            </a:r>
            <a:endParaRPr lang="en-US" sz="1800" dirty="0"/>
          </a:p>
          <a:p>
            <a:pPr lvl="2"/>
            <a:r>
              <a:rPr lang="en-US" sz="1800" dirty="0" smtClean="0"/>
              <a:t>number </a:t>
            </a:r>
            <a:r>
              <a:rPr lang="en-US" sz="1800" dirty="0"/>
              <a:t>of </a:t>
            </a:r>
            <a:r>
              <a:rPr lang="en-US" sz="1800" dirty="0" smtClean="0"/>
              <a:t>open sockets</a:t>
            </a:r>
          </a:p>
          <a:p>
            <a:pPr lvl="2"/>
            <a:r>
              <a:rPr lang="en-US" sz="1800" dirty="0"/>
              <a:t>s</a:t>
            </a:r>
            <a:r>
              <a:rPr lang="en-US" sz="1800" dirty="0" smtClean="0"/>
              <a:t>erialization methods</a:t>
            </a:r>
          </a:p>
          <a:p>
            <a:pPr lvl="2"/>
            <a:r>
              <a:rPr lang="en-US" sz="1800" dirty="0"/>
              <a:t>n</a:t>
            </a:r>
            <a:r>
              <a:rPr lang="en-US" sz="1800" dirty="0" smtClean="0"/>
              <a:t>umber of threads</a:t>
            </a:r>
          </a:p>
          <a:p>
            <a:pPr lvl="2"/>
            <a:r>
              <a:rPr lang="en-US" sz="1800" dirty="0" smtClean="0"/>
              <a:t>mounting options</a:t>
            </a:r>
            <a:endParaRPr lang="en-US" i="1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85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/>
              <a:t>Spark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1.6 + </a:t>
            </a:r>
            <a:r>
              <a:rPr lang="en-US" dirty="0" err="1"/>
              <a:t>Hadoop</a:t>
            </a:r>
            <a:r>
              <a:rPr lang="en-US" dirty="0"/>
              <a:t> 2.6 binary </a:t>
            </a:r>
            <a:r>
              <a:rPr lang="en-US" dirty="0" err="1"/>
              <a:t>dist</a:t>
            </a:r>
            <a:endParaRPr lang="en-US" dirty="0"/>
          </a:p>
          <a:p>
            <a:r>
              <a:rPr lang="en-US" dirty="0"/>
              <a:t>Will soon be available as module on Rhea</a:t>
            </a:r>
          </a:p>
          <a:p>
            <a:r>
              <a:rPr lang="en-US" dirty="0"/>
              <a:t>Spark configured using “Standalone” mode</a:t>
            </a:r>
          </a:p>
          <a:p>
            <a:r>
              <a:rPr lang="en-US" dirty="0"/>
              <a:t>Spark jobs run using PBS scripts generated with OLCF spark </a:t>
            </a:r>
            <a:r>
              <a:rPr lang="en-US" dirty="0" smtClean="0"/>
              <a:t>command-line utility (</a:t>
            </a:r>
            <a:r>
              <a:rPr lang="en-US" dirty="0" err="1" smtClean="0"/>
              <a:t>spark_setup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PBS script contains Spark dynamic deployment plus custom application setup/commands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5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smtClean="0"/>
              <a:t>Discussion/Observations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143000"/>
            <a:ext cx="8642640" cy="4195415"/>
          </a:xfrm>
        </p:spPr>
        <p:txBody>
          <a:bodyPr/>
          <a:lstStyle/>
          <a:p>
            <a:r>
              <a:rPr lang="en-US" dirty="0" smtClean="0"/>
              <a:t>Other observations of using spark-on-demand on Rhea</a:t>
            </a:r>
          </a:p>
          <a:p>
            <a:pPr lvl="1"/>
            <a:r>
              <a:rPr lang="en-US" dirty="0" smtClean="0"/>
              <a:t>Edit the </a:t>
            </a:r>
            <a:r>
              <a:rPr lang="en-US" dirty="0" err="1" smtClean="0"/>
              <a:t>pbs</a:t>
            </a:r>
            <a:r>
              <a:rPr lang="en-US" dirty="0" smtClean="0"/>
              <a:t> script at your own risk!</a:t>
            </a:r>
          </a:p>
          <a:p>
            <a:pPr lvl="1"/>
            <a:r>
              <a:rPr lang="en-US" dirty="0" smtClean="0"/>
              <a:t>Cannot take advantage of the spark shell (REPL)</a:t>
            </a:r>
          </a:p>
          <a:p>
            <a:pPr lvl="1"/>
            <a:r>
              <a:rPr lang="en-US" dirty="0"/>
              <a:t>More </a:t>
            </a:r>
            <a:r>
              <a:rPr lang="en-US" dirty="0" smtClean="0"/>
              <a:t>support for driver programs in </a:t>
            </a:r>
            <a:r>
              <a:rPr lang="en-US" dirty="0" err="1" smtClean="0"/>
              <a:t>scala</a:t>
            </a:r>
            <a:r>
              <a:rPr lang="en-US" dirty="0" smtClean="0"/>
              <a:t> (</a:t>
            </a:r>
            <a:r>
              <a:rPr lang="en-US" dirty="0"/>
              <a:t>Streaming, </a:t>
            </a:r>
            <a:r>
              <a:rPr lang="en-US" dirty="0" err="1"/>
              <a:t>MLLib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Future investigation:</a:t>
            </a:r>
          </a:p>
          <a:p>
            <a:pPr lvl="2"/>
            <a:r>
              <a:rPr lang="en-US" dirty="0" smtClean="0"/>
              <a:t>I/O (</a:t>
            </a:r>
            <a:r>
              <a:rPr lang="en-US" dirty="0" err="1" smtClean="0"/>
              <a:t>Darshan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TPC-DS and </a:t>
            </a:r>
            <a:r>
              <a:rPr lang="en-US" dirty="0" err="1" smtClean="0"/>
              <a:t>BigData</a:t>
            </a:r>
            <a:r>
              <a:rPr lang="en-US" dirty="0"/>
              <a:t> Benchmarks </a:t>
            </a:r>
            <a:r>
              <a:rPr lang="en-US" dirty="0" smtClean="0"/>
              <a:t>(Kay </a:t>
            </a:r>
            <a:r>
              <a:rPr lang="en-US" dirty="0" err="1" smtClean="0"/>
              <a:t>Ousterhout</a:t>
            </a:r>
            <a:r>
              <a:rPr lang="en-US" dirty="0" smtClean="0"/>
              <a:t> </a:t>
            </a:r>
            <a:r>
              <a:rPr lang="en-US" dirty="0"/>
              <a:t>-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kayousterhout</a:t>
            </a:r>
            <a:r>
              <a:rPr lang="en-US" dirty="0"/>
              <a:t>/trace-analysis)</a:t>
            </a:r>
            <a:endParaRPr lang="en-US" dirty="0" smtClean="0"/>
          </a:p>
          <a:p>
            <a:pPr lvl="2"/>
            <a:r>
              <a:rPr lang="en-US" dirty="0" smtClean="0"/>
              <a:t>Comparison with traditional spark setup (CADES with HDFS) is needed</a:t>
            </a:r>
          </a:p>
        </p:txBody>
      </p:sp>
    </p:spTree>
    <p:extLst>
      <p:ext uri="{BB962C8B-B14F-4D97-AF65-F5344CB8AC3E}">
        <p14:creationId xmlns:p14="http://schemas.microsoft.com/office/powerpoint/2010/main" val="347317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/>
              <a:t>Manual Spark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pre-built Spark 1.6.X + </a:t>
            </a:r>
            <a:r>
              <a:rPr lang="en-US" dirty="0" err="1"/>
              <a:t>Hadoop</a:t>
            </a:r>
            <a:r>
              <a:rPr lang="en-US" dirty="0"/>
              <a:t> 2.6.X from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http://spark.apache.org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Extract archive to accessible path on Atlas (scratch or project directory)</a:t>
            </a:r>
          </a:p>
          <a:p>
            <a:r>
              <a:rPr lang="en-US" dirty="0"/>
              <a:t>Export SPARK_HOME and add SPARK_HOME/bin to path</a:t>
            </a:r>
          </a:p>
          <a:p>
            <a:r>
              <a:rPr lang="en-US" dirty="0"/>
              <a:t>Clone </a:t>
            </a:r>
            <a:r>
              <a:rPr lang="en-US" dirty="0" err="1"/>
              <a:t>spark_on_demand</a:t>
            </a:r>
            <a:r>
              <a:rPr lang="en-US" dirty="0"/>
              <a:t> project from: </a:t>
            </a:r>
            <a:r>
              <a:rPr lang="en-US" dirty="0">
                <a:hlinkClick r:id="rId3"/>
              </a:rPr>
              <a:t>git@code.ornl.gov:d3s/spark_on_demand.git</a:t>
            </a:r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spark_setup.py</a:t>
            </a:r>
            <a:r>
              <a:rPr lang="en-US" dirty="0"/>
              <a:t> to SPARK_HOME/bin</a:t>
            </a:r>
          </a:p>
          <a:p>
            <a:r>
              <a:rPr lang="en-US" dirty="0"/>
              <a:t>Copy </a:t>
            </a:r>
            <a:r>
              <a:rPr lang="en-US" dirty="0" err="1"/>
              <a:t>spark_deploy.py</a:t>
            </a:r>
            <a:r>
              <a:rPr lang="en-US" dirty="0"/>
              <a:t> to SPARK_HOME/</a:t>
            </a:r>
            <a:r>
              <a:rPr lang="en-US" dirty="0" err="1"/>
              <a:t>sbin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smtClean="0"/>
              <a:t>How Spark on Demand Works (Setup)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spark_setup.py</a:t>
            </a:r>
            <a:r>
              <a:rPr lang="en-US" dirty="0" smtClean="0"/>
              <a:t> script generates PBS script and provisions deployment directory</a:t>
            </a:r>
          </a:p>
          <a:p>
            <a:pPr lvl="1"/>
            <a:r>
              <a:rPr lang="en-US" dirty="0" smtClean="0"/>
              <a:t>Deployment directory includes </a:t>
            </a:r>
            <a:r>
              <a:rPr lang="en-US" dirty="0"/>
              <a:t>template directory </a:t>
            </a:r>
            <a:r>
              <a:rPr lang="en-US" dirty="0" smtClean="0"/>
              <a:t>containing configuration files that may </a:t>
            </a:r>
            <a:r>
              <a:rPr lang="en-US" dirty="0"/>
              <a:t>be </a:t>
            </a:r>
            <a:r>
              <a:rPr lang="en-US" dirty="0" smtClean="0"/>
              <a:t>edited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Rhea-appropriate values (cores, memory, etc.</a:t>
            </a:r>
            <a:r>
              <a:rPr lang="en-US" dirty="0" smtClean="0"/>
              <a:t>)</a:t>
            </a:r>
          </a:p>
          <a:p>
            <a:r>
              <a:rPr lang="en-US" dirty="0" smtClean="0"/>
              <a:t>Must edit generated PBS script to add application commands and optional module dependencies</a:t>
            </a:r>
          </a:p>
          <a:p>
            <a:pPr lvl="1"/>
            <a:r>
              <a:rPr lang="en-US" dirty="0" smtClean="0"/>
              <a:t>PBS environment is exported to allocated nodes</a:t>
            </a:r>
          </a:p>
          <a:p>
            <a:pPr lvl="1"/>
            <a:r>
              <a:rPr lang="en-US" dirty="0"/>
              <a:t>Spark </a:t>
            </a:r>
            <a:r>
              <a:rPr lang="en-US" dirty="0" smtClean="0"/>
              <a:t>application(s) are launched using </a:t>
            </a:r>
            <a:r>
              <a:rPr lang="en-US" dirty="0"/>
              <a:t>$SPARK_SUBMIT </a:t>
            </a:r>
            <a:r>
              <a:rPr lang="en-US" dirty="0" smtClean="0"/>
              <a:t>command</a:t>
            </a:r>
          </a:p>
          <a:p>
            <a:pPr lvl="1"/>
            <a:r>
              <a:rPr lang="en-US" dirty="0"/>
              <a:t>Python, </a:t>
            </a:r>
            <a:r>
              <a:rPr lang="en-US" dirty="0" err="1"/>
              <a:t>Scala</a:t>
            </a:r>
            <a:r>
              <a:rPr lang="en-US" dirty="0"/>
              <a:t>, and Java are supported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761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/>
              <a:t>How Spark on Demand </a:t>
            </a:r>
            <a:r>
              <a:rPr lang="en-US" dirty="0" smtClean="0"/>
              <a:t>Works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job is run, PBS script uses </a:t>
            </a:r>
            <a:r>
              <a:rPr lang="en-US" dirty="0" err="1"/>
              <a:t>mpirun</a:t>
            </a:r>
            <a:r>
              <a:rPr lang="en-US" dirty="0"/>
              <a:t> to launch a deployment script on allocated nodes</a:t>
            </a:r>
          </a:p>
          <a:p>
            <a:pPr lvl="1"/>
            <a:r>
              <a:rPr lang="en-US" dirty="0"/>
              <a:t>Deployment script harvests node information and creates spark configuration files in deployment </a:t>
            </a:r>
            <a:r>
              <a:rPr lang="en-US" dirty="0" smtClean="0"/>
              <a:t>directory (from templates)</a:t>
            </a:r>
          </a:p>
          <a:p>
            <a:pPr lvl="1"/>
            <a:r>
              <a:rPr lang="en-US" dirty="0" smtClean="0"/>
              <a:t>Deployment script then starts </a:t>
            </a:r>
            <a:r>
              <a:rPr lang="en-US" dirty="0"/>
              <a:t>Spark daemon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Spark application(s) are launched</a:t>
            </a:r>
          </a:p>
          <a:p>
            <a:pPr lvl="1"/>
            <a:r>
              <a:rPr lang="en-US" dirty="0" smtClean="0"/>
              <a:t>Application output goes to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1"/>
            <a:r>
              <a:rPr lang="en-US" dirty="0" smtClean="0"/>
              <a:t>Spark driver logs to </a:t>
            </a:r>
            <a:r>
              <a:rPr lang="en-US" dirty="0" err="1" smtClean="0"/>
              <a:t>stderr</a:t>
            </a:r>
            <a:r>
              <a:rPr lang="en-US" dirty="0" smtClean="0"/>
              <a:t> by default</a:t>
            </a:r>
          </a:p>
          <a:p>
            <a:r>
              <a:rPr lang="en-US" dirty="0" smtClean="0"/>
              <a:t>Spark daemons are killed when PBS script ends</a:t>
            </a:r>
          </a:p>
        </p:txBody>
      </p:sp>
    </p:spTree>
    <p:extLst>
      <p:ext uri="{BB962C8B-B14F-4D97-AF65-F5344CB8AC3E}">
        <p14:creationId xmlns:p14="http://schemas.microsoft.com/office/powerpoint/2010/main" val="399915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smtClean="0"/>
              <a:t>Options for </a:t>
            </a:r>
            <a:r>
              <a:rPr lang="en-US" dirty="0" err="1" smtClean="0"/>
              <a:t>spark_setup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-? : show usage</a:t>
            </a:r>
          </a:p>
          <a:p>
            <a:r>
              <a:rPr lang="en-US" sz="2400" dirty="0" smtClean="0"/>
              <a:t>-s : PBS script name</a:t>
            </a:r>
          </a:p>
          <a:p>
            <a:r>
              <a:rPr lang="en-US" sz="2400" dirty="0" smtClean="0"/>
              <a:t>-a : account to charge</a:t>
            </a:r>
          </a:p>
          <a:p>
            <a:r>
              <a:rPr lang="en-US" sz="2400" dirty="0" smtClean="0"/>
              <a:t>-n : number of </a:t>
            </a:r>
            <a:r>
              <a:rPr lang="en-US" sz="2400" dirty="0" smtClean="0"/>
              <a:t>nodes (must be &gt;= 2)</a:t>
            </a:r>
            <a:endParaRPr lang="en-US" sz="2400" dirty="0" smtClean="0"/>
          </a:p>
          <a:p>
            <a:r>
              <a:rPr lang="en-US" sz="2400" dirty="0" smtClean="0"/>
              <a:t>-w : wall time (PBS format)</a:t>
            </a:r>
          </a:p>
          <a:p>
            <a:r>
              <a:rPr lang="en-US" sz="2400" dirty="0" smtClean="0"/>
              <a:t>-d : deployment directory (full path)</a:t>
            </a:r>
          </a:p>
          <a:p>
            <a:r>
              <a:rPr lang="en-US" sz="2400" dirty="0" smtClean="0"/>
              <a:t>--driver-</a:t>
            </a:r>
            <a:r>
              <a:rPr lang="en-US" sz="2400" dirty="0" err="1" smtClean="0"/>
              <a:t>mem</a:t>
            </a:r>
            <a:r>
              <a:rPr lang="en-US" sz="2400" dirty="0" smtClean="0"/>
              <a:t> : 64GB default</a:t>
            </a:r>
          </a:p>
          <a:p>
            <a:r>
              <a:rPr lang="en-US" sz="2400" dirty="0" smtClean="0"/>
              <a:t>--exec-</a:t>
            </a:r>
            <a:r>
              <a:rPr lang="en-US" sz="2400" dirty="0" err="1" smtClean="0"/>
              <a:t>mem</a:t>
            </a:r>
            <a:r>
              <a:rPr lang="en-US" sz="2400" dirty="0" smtClean="0"/>
              <a:t> : 4GB default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983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smtClean="0"/>
              <a:t>Guidelines /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nodes must be &gt;= 2</a:t>
            </a:r>
          </a:p>
          <a:p>
            <a:r>
              <a:rPr lang="en-US" dirty="0" smtClean="0"/>
              <a:t>Deployment </a:t>
            </a:r>
            <a:r>
              <a:rPr lang="en-US" dirty="0"/>
              <a:t>directory should be in scratch </a:t>
            </a:r>
            <a:r>
              <a:rPr lang="en-US" dirty="0" smtClean="0"/>
              <a:t>area</a:t>
            </a:r>
          </a:p>
          <a:p>
            <a:r>
              <a:rPr lang="en-US" dirty="0" smtClean="0"/>
              <a:t>Be careful re-using PBS scripts!</a:t>
            </a:r>
          </a:p>
          <a:p>
            <a:pPr lvl="1"/>
            <a:r>
              <a:rPr lang="en-US" dirty="0" smtClean="0"/>
              <a:t>Number of nodes in two places</a:t>
            </a:r>
          </a:p>
          <a:p>
            <a:pPr lvl="1"/>
            <a:r>
              <a:rPr lang="en-US" dirty="0" smtClean="0"/>
              <a:t>Deployment directory initialized by setup script</a:t>
            </a:r>
            <a:endParaRPr lang="en-US" dirty="0" smtClean="0"/>
          </a:p>
          <a:p>
            <a:r>
              <a:rPr lang="en-US" dirty="0" smtClean="0"/>
              <a:t>Languages: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smtClean="0"/>
              <a:t>is Spark “native” language</a:t>
            </a:r>
          </a:p>
          <a:p>
            <a:pPr lvl="1"/>
            <a:r>
              <a:rPr lang="en-US" dirty="0" smtClean="0"/>
              <a:t>Python is not as well supported by some Spark libraries (</a:t>
            </a:r>
            <a:r>
              <a:rPr lang="en-US" dirty="0" err="1" smtClean="0"/>
              <a:t>MLlib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Using Java may require translation to/from Spark/</a:t>
            </a:r>
            <a:r>
              <a:rPr lang="en-US" dirty="0" err="1" smtClean="0"/>
              <a:t>Scala</a:t>
            </a:r>
            <a:r>
              <a:rPr lang="en-US" dirty="0" smtClean="0"/>
              <a:t>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2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" y="254995"/>
            <a:ext cx="4684776" cy="807913"/>
          </a:xfrm>
        </p:spPr>
        <p:txBody>
          <a:bodyPr/>
          <a:lstStyle/>
          <a:p>
            <a:r>
              <a:rPr lang="en-US" dirty="0" smtClean="0"/>
              <a:t>Spark On Demand</a:t>
            </a:r>
            <a:br>
              <a:rPr lang="en-US" dirty="0" smtClean="0"/>
            </a:br>
            <a:r>
              <a:rPr lang="en-US" sz="2400" dirty="0" smtClean="0"/>
              <a:t>Deploying on Rhea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24" y="3048000"/>
            <a:ext cx="4988376" cy="2057399"/>
          </a:xfrm>
        </p:spPr>
        <p:txBody>
          <a:bodyPr/>
          <a:lstStyle/>
          <a:p>
            <a:pPr algn="ctr"/>
            <a:r>
              <a:rPr lang="en-US" sz="3600" b="1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37998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smtClean="0"/>
              <a:t>Initial Experiences and 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Spark-on-demand on Rhea?</a:t>
            </a:r>
          </a:p>
          <a:p>
            <a:pPr lvl="1"/>
            <a:r>
              <a:rPr lang="en-US" dirty="0" smtClean="0"/>
              <a:t>Elimination of data movement step </a:t>
            </a:r>
          </a:p>
          <a:p>
            <a:pPr lvl="1"/>
            <a:r>
              <a:rPr lang="en-US" dirty="0" smtClean="0"/>
              <a:t>Utilization of OLCF resources</a:t>
            </a:r>
          </a:p>
          <a:p>
            <a:pPr lvl="1"/>
            <a:r>
              <a:rPr lang="en-US" dirty="0" smtClean="0"/>
              <a:t>Do not need dedicated cluster or HDFS (instances are created and destroyed)</a:t>
            </a:r>
          </a:p>
          <a:p>
            <a:pPr lvl="1"/>
            <a:r>
              <a:rPr lang="en-US" dirty="0" smtClean="0"/>
              <a:t>Client code/Driver programs “easier” to write </a:t>
            </a:r>
          </a:p>
          <a:p>
            <a:pPr lvl="1"/>
            <a:r>
              <a:rPr lang="en-US" dirty="0" smtClean="0"/>
              <a:t>Embeddable (e.g. BEAM and ICE)</a:t>
            </a:r>
          </a:p>
          <a:p>
            <a:pPr lvl="1"/>
            <a:r>
              <a:rPr lang="en-US" dirty="0" smtClean="0"/>
              <a:t>Includes out-of-the-</a:t>
            </a:r>
            <a:r>
              <a:rPr lang="en-US" dirty="0"/>
              <a:t>box capabilities </a:t>
            </a:r>
            <a:endParaRPr lang="en-US" dirty="0" smtClean="0"/>
          </a:p>
          <a:p>
            <a:pPr lvl="2"/>
            <a:r>
              <a:rPr lang="en-US" dirty="0" smtClean="0"/>
              <a:t>Spark-streaming</a:t>
            </a:r>
          </a:p>
          <a:p>
            <a:pPr lvl="2"/>
            <a:r>
              <a:rPr lang="en-US" dirty="0" err="1" smtClean="0"/>
              <a:t>GraphX</a:t>
            </a:r>
            <a:endParaRPr lang="en-US" dirty="0" smtClean="0"/>
          </a:p>
          <a:p>
            <a:pPr lvl="2"/>
            <a:r>
              <a:rPr lang="en-US" dirty="0" err="1" smtClean="0"/>
              <a:t>MLLib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9631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Standard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RNL 20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8F7293-55C5-495D-8310-E2405A6C8D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E77B73-CC8B-4B83-8D05-315263FA3F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ADCCB12-0940-4923-97F5-47BC8975F92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(Standard Screen).potx</Template>
  <TotalTime>3680</TotalTime>
  <Words>1031</Words>
  <Application>Microsoft Macintosh PowerPoint</Application>
  <PresentationFormat>On-screen Show (4:3)</PresentationFormat>
  <Paragraphs>148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Presentations (Standard Screen)</vt:lpstr>
      <vt:lpstr>Equation</vt:lpstr>
      <vt:lpstr>Spark On Demand Deploying on Rhea</vt:lpstr>
      <vt:lpstr>Spark Configuration</vt:lpstr>
      <vt:lpstr>Manual Spark Install</vt:lpstr>
      <vt:lpstr>How Spark on Demand Works (Setup)</vt:lpstr>
      <vt:lpstr>How Spark on Demand Works (cont.)</vt:lpstr>
      <vt:lpstr>Options for spark_setup</vt:lpstr>
      <vt:lpstr>Guidelines / Comments</vt:lpstr>
      <vt:lpstr>Spark On Demand Deploying on Rhea</vt:lpstr>
      <vt:lpstr>Initial Experiences and Benchmarks</vt:lpstr>
      <vt:lpstr>Initial Experiences and Benchmarks</vt:lpstr>
      <vt:lpstr>Applications – WordCount and Singular Value Decomposition (SVD)</vt:lpstr>
      <vt:lpstr>Application – Wordcount</vt:lpstr>
      <vt:lpstr>Application – Singular Value Decomposition (SVD)</vt:lpstr>
      <vt:lpstr>Application – Singular Value Decomposition (SVD)</vt:lpstr>
      <vt:lpstr>Application – Singular Value Decomposition (SVD)</vt:lpstr>
      <vt:lpstr>Application – Singular Value Decomposition (SVD)</vt:lpstr>
      <vt:lpstr>Application – Singular Value Decomposition (SVD)</vt:lpstr>
      <vt:lpstr>Application – Singular Value Decomposition (SVD)</vt:lpstr>
      <vt:lpstr>Discussion/Observations</vt:lpstr>
      <vt:lpstr>Discussion/Observations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Dale Stansberry</cp:lastModifiedBy>
  <cp:revision>39</cp:revision>
  <dcterms:created xsi:type="dcterms:W3CDTF">2014-07-01T12:34:57Z</dcterms:created>
  <dcterms:modified xsi:type="dcterms:W3CDTF">2016-05-23T13:10:17Z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  <property fmtid="{D5CDD505-2E9C-101B-9397-08002B2CF9AE}" pid="3" name="Order">
    <vt:r8>6500</vt:r8>
  </property>
  <property fmtid="{D5CDD505-2E9C-101B-9397-08002B2CF9AE}" pid="4" name="TemplateUrl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</Properties>
</file>