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32" r:id="rId4"/>
    <p:sldId id="260" r:id="rId5"/>
    <p:sldId id="264" r:id="rId6"/>
    <p:sldId id="265" r:id="rId7"/>
    <p:sldId id="269" r:id="rId8"/>
    <p:sldId id="334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1520" r:id="rId17"/>
    <p:sldId id="1521" r:id="rId18"/>
    <p:sldId id="319" r:id="rId19"/>
    <p:sldId id="320" r:id="rId20"/>
    <p:sldId id="331" r:id="rId21"/>
    <p:sldId id="1548" r:id="rId22"/>
    <p:sldId id="322" r:id="rId23"/>
    <p:sldId id="309" r:id="rId24"/>
    <p:sldId id="302" r:id="rId25"/>
    <p:sldId id="303" r:id="rId2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7097" autoAdjust="0"/>
  </p:normalViewPr>
  <p:slideViewPr>
    <p:cSldViewPr snapToGrid="0" snapToObjects="1">
      <p:cViewPr varScale="1">
        <p:scale>
          <a:sx n="94" d="100"/>
          <a:sy n="94" d="100"/>
        </p:scale>
        <p:origin x="705" y="51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2.63157894736841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DC-4C32-92CE-A060AF663595}"/>
                </c:ext>
              </c:extLst>
            </c:dLbl>
            <c:dLbl>
              <c:idx val="1"/>
              <c:layout>
                <c:manualLayout>
                  <c:x val="-2.7777777777777801E-3"/>
                  <c:y val="-3.70370370370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DC-4C32-92CE-A060AF663595}"/>
                </c:ext>
              </c:extLst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DC-4C32-92CE-A060AF663595}"/>
                </c:ext>
              </c:extLst>
            </c:dLbl>
            <c:dLbl>
              <c:idx val="3"/>
              <c:layout>
                <c:manualLayout>
                  <c:x val="0"/>
                  <c:y val="-1.85185185185186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DC-4C32-92CE-A060AF663595}"/>
                </c:ext>
              </c:extLst>
            </c:dLbl>
            <c:dLbl>
              <c:idx val="4"/>
              <c:layout>
                <c:manualLayout>
                  <c:x val="-1.0185067526416E-16"/>
                  <c:y val="-1.851851851851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DC-4C32-92CE-A060AF66359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68.841405988333406</c:v>
                </c:pt>
                <c:pt idx="1">
                  <c:v>58.061375029777771</c:v>
                </c:pt>
                <c:pt idx="2">
                  <c:v>40.740740243555543</c:v>
                </c:pt>
                <c:pt idx="3">
                  <c:v>29.747077791333329</c:v>
                </c:pt>
                <c:pt idx="4">
                  <c:v>11.530431902111109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DC-4C32-92CE-A060AF663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5002080"/>
        <c:axId val="95002640"/>
      </c:barChart>
      <c:catAx>
        <c:axId val="9500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95002640"/>
        <c:crosses val="autoZero"/>
        <c:auto val="1"/>
        <c:lblAlgn val="ctr"/>
        <c:lblOffset val="100"/>
        <c:noMultiLvlLbl val="0"/>
      </c:catAx>
      <c:valAx>
        <c:axId val="95002640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9.27498015677637E-3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208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32-432A-8449-B865ED65AAD0}"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32-432A-8449-B865ED65AAD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32-432A-8449-B865ED65AAD0}"/>
            </c:ext>
          </c:extLst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32-432A-8449-B865ED65AAD0}"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32-432A-8449-B865ED65AAD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032-432A-8449-B865ED65A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005440"/>
        <c:axId val="95006000"/>
      </c:barChart>
      <c:catAx>
        <c:axId val="9500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6000"/>
        <c:crosses val="autoZero"/>
        <c:auto val="1"/>
        <c:lblAlgn val="ctr"/>
        <c:lblOffset val="100"/>
        <c:noMultiLvlLbl val="0"/>
      </c:catAx>
      <c:valAx>
        <c:axId val="95006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5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B9-470E-8408-B82F555854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B9-470E-8408-B82F55585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3632"/>
        <c:axId val="196504192"/>
      </c:barChart>
      <c:catAx>
        <c:axId val="1965036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4192"/>
        <c:crosses val="autoZero"/>
        <c:auto val="1"/>
        <c:lblAlgn val="ctr"/>
        <c:lblOffset val="100"/>
        <c:noMultiLvlLbl val="0"/>
      </c:catAx>
      <c:valAx>
        <c:axId val="1965041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363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5-4FB5-8F74-4E50E2D71E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E5-4FB5-8F74-4E50E2D71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7552"/>
        <c:axId val="196508112"/>
      </c:barChart>
      <c:catAx>
        <c:axId val="196507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8112"/>
        <c:crosses val="autoZero"/>
        <c:auto val="1"/>
        <c:lblAlgn val="ctr"/>
        <c:lblOffset val="100"/>
        <c:noMultiLvlLbl val="0"/>
      </c:catAx>
      <c:valAx>
        <c:axId val="196508112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7552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5FE5-3273-A641-8683-1F3C2919BE6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5B260-FE6E-D048-9DA9-096E9E98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/>
              <a:t>directed acyclic graph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cs451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7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4041310" y="1971041"/>
            <a:ext cx="4877966" cy="2660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40" y="1084862"/>
            <a:ext cx="7772400" cy="657931"/>
          </a:xfrm>
        </p:spPr>
        <p:txBody>
          <a:bodyPr lIns="0"/>
          <a:lstStyle>
            <a:lvl1pPr algn="l"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40" y="1742793"/>
            <a:ext cx="6400800" cy="593254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B3DB38B-F70D-144F-89B7-4167F0040C6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105E92A-1E01-7944-A861-7A5F229C6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7924800" y="5015535"/>
            <a:ext cx="1177356" cy="6421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5B3DB38B-F70D-144F-89B7-4167F0040C69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D105E92A-1E01-7944-A861-7A5F229C6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444" y="1070264"/>
            <a:ext cx="7772400" cy="657931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 to </a:t>
            </a:r>
            <a:br>
              <a:rPr lang="en-US" sz="5400" b="1" dirty="0"/>
            </a:br>
            <a:r>
              <a:rPr lang="en-US" sz="5400" b="1" dirty="0"/>
              <a:t>Apache Spark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DB163-BC00-4586-949E-648B9ABAEF86}"/>
              </a:ext>
            </a:extLst>
          </p:cNvPr>
          <p:cNvSpPr/>
          <p:nvPr/>
        </p:nvSpPr>
        <p:spPr>
          <a:xfrm>
            <a:off x="466716" y="5040114"/>
            <a:ext cx="396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Slides from: Patrick Wendell - Databricks</a:t>
            </a:r>
          </a:p>
        </p:txBody>
      </p:sp>
    </p:spTree>
    <p:extLst>
      <p:ext uri="{BB962C8B-B14F-4D97-AF65-F5344CB8AC3E}">
        <p14:creationId xmlns:p14="http://schemas.microsoft.com/office/powerpoint/2010/main" val="224057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4483"/>
            <a:ext cx="8520745" cy="3517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04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3" y="1328391"/>
            <a:ext cx="8954223" cy="3815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121751" y="4939885"/>
            <a:ext cx="2963857" cy="612908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24963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8229600" cy="952500"/>
          </a:xfrm>
        </p:spPr>
        <p:txBody>
          <a:bodyPr/>
          <a:lstStyle/>
          <a:p>
            <a:r>
              <a:rPr lang="en-US" dirty="0"/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382000" cy="41895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607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29" y="1184394"/>
            <a:ext cx="7720419" cy="79736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2" y="2124274"/>
            <a:ext cx="6039017" cy="35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>
                <a:latin typeface="Consolas"/>
                <a:cs typeface="Consolas"/>
              </a:rPr>
              <a:t>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	pair[0]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 err="1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		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	</a:t>
            </a:r>
            <a:r>
              <a:rPr lang="en-US" sz="2000" dirty="0">
                <a:latin typeface="Consolas"/>
                <a:cs typeface="Consolas"/>
              </a:rPr>
              <a:t>Tuple2 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		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6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/>
              <a:t>Some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865"/>
            <a:ext cx="8318975" cy="351763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>
                <a:latin typeface="Lucida Console"/>
                <a:cs typeface="Lucida Console"/>
              </a:rPr>
              <a:t>pets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[(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       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  <a:p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191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21590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lines = </a:t>
            </a:r>
            <a:r>
              <a:rPr lang="en-US" sz="1800" dirty="0" err="1">
                <a:latin typeface="Lucida Console"/>
                <a:cs typeface="Lucida Console"/>
              </a:rPr>
              <a:t>sc.textFile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counts = </a:t>
            </a:r>
            <a:r>
              <a:rPr lang="en-US" sz="1800" dirty="0" err="1">
                <a:latin typeface="Lucida Console"/>
                <a:cs typeface="Lucida Console"/>
              </a:rPr>
              <a:t>lines.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					</a:t>
            </a:r>
            <a:r>
              <a:rPr lang="en-US" sz="1800" dirty="0">
                <a:latin typeface="Lucida Console"/>
              </a:rPr>
              <a:t>.</a:t>
            </a:r>
            <a:r>
              <a:rPr lang="en-US" sz="1800" dirty="0" err="1">
                <a:latin typeface="Lucida Console"/>
              </a:rPr>
              <a:t>saveAsTextFile</a:t>
            </a:r>
            <a:r>
              <a:rPr lang="en-US" sz="1800" dirty="0">
                <a:latin typeface="Lucida Console"/>
              </a:rPr>
              <a:t>(“results”)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454283"/>
            <a:ext cx="8229600" cy="952500"/>
          </a:xfrm>
        </p:spPr>
        <p:txBody>
          <a:bodyPr/>
          <a:lstStyle/>
          <a:p>
            <a:r>
              <a:rPr lang="en-US" sz="5500" dirty="0"/>
              <a:t>Word Count (Python)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7894" y="3367661"/>
            <a:ext cx="6642533" cy="1999884"/>
            <a:chOff x="1364823" y="4724400"/>
            <a:chExt cx="5926182" cy="2271589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(not,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(be, 2)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9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1587500"/>
            <a:ext cx="584200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ndale Mono"/>
                <a:cs typeface="Andale Mono"/>
              </a:rPr>
              <a:t>textFile</a:t>
            </a:r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Andale Mono"/>
                <a:cs typeface="Andale Mono"/>
              </a:rPr>
              <a:t>sc.textFile</a:t>
            </a:r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(“hamlet.txt”)</a:t>
            </a:r>
          </a:p>
          <a:p>
            <a:endParaRPr lang="en-US" sz="20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Andale Mono"/>
                <a:cs typeface="Andale Mono"/>
              </a:rPr>
              <a:t>textFile</a:t>
            </a:r>
            <a:endParaRPr lang="en-US" sz="20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2000" dirty="0">
                <a:solidFill>
                  <a:srgbClr val="3366FF"/>
                </a:solidFill>
                <a:latin typeface="Lucida Console"/>
              </a:rPr>
              <a:t>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</a:rPr>
              <a:t>flatMap</a:t>
            </a:r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(line =&gt; tokenize(line))</a:t>
            </a:r>
          </a:p>
          <a:p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2000" dirty="0">
                <a:solidFill>
                  <a:srgbClr val="3366FF"/>
                </a:solidFill>
                <a:latin typeface="Lucida Console"/>
              </a:rPr>
              <a:t>.map</a:t>
            </a:r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(word =&gt; (word, 1))</a:t>
            </a:r>
          </a:p>
          <a:p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2000" dirty="0">
                <a:solidFill>
                  <a:srgbClr val="3366FF"/>
                </a:solidFill>
                <a:latin typeface="Lucida Console"/>
              </a:rPr>
              <a:t>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</a:rPr>
              <a:t>reduceByKey</a:t>
            </a:r>
            <a:r>
              <a:rPr lang="es-ES_tradnl" sz="2000" dirty="0">
                <a:solidFill>
                  <a:srgbClr val="000000"/>
                </a:solidFill>
                <a:latin typeface="Andale Mono"/>
                <a:cs typeface="Andale Mono"/>
              </a:rPr>
              <a:t>((x, y) =&gt; x + y)</a:t>
            </a:r>
            <a:endParaRPr lang="en-US" sz="20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  .</a:t>
            </a:r>
            <a:r>
              <a:rPr lang="en-US" sz="2000" dirty="0" err="1">
                <a:solidFill>
                  <a:srgbClr val="000000"/>
                </a:solidFill>
                <a:latin typeface="Andale Mono"/>
                <a:cs typeface="Andale Mono"/>
              </a:rPr>
              <a:t>saveAsTextFile</a:t>
            </a:r>
            <a:r>
              <a:rPr lang="en-US" sz="2000" dirty="0">
                <a:solidFill>
                  <a:srgbClr val="000000"/>
                </a:solidFill>
                <a:latin typeface="Andale Mono"/>
                <a:cs typeface="Andale Mono"/>
              </a:rPr>
              <a:t>(“results”)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B561C56-40CB-420B-8926-91C67AB80571}"/>
              </a:ext>
            </a:extLst>
          </p:cNvPr>
          <p:cNvSpPr txBox="1">
            <a:spLocks/>
          </p:cNvSpPr>
          <p:nvPr/>
        </p:nvSpPr>
        <p:spPr>
          <a:xfrm>
            <a:off x="457200" y="454283"/>
            <a:ext cx="8229600" cy="9525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 Light"/>
                <a:ea typeface="+mj-ea"/>
                <a:cs typeface="Helvetica Neue Light"/>
              </a:defRPr>
            </a:lvl1pPr>
          </a:lstStyle>
          <a:p>
            <a:r>
              <a:rPr lang="en-US" sz="5500" dirty="0">
                <a:latin typeface="Open Sans" panose="020B0606030504020204" pitchFamily="34" charset="0"/>
              </a:rPr>
              <a:t>Word Count (Scala)</a:t>
            </a:r>
          </a:p>
        </p:txBody>
      </p:sp>
    </p:spTree>
    <p:extLst>
      <p:ext uri="{BB962C8B-B14F-4D97-AF65-F5344CB8AC3E}">
        <p14:creationId xmlns:p14="http://schemas.microsoft.com/office/powerpoint/2010/main" val="43431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3080" y="1524001"/>
            <a:ext cx="647700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textFile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sc.textFile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(“hamlet.txt”)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textFile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>
                <a:solidFill>
                  <a:srgbClr val="3366FF"/>
                </a:solidFill>
                <a:latin typeface="Lucida Console"/>
              </a:rPr>
              <a:t> .map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(object mapper {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map(key: Long, value: Text) =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  tokenize(value).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(word =&gt; write(word, 1))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})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dirty="0">
                <a:solidFill>
                  <a:srgbClr val="3366FF"/>
                </a:solidFill>
                <a:latin typeface="Lucida Console"/>
              </a:rPr>
              <a:t>.reduce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(object reducer {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reduce(key: Text, values: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sum = 0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  for (value &lt;- values) sum += value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  write(key, sum)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})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saveAsTextFile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(“results)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4924951F-AFFF-488E-A080-ECE54B3C20EE}"/>
              </a:ext>
            </a:extLst>
          </p:cNvPr>
          <p:cNvSpPr txBox="1">
            <a:spLocks/>
          </p:cNvSpPr>
          <p:nvPr/>
        </p:nvSpPr>
        <p:spPr>
          <a:xfrm>
            <a:off x="457200" y="454283"/>
            <a:ext cx="8229600" cy="9525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 Light"/>
                <a:ea typeface="+mj-ea"/>
                <a:cs typeface="Helvetica Neue Light"/>
              </a:defRPr>
            </a:lvl1pPr>
          </a:lstStyle>
          <a:p>
            <a:r>
              <a:rPr lang="en-US" sz="5500" dirty="0">
                <a:latin typeface="Open Sans" panose="020B0606030504020204" pitchFamily="34" charset="0"/>
              </a:rPr>
              <a:t>Word Count (Java)</a:t>
            </a:r>
          </a:p>
        </p:txBody>
      </p:sp>
    </p:spTree>
    <p:extLst>
      <p:ext uri="{BB962C8B-B14F-4D97-AF65-F5344CB8AC3E}">
        <p14:creationId xmlns:p14="http://schemas.microsoft.com/office/powerpoint/2010/main" val="303212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Other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5" y="1392812"/>
            <a:ext cx="8318975" cy="4022134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>
                <a:latin typeface="Lucida Console"/>
                <a:cs typeface="Lucida Console"/>
              </a:rPr>
              <a:t>visits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“1.2.3.4”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“3.4.5.6”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“1.3.3.1”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(“1.2.3.4”,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(“1.3.3.1”,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(“3.4.5.6”, 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([“1.2.3.4”, “1.3.3.1”], [“Home”]))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([“3.4.5.6”], [“About”]))</a:t>
            </a:r>
          </a:p>
        </p:txBody>
      </p:sp>
    </p:spTree>
    <p:extLst>
      <p:ext uri="{BB962C8B-B14F-4D97-AF65-F5344CB8AC3E}">
        <p14:creationId xmlns:p14="http://schemas.microsoft.com/office/powerpoint/2010/main" val="97556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Setting the Level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the pair RDD operations take an optional second parameter for number of tasks</a:t>
            </a:r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000" dirty="0">
                <a:latin typeface="Lucida Console"/>
                <a:cs typeface="Lucida Console"/>
              </a:rPr>
              <a:t>, 5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(5)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pageViews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, 5)</a:t>
            </a:r>
          </a:p>
        </p:txBody>
      </p:sp>
    </p:spTree>
    <p:extLst>
      <p:ext uri="{BB962C8B-B14F-4D97-AF65-F5344CB8AC3E}">
        <p14:creationId xmlns:p14="http://schemas.microsoft.com/office/powerpoint/2010/main" val="33227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90623" y="3315768"/>
            <a:ext cx="4040188" cy="53313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Efficient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8341" y="3894659"/>
            <a:ext cx="4040188" cy="1723049"/>
          </a:xfrm>
        </p:spPr>
        <p:txBody>
          <a:bodyPr/>
          <a:lstStyle/>
          <a:p>
            <a:r>
              <a:rPr lang="en-US" sz="3200" dirty="0"/>
              <a:t>General execution graphs</a:t>
            </a:r>
          </a:p>
          <a:p>
            <a:r>
              <a:rPr lang="en-US" sz="3200" dirty="0"/>
              <a:t>In-memory storage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56168" y="3315768"/>
            <a:ext cx="4041775" cy="53313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Usable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56168" y="3905632"/>
            <a:ext cx="4041775" cy="152977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Rich APIs in Java, </a:t>
            </a:r>
            <a:r>
              <a:rPr lang="en-US" sz="3200" dirty="0" err="1"/>
              <a:t>Scala</a:t>
            </a:r>
            <a:r>
              <a:rPr lang="en-US" sz="3200" dirty="0"/>
              <a:t>, Python</a:t>
            </a:r>
          </a:p>
          <a:p>
            <a:r>
              <a:rPr lang="en-US" sz="3200" dirty="0"/>
              <a:t>Interactive shell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79" y="2158804"/>
            <a:ext cx="8354733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22" y="1074688"/>
            <a:ext cx="7902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Fast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Expressive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Cluster Computing 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Engine Compatible with Apache Hadoop</a:t>
            </a:r>
          </a:p>
        </p:txBody>
      </p:sp>
      <p:sp>
        <p:nvSpPr>
          <p:cNvPr id="24" name="Rounded Rectangle 23"/>
          <p:cNvSpPr/>
          <p:nvPr/>
        </p:nvSpPr>
        <p:spPr>
          <a:xfrm rot="634753">
            <a:off x="5715867" y="2837298"/>
            <a:ext cx="2784268" cy="556186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2-5× </a:t>
            </a:r>
            <a:r>
              <a:rPr lang="en-US" sz="2800" dirty="0">
                <a:solidFill>
                  <a:srgbClr val="FF6600"/>
                </a:solidFill>
                <a:latin typeface="Corbel"/>
                <a:cs typeface="Corbel"/>
              </a:rPr>
              <a:t>less code</a:t>
            </a:r>
          </a:p>
        </p:txBody>
      </p:sp>
      <p:sp>
        <p:nvSpPr>
          <p:cNvPr id="25" name="Rounded Rectangle 24"/>
          <p:cNvSpPr/>
          <p:nvPr/>
        </p:nvSpPr>
        <p:spPr>
          <a:xfrm rot="531739">
            <a:off x="823452" y="2336488"/>
            <a:ext cx="3778962" cy="990676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Up to </a:t>
            </a: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10×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 faster on disk,</a:t>
            </a:r>
            <a:b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</a:b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100×</a:t>
            </a:r>
            <a:r>
              <a:rPr lang="en-US" sz="3200" b="1" dirty="0">
                <a:solidFill>
                  <a:srgbClr val="FF6600"/>
                </a:solidFill>
                <a:latin typeface="Corbel"/>
                <a:cs typeface="Corbel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31475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457200" y="48499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Under The Hood: DAG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70892" y="1639495"/>
            <a:ext cx="3158109" cy="3587303"/>
          </a:xfrm>
        </p:spPr>
        <p:txBody>
          <a:bodyPr>
            <a:normAutofit fontScale="92500"/>
          </a:bodyPr>
          <a:lstStyle/>
          <a:p>
            <a:r>
              <a:rPr lang="en-US" sz="2700" dirty="0">
                <a:ea typeface="ＭＳ Ｐゴシック" charset="-128"/>
                <a:cs typeface="ＭＳ Ｐゴシック" charset="-128"/>
              </a:rPr>
              <a:t>General task graphs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Automatically pipelines functions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Data locality aware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Partitioning aware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495353" y="5215469"/>
            <a:ext cx="393158" cy="2142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5728" y="5158618"/>
            <a:ext cx="189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cached 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partition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7898" y="5089670"/>
            <a:ext cx="450658" cy="498331"/>
            <a:chOff x="4181818" y="5897146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72880" y="5158618"/>
            <a:ext cx="79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RDD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29001" y="1678924"/>
            <a:ext cx="5376333" cy="3147865"/>
            <a:chOff x="3392904" y="2014709"/>
            <a:chExt cx="5412429" cy="3777438"/>
          </a:xfrm>
        </p:grpSpPr>
        <p:sp>
          <p:nvSpPr>
            <p:cNvPr id="171" name="Rounded Rectangle 170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24962" y="4619577"/>
              <a:ext cx="55521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738265" y="5212419"/>
              <a:ext cx="63852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filter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20829" y="3152411"/>
              <a:ext cx="10038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7742274" y="5292287"/>
              <a:ext cx="89939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30440" y="3085507"/>
              <a:ext cx="89825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62736" y="5265555"/>
              <a:ext cx="91278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09961" y="2147424"/>
              <a:ext cx="39491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012123" y="2098486"/>
              <a:ext cx="38515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01081" y="3674323"/>
              <a:ext cx="38424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4140" y="3674323"/>
              <a:ext cx="403197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41541" y="3665799"/>
              <a:ext cx="37539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754072" y="2822947"/>
              <a:ext cx="36450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02" name="Straight Arrow Connector 201"/>
            <p:cNvCxnSpPr>
              <a:stCxn id="90" idx="3"/>
              <a:endCxn id="182" idx="1"/>
            </p:cNvCxnSpPr>
            <p:nvPr/>
          </p:nvCxnSpPr>
          <p:spPr>
            <a:xfrm>
              <a:off x="5636554" y="4414590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89" idx="3"/>
              <a:endCxn id="181" idx="1"/>
            </p:cNvCxnSpPr>
            <p:nvPr/>
          </p:nvCxnSpPr>
          <p:spPr>
            <a:xfrm>
              <a:off x="5636554" y="4067235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91" idx="3"/>
              <a:endCxn id="183" idx="1"/>
            </p:cNvCxnSpPr>
            <p:nvPr/>
          </p:nvCxnSpPr>
          <p:spPr>
            <a:xfrm>
              <a:off x="5636554" y="4751372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92" idx="3"/>
              <a:endCxn id="184" idx="1"/>
            </p:cNvCxnSpPr>
            <p:nvPr/>
          </p:nvCxnSpPr>
          <p:spPr>
            <a:xfrm>
              <a:off x="5636554" y="5098727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7" name="Rounded Rectangle 96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02" name="Straight Arrow Connector 101"/>
            <p:cNvCxnSpPr>
              <a:stCxn id="99" idx="3"/>
              <a:endCxn id="90" idx="1"/>
            </p:cNvCxnSpPr>
            <p:nvPr/>
          </p:nvCxnSpPr>
          <p:spPr>
            <a:xfrm>
              <a:off x="4425663" y="4414590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98" idx="3"/>
              <a:endCxn id="89" idx="1"/>
            </p:cNvCxnSpPr>
            <p:nvPr/>
          </p:nvCxnSpPr>
          <p:spPr>
            <a:xfrm>
              <a:off x="4425663" y="4067235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4" name="Straight Arrow Connector 103"/>
            <p:cNvCxnSpPr>
              <a:stCxn id="100" idx="3"/>
              <a:endCxn id="91" idx="1"/>
            </p:cNvCxnSpPr>
            <p:nvPr/>
          </p:nvCxnSpPr>
          <p:spPr>
            <a:xfrm>
              <a:off x="4425663" y="4751372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101" idx="3"/>
              <a:endCxn id="92" idx="1"/>
            </p:cNvCxnSpPr>
            <p:nvPr/>
          </p:nvCxnSpPr>
          <p:spPr>
            <a:xfrm>
              <a:off x="4425663" y="5098727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558939" y="5209465"/>
              <a:ext cx="61560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81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rk-physi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460500"/>
            <a:ext cx="5645150" cy="3632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457200"/>
            <a:ext cx="7620000" cy="571500"/>
          </a:xfrm>
          <a:prstGeom prst="rect">
            <a:avLst/>
          </a:prstGeom>
        </p:spPr>
        <p:txBody>
          <a:bodyPr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>
                <a:latin typeface="Helvetica Neue Light"/>
                <a:ea typeface="ＭＳ Ｐゴシック" charset="-128"/>
              </a:rPr>
              <a:t>Physical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3078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RDD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7330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leftOuterJoin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17330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reduceByKey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cogroup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1707945"/>
            <a:ext cx="2743200" cy="351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first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partitionBy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mapWith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save    </a:t>
            </a:r>
            <a:r>
              <a:rPr lang="en-US" sz="2200" b="1" dirty="0">
                <a:latin typeface="Lucida Console"/>
                <a:cs typeface="Lucida Console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504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952500"/>
          </a:xfrm>
        </p:spPr>
        <p:txBody>
          <a:bodyPr/>
          <a:lstStyle/>
          <a:p>
            <a:r>
              <a:rPr lang="en-US" dirty="0"/>
              <a:t>PageRank Performance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551266"/>
              </p:ext>
            </p:extLst>
          </p:nvPr>
        </p:nvGraphicFramePr>
        <p:xfrm>
          <a:off x="1600201" y="1841500"/>
          <a:ext cx="5953125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5386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500" dirty="0"/>
              <a:t>Other Iterative Algorithms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2159000"/>
            <a:ext cx="8839200" cy="3327157"/>
            <a:chOff x="381000" y="2183436"/>
            <a:chExt cx="8534400" cy="3048947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835534913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3368077321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516176" cy="394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+mn-lt"/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RDD’s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1840" y="2266065"/>
            <a:ext cx="5178038" cy="3497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Resilient Distributed Datasets</a:t>
            </a:r>
          </a:p>
          <a:p>
            <a:r>
              <a:rPr lang="en-US" dirty="0"/>
              <a:t>Collections of objects spread across a cluster, stored in RAM or on Disk</a:t>
            </a:r>
          </a:p>
          <a:p>
            <a:r>
              <a:rPr lang="en-US" dirty="0"/>
              <a:t>Built through parallel transformations</a:t>
            </a:r>
          </a:p>
          <a:p>
            <a:r>
              <a:rPr lang="en-US" dirty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9451" y="2278737"/>
            <a:ext cx="3350151" cy="3497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/>
              <a:t>Transformations</a:t>
            </a:r>
            <a:br>
              <a:rPr lang="en-US" dirty="0"/>
            </a:b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923" y="1120306"/>
            <a:ext cx="7795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operations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on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3920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753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5700" dirty="0"/>
              <a:t>Example: </a:t>
            </a:r>
            <a:r>
              <a:rPr lang="en-US" sz="5700" b="0" dirty="0"/>
              <a:t>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320"/>
            <a:ext cx="8229600" cy="11430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05" y="2280368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spark.textFile(</a:t>
            </a:r>
            <a:r>
              <a:rPr lang="en-US" sz="140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errors = </a:t>
            </a: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messages = </a:t>
            </a:r>
            <a:r>
              <a:rPr lang="en-US" sz="1400" dirty="0" err="1">
                <a:latin typeface="Lucida Console"/>
                <a:cs typeface="Lucida Console"/>
              </a:rPr>
              <a:t>errors.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313243"/>
            <a:ext cx="3071090" cy="3209535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0" y="2814661"/>
            <a:ext cx="791061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6907" y="4522980"/>
            <a:ext cx="819727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0985" y="5074379"/>
            <a:ext cx="806782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240421" y="2562434"/>
            <a:ext cx="1577109" cy="1979788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1" y="2283418"/>
            <a:ext cx="2860965" cy="2562785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3795959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657760" y="3712834"/>
            <a:ext cx="1308485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1" y="3227156"/>
            <a:ext cx="958269" cy="75430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478621"/>
            <a:ext cx="909784" cy="4117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065950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4380536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5" y="272951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5602" y="2313140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895" y="2068761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84240" y="3796527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2350" y="4328581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524879" y="1931511"/>
            <a:ext cx="1256784" cy="259773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792847" y="1962504"/>
            <a:ext cx="1977632" cy="259773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980415" y="3683012"/>
            <a:ext cx="1085944" cy="259773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9227" y="4550892"/>
            <a:ext cx="3656206" cy="9997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305167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uiExpand="1" animBg="1"/>
      <p:bldP spid="70" grpId="1" uiExpand="1" animBg="1"/>
      <p:bldP spid="71" grpId="0" uiExpand="1" animBg="1"/>
      <p:bldP spid="71" grpId="1" uiExpand="1" animBg="1"/>
      <p:bldP spid="73" grpId="0" animBg="1"/>
      <p:bldP spid="73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of Caching on Performance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448984"/>
              </p:ext>
            </p:extLst>
          </p:nvPr>
        </p:nvGraphicFramePr>
        <p:xfrm>
          <a:off x="403288" y="1715792"/>
          <a:ext cx="817717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608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860"/>
            <a:ext cx="8305800" cy="347325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 information that can be used to efficiently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>
                <a:ea typeface="ＭＳ Ｐゴシック" charset="-128"/>
                <a:cs typeface="ＭＳ Ｐゴシック" charset="-128"/>
              </a:rPr>
              <a:t> lost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13" y="2777895"/>
            <a:ext cx="7746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>
                <a:latin typeface="Lucida Console"/>
                <a:cs typeface="Lucida Console"/>
              </a:rPr>
              <a:t>msgs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textFile.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  <a:p>
            <a:r>
              <a:rPr lang="en-US" sz="1700" dirty="0">
                <a:latin typeface="Lucida Console"/>
                <a:cs typeface="Lucida Console"/>
              </a:rPr>
              <a:t>               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448665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5" y="448665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9150" y="4579763"/>
            <a:ext cx="2499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filter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</a:t>
            </a:r>
            <a:r>
              <a:rPr lang="en-US" sz="2000" dirty="0" err="1">
                <a:latin typeface="Corbel"/>
                <a:cs typeface="Corbel"/>
              </a:rPr>
              <a:t>startsWith</a:t>
            </a:r>
            <a:r>
              <a:rPr lang="en-US" sz="2000" dirty="0">
                <a:latin typeface="Corbel"/>
                <a:cs typeface="Corbel"/>
              </a:rPr>
              <a:t>(…))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1175" y="4579763"/>
            <a:ext cx="183951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map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split(...))</a:t>
            </a:r>
          </a:p>
        </p:txBody>
      </p:sp>
    </p:spTree>
    <p:extLst>
      <p:ext uri="{BB962C8B-B14F-4D97-AF65-F5344CB8AC3E}">
        <p14:creationId xmlns:p14="http://schemas.microsoft.com/office/powerpoint/2010/main" val="41291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RDD’s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5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 to Spark functionality</a:t>
            </a:r>
          </a:p>
          <a:p>
            <a:r>
              <a:rPr lang="en-US" dirty="0"/>
              <a:t>Available in shell as variable </a:t>
            </a:r>
            <a:r>
              <a:rPr lang="en-US" sz="4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4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r>
              <a:rPr lang="en-US" dirty="0">
                <a:cs typeface="Lucida Console"/>
              </a:rPr>
              <a:t>In standalone programs, you’d make your own</a:t>
            </a:r>
          </a:p>
        </p:txBody>
      </p:sp>
    </p:spTree>
    <p:extLst>
      <p:ext uri="{BB962C8B-B14F-4D97-AF65-F5344CB8AC3E}">
        <p14:creationId xmlns:p14="http://schemas.microsoft.com/office/powerpoint/2010/main" val="40075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</TotalTime>
  <Words>858</Words>
  <Application>Microsoft Office PowerPoint</Application>
  <PresentationFormat>On-screen Show (16:10)</PresentationFormat>
  <Paragraphs>228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Andale Mono</vt:lpstr>
      <vt:lpstr>Arial</vt:lpstr>
      <vt:lpstr>Calibri</vt:lpstr>
      <vt:lpstr>Consolas</vt:lpstr>
      <vt:lpstr>Corbel</vt:lpstr>
      <vt:lpstr>Helvetica Neue Light</vt:lpstr>
      <vt:lpstr>Lucida Console</vt:lpstr>
      <vt:lpstr>Lucida Grande</vt:lpstr>
      <vt:lpstr>Open Sans</vt:lpstr>
      <vt:lpstr>Office Theme</vt:lpstr>
      <vt:lpstr>Introduction to  Apache Spark</vt:lpstr>
      <vt:lpstr>What is Spark?</vt:lpstr>
      <vt:lpstr>Spark Programming Model</vt:lpstr>
      <vt:lpstr>Key Concept: RDD’s</vt:lpstr>
      <vt:lpstr>Example: Log Mining</vt:lpstr>
      <vt:lpstr>Impact of Caching on Performance</vt:lpstr>
      <vt:lpstr>Fault Recovery</vt:lpstr>
      <vt:lpstr>Programming with RDD’s</vt:lpstr>
      <vt:lpstr>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Word Count (Python)</vt:lpstr>
      <vt:lpstr>PowerPoint Presentation</vt:lpstr>
      <vt:lpstr>PowerPoint Presentation</vt:lpstr>
      <vt:lpstr>Other Key-Value Operations</vt:lpstr>
      <vt:lpstr>Setting the Level of Parallelism</vt:lpstr>
      <vt:lpstr>Under The Hood: DAG Scheduler</vt:lpstr>
      <vt:lpstr>PowerPoint Presentation</vt:lpstr>
      <vt:lpstr>More RDD Operators</vt:lpstr>
      <vt:lpstr>Performance</vt:lpstr>
      <vt:lpstr>PageRank Performance</vt:lpstr>
      <vt:lpstr>Other Iterative Algorithms</vt:lpstr>
    </vt:vector>
  </TitlesOfParts>
  <Company>Databricks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Apache Spark</dc:title>
  <dc:creator>Pat McDonough</dc:creator>
  <cp:lastModifiedBy>Ali Abedi</cp:lastModifiedBy>
  <cp:revision>113</cp:revision>
  <dcterms:created xsi:type="dcterms:W3CDTF">2013-11-30T01:19:23Z</dcterms:created>
  <dcterms:modified xsi:type="dcterms:W3CDTF">2019-09-24T03:25:35Z</dcterms:modified>
</cp:coreProperties>
</file>