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30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304" r:id="rId16"/>
    <p:sldId id="269" r:id="rId17"/>
    <p:sldId id="270" r:id="rId18"/>
    <p:sldId id="272" r:id="rId19"/>
    <p:sldId id="271" r:id="rId20"/>
    <p:sldId id="273" r:id="rId21"/>
    <p:sldId id="305" r:id="rId22"/>
    <p:sldId id="274" r:id="rId23"/>
    <p:sldId id="275" r:id="rId24"/>
    <p:sldId id="276" r:id="rId25"/>
    <p:sldId id="277" r:id="rId26"/>
    <p:sldId id="278" r:id="rId27"/>
    <p:sldId id="280" r:id="rId28"/>
    <p:sldId id="279" r:id="rId29"/>
    <p:sldId id="283" r:id="rId30"/>
    <p:sldId id="302" r:id="rId31"/>
    <p:sldId id="281" r:id="rId32"/>
    <p:sldId id="282" r:id="rId33"/>
    <p:sldId id="284" r:id="rId34"/>
    <p:sldId id="285" r:id="rId35"/>
    <p:sldId id="286" r:id="rId36"/>
    <p:sldId id="287" r:id="rId37"/>
    <p:sldId id="303" r:id="rId38"/>
    <p:sldId id="288" r:id="rId39"/>
    <p:sldId id="289" r:id="rId40"/>
    <p:sldId id="291" r:id="rId41"/>
    <p:sldId id="290" r:id="rId42"/>
    <p:sldId id="292" r:id="rId43"/>
    <p:sldId id="293" r:id="rId44"/>
    <p:sldId id="294" r:id="rId45"/>
    <p:sldId id="295" r:id="rId46"/>
    <p:sldId id="296" r:id="rId47"/>
    <p:sldId id="297" r:id="rId48"/>
    <p:sldId id="306" r:id="rId49"/>
    <p:sldId id="307" r:id="rId50"/>
    <p:sldId id="298" r:id="rId51"/>
    <p:sldId id="299" r:id="rId52"/>
    <p:sldId id="300" r:id="rId53"/>
    <p:sldId id="301" r:id="rId5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830F15-9E6D-9D47-95A0-8CE2B1357BD6}" v="1" dt="2022-11-15T19:19:57.0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52" autoAdjust="0"/>
    <p:restoredTop sz="96327"/>
  </p:normalViewPr>
  <p:slideViewPr>
    <p:cSldViewPr snapToGrid="0">
      <p:cViewPr varScale="1">
        <p:scale>
          <a:sx n="97" d="100"/>
          <a:sy n="97" d="100"/>
        </p:scale>
        <p:origin x="57" y="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ke" userId="e0ea7d7d6a359e13" providerId="LiveId" clId="{2BAC81AC-8695-43F0-8A55-2D7EF7E9D169}"/>
    <pc:docChg chg="undo custSel addSld delSld modSld sldOrd">
      <pc:chgData name="Keke" userId="e0ea7d7d6a359e13" providerId="LiveId" clId="{2BAC81AC-8695-43F0-8A55-2D7EF7E9D169}" dt="2022-11-15T20:59:14.027" v="469" actId="20577"/>
      <pc:docMkLst>
        <pc:docMk/>
      </pc:docMkLst>
      <pc:sldChg chg="modSp mod">
        <pc:chgData name="Keke" userId="e0ea7d7d6a359e13" providerId="LiveId" clId="{2BAC81AC-8695-43F0-8A55-2D7EF7E9D169}" dt="2022-11-08T18:40:33.629" v="106" actId="21"/>
        <pc:sldMkLst>
          <pc:docMk/>
          <pc:sldMk cId="347595822" sldId="257"/>
        </pc:sldMkLst>
        <pc:spChg chg="mod">
          <ac:chgData name="Keke" userId="e0ea7d7d6a359e13" providerId="LiveId" clId="{2BAC81AC-8695-43F0-8A55-2D7EF7E9D169}" dt="2022-11-08T18:40:33.629" v="106" actId="21"/>
          <ac:spMkLst>
            <pc:docMk/>
            <pc:sldMk cId="347595822" sldId="257"/>
            <ac:spMk id="3" creationId="{00000000-0000-0000-0000-000000000000}"/>
          </ac:spMkLst>
        </pc:spChg>
      </pc:sldChg>
      <pc:sldChg chg="modSp add del mod ord">
        <pc:chgData name="Keke" userId="e0ea7d7d6a359e13" providerId="LiveId" clId="{2BAC81AC-8695-43F0-8A55-2D7EF7E9D169}" dt="2022-11-10T19:13:17.214" v="373" actId="2696"/>
        <pc:sldMkLst>
          <pc:docMk/>
          <pc:sldMk cId="4237713156" sldId="258"/>
        </pc:sldMkLst>
        <pc:spChg chg="mod">
          <ac:chgData name="Keke" userId="e0ea7d7d6a359e13" providerId="LiveId" clId="{2BAC81AC-8695-43F0-8A55-2D7EF7E9D169}" dt="2022-11-10T19:01:55.801" v="371" actId="20577"/>
          <ac:spMkLst>
            <pc:docMk/>
            <pc:sldMk cId="4237713156" sldId="258"/>
            <ac:spMk id="2" creationId="{00000000-0000-0000-0000-000000000000}"/>
          </ac:spMkLst>
        </pc:spChg>
        <pc:spChg chg="mod">
          <ac:chgData name="Keke" userId="e0ea7d7d6a359e13" providerId="LiveId" clId="{2BAC81AC-8695-43F0-8A55-2D7EF7E9D169}" dt="2022-11-10T19:00:33.844" v="355" actId="20577"/>
          <ac:spMkLst>
            <pc:docMk/>
            <pc:sldMk cId="4237713156" sldId="258"/>
            <ac:spMk id="3" creationId="{00000000-0000-0000-0000-000000000000}"/>
          </ac:spMkLst>
        </pc:spChg>
      </pc:sldChg>
      <pc:sldChg chg="modSp mod">
        <pc:chgData name="Keke" userId="e0ea7d7d6a359e13" providerId="LiveId" clId="{2BAC81AC-8695-43F0-8A55-2D7EF7E9D169}" dt="2022-11-10T19:13:38.495" v="416" actId="20577"/>
        <pc:sldMkLst>
          <pc:docMk/>
          <pc:sldMk cId="3331252043" sldId="259"/>
        </pc:sldMkLst>
        <pc:spChg chg="mod">
          <ac:chgData name="Keke" userId="e0ea7d7d6a359e13" providerId="LiveId" clId="{2BAC81AC-8695-43F0-8A55-2D7EF7E9D169}" dt="2022-11-10T19:13:38.495" v="416" actId="20577"/>
          <ac:spMkLst>
            <pc:docMk/>
            <pc:sldMk cId="3331252043" sldId="259"/>
            <ac:spMk id="2" creationId="{00000000-0000-0000-0000-000000000000}"/>
          </ac:spMkLst>
        </pc:spChg>
      </pc:sldChg>
      <pc:sldChg chg="delSp">
        <pc:chgData name="Keke" userId="e0ea7d7d6a359e13" providerId="LiveId" clId="{2BAC81AC-8695-43F0-8A55-2D7EF7E9D169}" dt="2022-11-10T20:09:00.855" v="424" actId="478"/>
        <pc:sldMkLst>
          <pc:docMk/>
          <pc:sldMk cId="2316446089" sldId="260"/>
        </pc:sldMkLst>
        <pc:spChg chg="del">
          <ac:chgData name="Keke" userId="e0ea7d7d6a359e13" providerId="LiveId" clId="{2BAC81AC-8695-43F0-8A55-2D7EF7E9D169}" dt="2022-11-10T20:09:00.855" v="424" actId="478"/>
          <ac:spMkLst>
            <pc:docMk/>
            <pc:sldMk cId="2316446089" sldId="260"/>
            <ac:spMk id="3" creationId="{00000000-0000-0000-0000-000000000000}"/>
          </ac:spMkLst>
        </pc:spChg>
      </pc:sldChg>
      <pc:sldChg chg="modSp mod">
        <pc:chgData name="Keke" userId="e0ea7d7d6a359e13" providerId="LiveId" clId="{2BAC81AC-8695-43F0-8A55-2D7EF7E9D169}" dt="2022-11-10T19:16:04.220" v="423" actId="20577"/>
        <pc:sldMkLst>
          <pc:docMk/>
          <pc:sldMk cId="657390484" sldId="265"/>
        </pc:sldMkLst>
        <pc:spChg chg="mod">
          <ac:chgData name="Keke" userId="e0ea7d7d6a359e13" providerId="LiveId" clId="{2BAC81AC-8695-43F0-8A55-2D7EF7E9D169}" dt="2022-11-10T19:16:04.220" v="423" actId="20577"/>
          <ac:spMkLst>
            <pc:docMk/>
            <pc:sldMk cId="657390484" sldId="265"/>
            <ac:spMk id="2" creationId="{00000000-0000-0000-0000-000000000000}"/>
          </ac:spMkLst>
        </pc:spChg>
      </pc:sldChg>
      <pc:sldChg chg="modSp mod">
        <pc:chgData name="Keke" userId="e0ea7d7d6a359e13" providerId="LiveId" clId="{2BAC81AC-8695-43F0-8A55-2D7EF7E9D169}" dt="2022-11-10T21:07:36.244" v="425" actId="13926"/>
        <pc:sldMkLst>
          <pc:docMk/>
          <pc:sldMk cId="2555193596" sldId="275"/>
        </pc:sldMkLst>
        <pc:spChg chg="mod">
          <ac:chgData name="Keke" userId="e0ea7d7d6a359e13" providerId="LiveId" clId="{2BAC81AC-8695-43F0-8A55-2D7EF7E9D169}" dt="2022-11-10T21:07:36.244" v="425" actId="13926"/>
          <ac:spMkLst>
            <pc:docMk/>
            <pc:sldMk cId="2555193596" sldId="275"/>
            <ac:spMk id="3" creationId="{00000000-0000-0000-0000-000000000000}"/>
          </ac:spMkLst>
        </pc:spChg>
      </pc:sldChg>
      <pc:sldChg chg="modSp mod">
        <pc:chgData name="Keke" userId="e0ea7d7d6a359e13" providerId="LiveId" clId="{2BAC81AC-8695-43F0-8A55-2D7EF7E9D169}" dt="2022-11-15T20:59:14.027" v="469" actId="20577"/>
        <pc:sldMkLst>
          <pc:docMk/>
          <pc:sldMk cId="2251404003" sldId="295"/>
        </pc:sldMkLst>
        <pc:spChg chg="mod">
          <ac:chgData name="Keke" userId="e0ea7d7d6a359e13" providerId="LiveId" clId="{2BAC81AC-8695-43F0-8A55-2D7EF7E9D169}" dt="2022-11-15T20:59:14.027" v="469" actId="20577"/>
          <ac:spMkLst>
            <pc:docMk/>
            <pc:sldMk cId="2251404003" sldId="295"/>
            <ac:spMk id="2" creationId="{00000000-0000-0000-0000-000000000000}"/>
          </ac:spMkLst>
        </pc:spChg>
      </pc:sldChg>
      <pc:sldChg chg="addSp delSp modSp new mod ord">
        <pc:chgData name="Keke" userId="e0ea7d7d6a359e13" providerId="LiveId" clId="{2BAC81AC-8695-43F0-8A55-2D7EF7E9D169}" dt="2022-11-10T19:01:23.917" v="357"/>
        <pc:sldMkLst>
          <pc:docMk/>
          <pc:sldMk cId="3598168469" sldId="308"/>
        </pc:sldMkLst>
        <pc:spChg chg="mod">
          <ac:chgData name="Keke" userId="e0ea7d7d6a359e13" providerId="LiveId" clId="{2BAC81AC-8695-43F0-8A55-2D7EF7E9D169}" dt="2022-11-08T18:40:16.235" v="82" actId="20577"/>
          <ac:spMkLst>
            <pc:docMk/>
            <pc:sldMk cId="3598168469" sldId="308"/>
            <ac:spMk id="2" creationId="{3271448A-C8D9-255E-DF17-42358A52FACB}"/>
          </ac:spMkLst>
        </pc:spChg>
        <pc:spChg chg="mod">
          <ac:chgData name="Keke" userId="e0ea7d7d6a359e13" providerId="LiveId" clId="{2BAC81AC-8695-43F0-8A55-2D7EF7E9D169}" dt="2022-11-10T18:59:16.279" v="251" actId="20577"/>
          <ac:spMkLst>
            <pc:docMk/>
            <pc:sldMk cId="3598168469" sldId="308"/>
            <ac:spMk id="3" creationId="{B342E72E-2525-6B38-B96A-530ABDA5401C}"/>
          </ac:spMkLst>
        </pc:spChg>
        <pc:spChg chg="add del">
          <ac:chgData name="Keke" userId="e0ea7d7d6a359e13" providerId="LiveId" clId="{2BAC81AC-8695-43F0-8A55-2D7EF7E9D169}" dt="2022-11-10T18:56:44.642" v="116"/>
          <ac:spMkLst>
            <pc:docMk/>
            <pc:sldMk cId="3598168469" sldId="308"/>
            <ac:spMk id="4" creationId="{ADFD9791-59F8-B36A-41F9-A18D02B5C6C4}"/>
          </ac:spMkLst>
        </pc:spChg>
      </pc:sldChg>
    </pc:docChg>
  </pc:docChgLst>
  <pc:docChgLst>
    <pc:chgData name="Keke Chen" userId="e0ea7d7d6a359e13" providerId="LiveId" clId="{C1830F15-9E6D-9D47-95A0-8CE2B1357BD6}"/>
    <pc:docChg chg="custSel modSld">
      <pc:chgData name="Keke Chen" userId="e0ea7d7d6a359e13" providerId="LiveId" clId="{C1830F15-9E6D-9D47-95A0-8CE2B1357BD6}" dt="2022-11-15T19:52:16.903" v="231" actId="20577"/>
      <pc:docMkLst>
        <pc:docMk/>
      </pc:docMkLst>
      <pc:sldChg chg="addSp modSp mod">
        <pc:chgData name="Keke Chen" userId="e0ea7d7d6a359e13" providerId="LiveId" clId="{C1830F15-9E6D-9D47-95A0-8CE2B1357BD6}" dt="2022-11-15T19:21:00.925" v="193" actId="20577"/>
        <pc:sldMkLst>
          <pc:docMk/>
          <pc:sldMk cId="2420327419" sldId="274"/>
        </pc:sldMkLst>
        <pc:spChg chg="add mod">
          <ac:chgData name="Keke Chen" userId="e0ea7d7d6a359e13" providerId="LiveId" clId="{C1830F15-9E6D-9D47-95A0-8CE2B1357BD6}" dt="2022-11-15T19:21:00.925" v="193" actId="20577"/>
          <ac:spMkLst>
            <pc:docMk/>
            <pc:sldMk cId="2420327419" sldId="274"/>
            <ac:spMk id="7" creationId="{0E701A6A-7529-E7A3-8B2C-7104A6DAAC98}"/>
          </ac:spMkLst>
        </pc:spChg>
        <pc:cxnChg chg="add">
          <ac:chgData name="Keke Chen" userId="e0ea7d7d6a359e13" providerId="LiveId" clId="{C1830F15-9E6D-9D47-95A0-8CE2B1357BD6}" dt="2022-11-15T19:19:52.382" v="0" actId="11529"/>
          <ac:cxnSpMkLst>
            <pc:docMk/>
            <pc:sldMk cId="2420327419" sldId="274"/>
            <ac:cxnSpMk id="6" creationId="{5A9C810E-E62C-E78B-CF9A-918978264957}"/>
          </ac:cxnSpMkLst>
        </pc:cxnChg>
      </pc:sldChg>
      <pc:sldChg chg="modSp mod">
        <pc:chgData name="Keke Chen" userId="e0ea7d7d6a359e13" providerId="LiveId" clId="{C1830F15-9E6D-9D47-95A0-8CE2B1357BD6}" dt="2022-11-15T19:51:45.525" v="225" actId="20577"/>
        <pc:sldMkLst>
          <pc:docMk/>
          <pc:sldMk cId="3034644186" sldId="300"/>
        </pc:sldMkLst>
        <pc:spChg chg="mod">
          <ac:chgData name="Keke Chen" userId="e0ea7d7d6a359e13" providerId="LiveId" clId="{C1830F15-9E6D-9D47-95A0-8CE2B1357BD6}" dt="2022-11-15T19:51:45.525" v="225" actId="20577"/>
          <ac:spMkLst>
            <pc:docMk/>
            <pc:sldMk cId="3034644186" sldId="300"/>
            <ac:spMk id="3" creationId="{00000000-0000-0000-0000-000000000000}"/>
          </ac:spMkLst>
        </pc:spChg>
      </pc:sldChg>
      <pc:sldChg chg="modSp mod">
        <pc:chgData name="Keke Chen" userId="e0ea7d7d6a359e13" providerId="LiveId" clId="{C1830F15-9E6D-9D47-95A0-8CE2B1357BD6}" dt="2022-11-15T19:52:16.903" v="231" actId="20577"/>
        <pc:sldMkLst>
          <pc:docMk/>
          <pc:sldMk cId="592496574" sldId="301"/>
        </pc:sldMkLst>
        <pc:spChg chg="mod">
          <ac:chgData name="Keke Chen" userId="e0ea7d7d6a359e13" providerId="LiveId" clId="{C1830F15-9E6D-9D47-95A0-8CE2B1357BD6}" dt="2022-11-15T19:52:16.903" v="231" actId="20577"/>
          <ac:spMkLst>
            <pc:docMk/>
            <pc:sldMk cId="592496574" sldId="301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914400" y="2393950"/>
            <a:ext cx="103632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314299689 h 1000"/>
              <a:gd name="T6" fmla="*/ 0 w 1000"/>
              <a:gd name="T7" fmla="*/ 1314299689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821FB56C-C156-4566-9913-9E88394752F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8B4189BC-B262-4A74-85CD-35BE03E72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4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FB56C-C156-4566-9913-9E88394752F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4189BC-B262-4A74-85CD-35BE03E72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53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5118" y="76200"/>
            <a:ext cx="2669116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5651" y="76200"/>
            <a:ext cx="7806267" cy="6172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FB56C-C156-4566-9913-9E88394752F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4189BC-B262-4A74-85CD-35BE03E72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54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FB56C-C156-4566-9913-9E88394752F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4189BC-B262-4A74-85CD-35BE03E72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8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FB56C-C156-4566-9913-9E88394752F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4189BC-B262-4A74-85CD-35BE03E72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80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651" y="1295400"/>
            <a:ext cx="52324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1295400"/>
            <a:ext cx="52324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FB56C-C156-4566-9913-9E88394752F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4189BC-B262-4A74-85CD-35BE03E72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46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FB56C-C156-4566-9913-9E88394752F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4189BC-B262-4A74-85CD-35BE03E72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08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FB56C-C156-4566-9913-9E88394752F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4189BC-B262-4A74-85CD-35BE03E72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51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FB56C-C156-4566-9913-9E88394752F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4189BC-B262-4A74-85CD-35BE03E72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32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FB56C-C156-4566-9913-9E88394752F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4189BC-B262-4A74-85CD-35BE03E72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6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FB56C-C156-4566-9913-9E88394752F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4189BC-B262-4A74-85CD-35BE03E72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27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766233" y="76200"/>
            <a:ext cx="10668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1" y="1295400"/>
            <a:ext cx="10668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AutoShape 1028"/>
          <p:cNvSpPr>
            <a:spLocks noChangeArrowheads="1"/>
          </p:cNvSpPr>
          <p:nvPr/>
        </p:nvSpPr>
        <p:spPr bwMode="auto">
          <a:xfrm>
            <a:off x="812800" y="1185864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314263702 h 1000"/>
              <a:gd name="T6" fmla="*/ 0 w 1000"/>
              <a:gd name="T7" fmla="*/ 1314263702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05" name="Rectangle 102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fld id="{821FB56C-C156-4566-9913-9E88394752F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1206" name="Rectangle 103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1207" name="Rectangle 103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Verdana" panose="020B0604030504040204" pitchFamily="34" charset="0"/>
              </a:defRPr>
            </a:lvl1pPr>
          </a:lstStyle>
          <a:p>
            <a:fld id="{8B4189BC-B262-4A74-85CD-35BE03E72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6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400">
          <a:solidFill>
            <a:schemeClr val="tx1"/>
          </a:solidFill>
          <a:latin typeface="+mn-lt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osipov/c2a34884a647c29765ed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Spark details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02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– the master info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Master can be specified in program or command line</a:t>
            </a:r>
          </a:p>
          <a:p>
            <a:r>
              <a:rPr lang="en-US" dirty="0"/>
              <a:t>Types of masters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59917" y="159024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from </a:t>
            </a:r>
            <a:r>
              <a:rPr lang="en-US" dirty="0" err="1">
                <a:solidFill>
                  <a:srgbClr val="FF0000"/>
                </a:solidFill>
              </a:rPr>
              <a:t>pyspark.sql</a:t>
            </a:r>
            <a:r>
              <a:rPr lang="en-US" dirty="0">
                <a:solidFill>
                  <a:srgbClr val="FF0000"/>
                </a:solidFill>
              </a:rPr>
              <a:t> import </a:t>
            </a:r>
            <a:r>
              <a:rPr lang="en-US" dirty="0" err="1">
                <a:solidFill>
                  <a:srgbClr val="FF0000"/>
                </a:solidFill>
              </a:rPr>
              <a:t>SparkSession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/>
              <a:t>sparkSession</a:t>
            </a:r>
            <a:r>
              <a:rPr lang="en-US" dirty="0"/>
              <a:t> = </a:t>
            </a:r>
            <a:r>
              <a:rPr lang="en-US" dirty="0" err="1"/>
              <a:t>SparkSession.builder</a:t>
            </a:r>
            <a:r>
              <a:rPr lang="en-US" dirty="0"/>
              <a:t> \</a:t>
            </a:r>
          </a:p>
          <a:p>
            <a:r>
              <a:rPr lang="en-US" dirty="0"/>
              <a:t>  .</a:t>
            </a:r>
            <a:r>
              <a:rPr lang="en-US" dirty="0">
                <a:solidFill>
                  <a:srgbClr val="FF0000"/>
                </a:solidFill>
              </a:rPr>
              <a:t>master("local") \</a:t>
            </a:r>
          </a:p>
          <a:p>
            <a:r>
              <a:rPr lang="en-US" dirty="0"/>
              <a:t>  .</a:t>
            </a:r>
            <a:r>
              <a:rPr lang="en-US" dirty="0" err="1"/>
              <a:t>appName</a:t>
            </a:r>
            <a:r>
              <a:rPr lang="en-US" dirty="0"/>
              <a:t>("my-spark-app") \</a:t>
            </a:r>
          </a:p>
          <a:p>
            <a:r>
              <a:rPr lang="en-US" dirty="0"/>
              <a:t>  .config("</a:t>
            </a:r>
            <a:r>
              <a:rPr lang="en-US" dirty="0" err="1"/>
              <a:t>spark.some.config.option</a:t>
            </a:r>
            <a:r>
              <a:rPr lang="en-US" dirty="0"/>
              <a:t>", "config-value") \</a:t>
            </a:r>
          </a:p>
          <a:p>
            <a:r>
              <a:rPr lang="en-US" dirty="0"/>
              <a:t>  .</a:t>
            </a:r>
            <a:r>
              <a:rPr lang="en-US" dirty="0" err="1"/>
              <a:t>getOrCreate</a:t>
            </a:r>
            <a:r>
              <a:rPr lang="en-US" dirty="0"/>
              <a:t>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824" y="3982221"/>
            <a:ext cx="6094298" cy="24185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84955" y="6289574"/>
            <a:ext cx="5500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yarn                        	    | connect to a Hadoop yarn cluster</a:t>
            </a:r>
          </a:p>
          <a:p>
            <a:r>
              <a:rPr lang="en-US" sz="1400" dirty="0"/>
              <a:t>                                         | yarn needs to be configured in advance</a:t>
            </a:r>
          </a:p>
        </p:txBody>
      </p:sp>
    </p:spTree>
    <p:extLst>
      <p:ext uri="{BB962C8B-B14F-4D97-AF65-F5344CB8AC3E}">
        <p14:creationId xmlns:p14="http://schemas.microsoft.com/office/powerpoint/2010/main" val="3799811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“--master” (skip)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53554" y="3539612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7709" y="2159961"/>
            <a:ext cx="10538141" cy="2013037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4284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333333"/>
                </a:solidFill>
                <a:latin typeface="Arial Unicode MS" panose="020B0604020202020204" pitchFamily="34" charset="-128"/>
                <a:ea typeface="Menlo"/>
              </a:rPr>
              <a:t>Yarn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8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Menlo"/>
              </a:rPr>
              <a:t>$ ./bin/spark-submit --class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Menlo"/>
              </a:rPr>
              <a:t>path.to.your.Class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Menlo"/>
              </a:rPr>
              <a:t> --master yarn --deploy-mode cluster [options] &lt;app jar&gt; [app options]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Standalone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/>
              <a:t>Change to --master spark://MASTER_NODE_IP:PORT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 err="1"/>
              <a:t>Mesos</a:t>
            </a:r>
            <a:r>
              <a:rPr lang="en-US" altLang="en-US" sz="1600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Change</a:t>
            </a:r>
            <a:r>
              <a:rPr kumimoji="0" lang="en-US" alt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to –master mesos://MASTER_NODE_IP:PORT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57390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RDDs</a:t>
            </a:r>
          </a:p>
          <a:p>
            <a:r>
              <a:rPr lang="en-US" dirty="0"/>
              <a:t>Transformations</a:t>
            </a:r>
          </a:p>
          <a:p>
            <a:r>
              <a:rPr lang="en-US" dirty="0"/>
              <a:t>Actions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547" y="3306158"/>
            <a:ext cx="6739837" cy="209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060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650" y="1295400"/>
            <a:ext cx="11436349" cy="4953000"/>
          </a:xfrm>
        </p:spPr>
        <p:txBody>
          <a:bodyPr/>
          <a:lstStyle/>
          <a:p>
            <a:r>
              <a:rPr lang="en-US" dirty="0"/>
              <a:t>Load files using </a:t>
            </a:r>
            <a:r>
              <a:rPr lang="en-US" dirty="0" err="1"/>
              <a:t>sc</a:t>
            </a:r>
            <a:r>
              <a:rPr lang="en-US" dirty="0"/>
              <a:t> (global variable) or the </a:t>
            </a:r>
            <a:r>
              <a:rPr lang="en-US" dirty="0" err="1"/>
              <a:t>sparkContext</a:t>
            </a:r>
            <a:r>
              <a:rPr lang="en-US" dirty="0"/>
              <a:t> variable in </a:t>
            </a:r>
            <a:r>
              <a:rPr lang="en-US" dirty="0" err="1"/>
              <a:t>SparkSession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sc.textFile</a:t>
            </a:r>
            <a:r>
              <a:rPr lang="en-US" dirty="0"/>
              <a:t>(…) or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sparkSession.sparkContext.textFile</a:t>
            </a:r>
            <a:r>
              <a:rPr lang="en-US" dirty="0"/>
              <a:t>(…)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Convert a </a:t>
            </a:r>
            <a:r>
              <a:rPr lang="en-US" dirty="0" err="1"/>
              <a:t>scala</a:t>
            </a:r>
            <a:r>
              <a:rPr lang="en-US" dirty="0"/>
              <a:t> collection to RDD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sz="2400" dirty="0"/>
              <a:t>#create </a:t>
            </a:r>
            <a:r>
              <a:rPr lang="en-US" sz="2400" dirty="0" err="1"/>
              <a:t>sparkSession</a:t>
            </a:r>
            <a:r>
              <a:rPr lang="en-US" sz="2400" dirty="0"/>
              <a:t> first and use it, or use </a:t>
            </a:r>
            <a:r>
              <a:rPr lang="en-US" sz="2400" dirty="0" err="1"/>
              <a:t>sc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&gt;&gt;&gt;data = [1,2,3,4,5]</a:t>
            </a:r>
          </a:p>
          <a:p>
            <a:pPr marL="0" indent="0">
              <a:buNone/>
            </a:pPr>
            <a:r>
              <a:rPr lang="en-US" sz="2400" dirty="0"/>
              <a:t>   &gt;&gt;&gt;</a:t>
            </a:r>
            <a:r>
              <a:rPr lang="en-US" sz="2400" dirty="0" err="1"/>
              <a:t>distributedData</a:t>
            </a:r>
            <a:r>
              <a:rPr lang="en-US" sz="2400" dirty="0"/>
              <a:t> = </a:t>
            </a:r>
            <a:r>
              <a:rPr lang="en-US" sz="2400" dirty="0" err="1"/>
              <a:t>sparkSession.sparkContext.parallelize</a:t>
            </a:r>
            <a:r>
              <a:rPr lang="en-US" sz="2400" dirty="0"/>
              <a:t>(data)</a:t>
            </a:r>
          </a:p>
          <a:p>
            <a:pPr marL="0" indent="0">
              <a:buNone/>
            </a:pPr>
            <a:r>
              <a:rPr lang="en-US" sz="2400" dirty="0"/>
              <a:t>   &gt;&gt;&gt;print </a:t>
            </a:r>
            <a:r>
              <a:rPr lang="en-US" sz="2400" dirty="0" err="1"/>
              <a:t>distributedData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dirty="0" err="1"/>
              <a:t>ParallelCollectionRDD</a:t>
            </a:r>
            <a:r>
              <a:rPr lang="en-US" sz="2400" dirty="0"/>
              <a:t>[0] at parallelize at PythonRDD.scala:475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52426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dataset from an existing one</a:t>
            </a:r>
          </a:p>
          <a:p>
            <a:r>
              <a:rPr lang="en-US" dirty="0"/>
              <a:t>Transformations are “</a:t>
            </a:r>
            <a:r>
              <a:rPr lang="en-US" i="1" dirty="0"/>
              <a:t>lazy”</a:t>
            </a:r>
          </a:p>
          <a:p>
            <a:pPr lvl="1"/>
            <a:r>
              <a:rPr lang="en-US" dirty="0"/>
              <a:t>They are not evaluated until an </a:t>
            </a:r>
            <a:r>
              <a:rPr lang="en-US" i="1" dirty="0"/>
              <a:t>action</a:t>
            </a:r>
            <a:r>
              <a:rPr lang="en-US" dirty="0"/>
              <a:t> or </a:t>
            </a:r>
            <a:r>
              <a:rPr lang="en-US" i="1" dirty="0"/>
              <a:t>persistence</a:t>
            </a:r>
            <a:r>
              <a:rPr lang="en-US" dirty="0"/>
              <a:t> operation is seen</a:t>
            </a:r>
          </a:p>
          <a:p>
            <a:pPr lvl="1"/>
            <a:r>
              <a:rPr lang="en-US" dirty="0"/>
              <a:t>Easier for optimization</a:t>
            </a:r>
          </a:p>
          <a:p>
            <a:pPr lvl="1"/>
            <a:r>
              <a:rPr lang="en-US" dirty="0"/>
              <a:t>Also for keeping the lineage of operations for failure recovery</a:t>
            </a:r>
          </a:p>
        </p:txBody>
      </p:sp>
    </p:spTree>
    <p:extLst>
      <p:ext uri="{BB962C8B-B14F-4D97-AF65-F5344CB8AC3E}">
        <p14:creationId xmlns:p14="http://schemas.microsoft.com/office/powerpoint/2010/main" val="432888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C1271-1A5F-4246-9825-AC5CBFB53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25C74-F3E4-4D1B-A7D6-AE4771605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types of RDD</a:t>
            </a:r>
          </a:p>
          <a:p>
            <a:pPr lvl="1"/>
            <a:r>
              <a:rPr lang="en-US" dirty="0"/>
              <a:t>Normal RDD</a:t>
            </a:r>
          </a:p>
          <a:p>
            <a:pPr lvl="1"/>
            <a:r>
              <a:rPr lang="en-US" dirty="0"/>
              <a:t>Pair RDD: key-value pairs</a:t>
            </a:r>
          </a:p>
          <a:p>
            <a:pPr lvl="2"/>
            <a:r>
              <a:rPr lang="en-US" dirty="0"/>
              <a:t>A lot of operations are designed for key-value pairs</a:t>
            </a:r>
          </a:p>
          <a:p>
            <a:pPr lvl="3"/>
            <a:r>
              <a:rPr lang="en-US" dirty="0"/>
              <a:t>Those *</a:t>
            </a:r>
            <a:r>
              <a:rPr lang="en-US" dirty="0" err="1"/>
              <a:t>ByKey</a:t>
            </a:r>
            <a:endParaRPr lang="en-US" dirty="0"/>
          </a:p>
          <a:p>
            <a:pPr lvl="2"/>
            <a:r>
              <a:rPr lang="en-US" dirty="0"/>
              <a:t>Inherit the ideas of MapReduce, and key-based relational operations (e.g., join, </a:t>
            </a:r>
            <a:r>
              <a:rPr lang="en-US" dirty="0" err="1"/>
              <a:t>groupby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58276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65" y="1297324"/>
            <a:ext cx="8507049" cy="556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362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233" y="1374201"/>
            <a:ext cx="8732383" cy="531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86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map and </a:t>
            </a:r>
            <a:r>
              <a:rPr lang="en-US" dirty="0" err="1"/>
              <a:t>flatMap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088" y="4384693"/>
            <a:ext cx="7915275" cy="12668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54480" y="2202240"/>
            <a:ext cx="67810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Pyspark</a:t>
            </a:r>
            <a:endParaRPr lang="en-US" sz="2400" dirty="0"/>
          </a:p>
          <a:p>
            <a:r>
              <a:rPr lang="en-US" sz="2400" dirty="0"/>
              <a:t>&gt;&gt;&gt; </a:t>
            </a:r>
            <a:r>
              <a:rPr lang="en-US" sz="2400" dirty="0" err="1"/>
              <a:t>distFile</a:t>
            </a:r>
            <a:r>
              <a:rPr lang="en-US" sz="2400" dirty="0"/>
              <a:t> = </a:t>
            </a:r>
            <a:r>
              <a:rPr lang="en-US" sz="2400" dirty="0" err="1"/>
              <a:t>sc.textFile</a:t>
            </a:r>
            <a:r>
              <a:rPr lang="en-US" sz="2400" dirty="0"/>
              <a:t> (“README.md”)</a:t>
            </a:r>
          </a:p>
          <a:p>
            <a:r>
              <a:rPr lang="en-US" sz="2400" dirty="0"/>
              <a:t>&gt;&gt;&gt; </a:t>
            </a:r>
            <a:r>
              <a:rPr lang="en-US" sz="2400" dirty="0" err="1"/>
              <a:t>distFile.map</a:t>
            </a:r>
            <a:r>
              <a:rPr lang="en-US" sz="2400" dirty="0"/>
              <a:t>(lambda l: </a:t>
            </a:r>
            <a:r>
              <a:rPr lang="en-US" sz="2400" dirty="0" err="1"/>
              <a:t>l.split</a:t>
            </a:r>
            <a:r>
              <a:rPr lang="en-US" sz="2400" dirty="0"/>
              <a:t>(“ “)).collect()</a:t>
            </a:r>
          </a:p>
          <a:p>
            <a:r>
              <a:rPr lang="en-US" sz="2400" dirty="0"/>
              <a:t>&gt;&gt;&gt; </a:t>
            </a:r>
            <a:r>
              <a:rPr lang="en-US" sz="2400" dirty="0" err="1"/>
              <a:t>distFile.flatMap</a:t>
            </a:r>
            <a:r>
              <a:rPr lang="en-US" sz="2400" dirty="0"/>
              <a:t>(lambda l: </a:t>
            </a:r>
            <a:r>
              <a:rPr lang="en-US" sz="2400" dirty="0" err="1"/>
              <a:t>l.split</a:t>
            </a:r>
            <a:r>
              <a:rPr lang="en-US" sz="2400" dirty="0"/>
              <a:t>(“ “)).collect()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54480" y="3986667"/>
            <a:ext cx="1125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Scala: </a:t>
            </a:r>
          </a:p>
        </p:txBody>
      </p:sp>
    </p:spTree>
    <p:extLst>
      <p:ext uri="{BB962C8B-B14F-4D97-AF65-F5344CB8AC3E}">
        <p14:creationId xmlns:p14="http://schemas.microsoft.com/office/powerpoint/2010/main" val="225073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721" y="1335113"/>
            <a:ext cx="9057821" cy="50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403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with single node (manual approach)</a:t>
            </a:r>
          </a:p>
          <a:p>
            <a:pPr lvl="1"/>
            <a:r>
              <a:rPr lang="en-US" dirty="0"/>
              <a:t>Need to install</a:t>
            </a:r>
          </a:p>
          <a:p>
            <a:pPr lvl="2"/>
            <a:r>
              <a:rPr lang="en-US" dirty="0"/>
              <a:t>maven, </a:t>
            </a:r>
            <a:r>
              <a:rPr lang="en-US" dirty="0" err="1"/>
              <a:t>jdk</a:t>
            </a:r>
            <a:r>
              <a:rPr lang="en-US" dirty="0"/>
              <a:t>, </a:t>
            </a:r>
            <a:r>
              <a:rPr lang="en-US" dirty="0" err="1"/>
              <a:t>scala</a:t>
            </a:r>
            <a:r>
              <a:rPr lang="en-US" dirty="0"/>
              <a:t>, python, </a:t>
            </a:r>
            <a:r>
              <a:rPr lang="en-US" dirty="0" err="1"/>
              <a:t>hadoop</a:t>
            </a:r>
            <a:endParaRPr lang="en-US" dirty="0"/>
          </a:p>
          <a:p>
            <a:pPr marL="909637" lvl="2" indent="0">
              <a:buNone/>
            </a:pPr>
            <a:r>
              <a:rPr lang="en-US" dirty="0" err="1"/>
              <a:t>scala</a:t>
            </a:r>
            <a:r>
              <a:rPr lang="en-US" dirty="0"/>
              <a:t> installation with the latest version:</a:t>
            </a:r>
          </a:p>
          <a:p>
            <a:pPr marL="909637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71487" lvl="1" indent="0">
              <a:buNone/>
            </a:pPr>
            <a:br>
              <a:rPr lang="en-US" sz="1800" dirty="0"/>
            </a:br>
            <a:r>
              <a:rPr lang="en-US" sz="1800" dirty="0"/>
              <a:t>*Also check </a:t>
            </a:r>
            <a:r>
              <a:rPr lang="en-US" sz="1800" dirty="0">
                <a:hlinkClick r:id="rId2"/>
              </a:rPr>
              <a:t>https://gist.github.com/osipov/c2a34884a647c29765ed</a:t>
            </a:r>
            <a:r>
              <a:rPr lang="en-US" sz="1800" dirty="0"/>
              <a:t>  for installing SBT, which is the code building tool for </a:t>
            </a:r>
            <a:r>
              <a:rPr lang="en-US" sz="1800" dirty="0" err="1"/>
              <a:t>scala</a:t>
            </a:r>
            <a:r>
              <a:rPr lang="en-US" sz="1800" dirty="0"/>
              <a:t>.</a:t>
            </a:r>
          </a:p>
          <a:p>
            <a:pPr lvl="1"/>
            <a:endParaRPr lang="en-US" sz="1800" dirty="0"/>
          </a:p>
          <a:p>
            <a:pPr lvl="1"/>
            <a:r>
              <a:rPr lang="en-US" dirty="0"/>
              <a:t>Download spark-for-</a:t>
            </a:r>
            <a:r>
              <a:rPr lang="en-US" dirty="0" err="1"/>
              <a:t>hadoop</a:t>
            </a:r>
            <a:r>
              <a:rPr lang="en-US" dirty="0"/>
              <a:t> binary and unzip to a directory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86693" y="3176068"/>
            <a:ext cx="729947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sudo</a:t>
            </a:r>
            <a:r>
              <a:rPr lang="en-US" dirty="0"/>
              <a:t> apt-get remove </a:t>
            </a:r>
            <a:r>
              <a:rPr lang="en-US" dirty="0" err="1"/>
              <a:t>scala</a:t>
            </a:r>
            <a:r>
              <a:rPr lang="en-US" dirty="0"/>
              <a:t>-library </a:t>
            </a:r>
            <a:r>
              <a:rPr lang="en-US" dirty="0" err="1"/>
              <a:t>scala</a:t>
            </a:r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wget</a:t>
            </a:r>
            <a:r>
              <a:rPr lang="en-US" dirty="0"/>
              <a:t> www.scala-lang.org/files/archive/scala-2.12.3.deb</a:t>
            </a:r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dpkg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 dirty="0"/>
              <a:t> scala-2.12.3.deb</a:t>
            </a:r>
          </a:p>
          <a:p>
            <a:r>
              <a:rPr lang="en-US" dirty="0" err="1"/>
              <a:t>sudo</a:t>
            </a:r>
            <a:r>
              <a:rPr lang="en-US" dirty="0"/>
              <a:t> apt-get update</a:t>
            </a:r>
          </a:p>
          <a:p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95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233" y="1336279"/>
            <a:ext cx="8848861" cy="506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220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745D9-6F20-488D-8A78-E87A470F9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98E05-8946-4290-BE30-B3CA935C7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Workers represent the physical resources</a:t>
            </a:r>
          </a:p>
          <a:p>
            <a:r>
              <a:rPr lang="en-US" dirty="0"/>
              <a:t>How data are actually partitioned and distributed to workers?</a:t>
            </a:r>
          </a:p>
          <a:p>
            <a:pPr lvl="1"/>
            <a:r>
              <a:rPr lang="en-US" dirty="0"/>
              <a:t>Implicit for normal RDD – based on blocks (64MB by default)</a:t>
            </a:r>
          </a:p>
          <a:p>
            <a:pPr lvl="1"/>
            <a:r>
              <a:rPr lang="en-US" dirty="0"/>
              <a:t>Explicit partitioning </a:t>
            </a:r>
          </a:p>
          <a:p>
            <a:pPr lvl="2"/>
            <a:r>
              <a:rPr lang="en-US" dirty="0"/>
              <a:t>Works for pair RDD only</a:t>
            </a:r>
          </a:p>
          <a:p>
            <a:pPr lvl="2"/>
            <a:r>
              <a:rPr lang="en-US" dirty="0"/>
              <a:t>.</a:t>
            </a:r>
            <a:r>
              <a:rPr lang="en-US" dirty="0" err="1"/>
              <a:t>partitionBy</a:t>
            </a:r>
            <a:r>
              <a:rPr lang="en-US" dirty="0"/>
              <a:t> method</a:t>
            </a:r>
          </a:p>
          <a:p>
            <a:pPr marL="909637" lvl="2" indent="0">
              <a:buNone/>
            </a:pPr>
            <a:r>
              <a:rPr lang="en-US" dirty="0"/>
              <a:t> example:  </a:t>
            </a:r>
            <a:r>
              <a:rPr lang="en-US" dirty="0" err="1"/>
              <a:t>normalrdd.partitionBy</a:t>
            </a:r>
            <a:r>
              <a:rPr lang="en-US" dirty="0"/>
              <a:t>(new </a:t>
            </a:r>
            <a:r>
              <a:rPr lang="en-US" dirty="0" err="1"/>
              <a:t>HashPartition</a:t>
            </a:r>
            <a:r>
              <a:rPr lang="en-US" dirty="0"/>
              <a:t>(5)) </a:t>
            </a:r>
          </a:p>
          <a:p>
            <a:pPr lvl="2"/>
            <a:r>
              <a:rPr lang="en-US" dirty="0"/>
              <a:t>Works more efficiently for key-based operations: maximize the benefits of locality</a:t>
            </a:r>
          </a:p>
        </p:txBody>
      </p:sp>
    </p:spTree>
    <p:extLst>
      <p:ext uri="{BB962C8B-B14F-4D97-AF65-F5344CB8AC3E}">
        <p14:creationId xmlns:p14="http://schemas.microsoft.com/office/powerpoint/2010/main" val="619085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Example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33" y="2043694"/>
            <a:ext cx="10934700" cy="1276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940" y="4069140"/>
            <a:ext cx="902907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Pyspark</a:t>
            </a:r>
            <a:endParaRPr lang="en-US" sz="2400" dirty="0"/>
          </a:p>
          <a:p>
            <a:r>
              <a:rPr lang="en-US" sz="2400" dirty="0"/>
              <a:t>&gt;&gt;&gt; from operator import add</a:t>
            </a:r>
          </a:p>
          <a:p>
            <a:r>
              <a:rPr lang="en-US" sz="2400" dirty="0"/>
              <a:t>&gt;&gt;&gt; f = </a:t>
            </a:r>
            <a:r>
              <a:rPr lang="en-US" sz="2400" dirty="0" err="1"/>
              <a:t>sc.textFile</a:t>
            </a:r>
            <a:r>
              <a:rPr lang="en-US" sz="2400" dirty="0"/>
              <a:t> (“README.md”)</a:t>
            </a:r>
          </a:p>
          <a:p>
            <a:r>
              <a:rPr lang="en-US" sz="2400" dirty="0"/>
              <a:t>&gt;&gt;&gt; words = </a:t>
            </a:r>
            <a:r>
              <a:rPr lang="en-US" sz="2400" dirty="0" err="1"/>
              <a:t>f.flatMap</a:t>
            </a:r>
            <a:r>
              <a:rPr lang="en-US" sz="2400" dirty="0"/>
              <a:t>(lambda l: </a:t>
            </a:r>
            <a:r>
              <a:rPr lang="en-US" sz="2400" dirty="0" err="1"/>
              <a:t>l.split</a:t>
            </a:r>
            <a:r>
              <a:rPr lang="en-US" sz="2400" dirty="0"/>
              <a:t>(“ “)).map(lambda w: (w, 1))</a:t>
            </a:r>
          </a:p>
          <a:p>
            <a:r>
              <a:rPr lang="en-US" sz="2400" dirty="0"/>
              <a:t>&gt;&gt;&gt; results = </a:t>
            </a:r>
            <a:r>
              <a:rPr lang="en-US" sz="2400" dirty="0" err="1"/>
              <a:t>words.reduceByKey</a:t>
            </a:r>
            <a:r>
              <a:rPr lang="en-US" sz="2400" dirty="0"/>
              <a:t>( add).collect()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A9C810E-E62C-E78B-CF9A-918978264957}"/>
              </a:ext>
            </a:extLst>
          </p:cNvPr>
          <p:cNvCxnSpPr/>
          <p:nvPr/>
        </p:nvCxnSpPr>
        <p:spPr bwMode="auto">
          <a:xfrm flipH="1" flipV="1">
            <a:off x="5645426" y="3110948"/>
            <a:ext cx="450574" cy="4671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E701A6A-7529-E7A3-8B2C-7104A6DAAC98}"/>
              </a:ext>
            </a:extLst>
          </p:cNvPr>
          <p:cNvSpPr txBox="1"/>
          <p:nvPr/>
        </p:nvSpPr>
        <p:spPr>
          <a:xfrm>
            <a:off x="6096000" y="3537957"/>
            <a:ext cx="6177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Turn RDD to a local collection, then any collection-oriented</a:t>
            </a:r>
          </a:p>
          <a:p>
            <a:r>
              <a:rPr lang="en-US" dirty="0"/>
              <a:t>functions can be applied, such as .foreach(</a:t>
            </a:r>
            <a:r>
              <a:rPr lang="en-US" dirty="0" err="1"/>
              <a:t>println</a:t>
            </a:r>
            <a:r>
              <a:rPr lang="en-US" dirty="0"/>
              <a:t>)  </a:t>
            </a:r>
          </a:p>
        </p:txBody>
      </p:sp>
    </p:spTree>
    <p:extLst>
      <p:ext uri="{BB962C8B-B14F-4D97-AF65-F5344CB8AC3E}">
        <p14:creationId xmlns:p14="http://schemas.microsoft.com/office/powerpoint/2010/main" val="2420327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Persistance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RDD.persist</a:t>
            </a:r>
            <a:r>
              <a:rPr lang="en-US" dirty="0"/>
              <a:t>() or </a:t>
            </a:r>
            <a:r>
              <a:rPr lang="en-US" dirty="0" err="1"/>
              <a:t>RDD.cache</a:t>
            </a:r>
            <a:r>
              <a:rPr lang="en-US" dirty="0"/>
              <a:t>()</a:t>
            </a:r>
          </a:p>
          <a:p>
            <a:r>
              <a:rPr lang="en-US" dirty="0"/>
              <a:t>Compute the previous transformations, create a </a:t>
            </a:r>
            <a:r>
              <a:rPr lang="zh-CN" altLang="en-US" dirty="0"/>
              <a:t>“</a:t>
            </a:r>
            <a:r>
              <a:rPr lang="en-US" altLang="zh-CN" dirty="0">
                <a:highlight>
                  <a:srgbClr val="FFFF00"/>
                </a:highlight>
              </a:rPr>
              <a:t>checkpoint</a:t>
            </a:r>
            <a:r>
              <a:rPr lang="en-US" altLang="zh-CN" dirty="0"/>
              <a:t>”, the result is distributed to the nodes in the cluster</a:t>
            </a:r>
          </a:p>
          <a:p>
            <a:r>
              <a:rPr lang="en-US" altLang="zh-CN" dirty="0"/>
              <a:t>Can be re-used by different processing </a:t>
            </a:r>
          </a:p>
          <a:p>
            <a:r>
              <a:rPr lang="en-US" dirty="0"/>
              <a:t>persist() can choose the storage type (memory, or </a:t>
            </a:r>
            <a:r>
              <a:rPr lang="en-US" dirty="0" err="1"/>
              <a:t>memory+disk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 </a:t>
            </a:r>
          </a:p>
          <a:p>
            <a:r>
              <a:rPr lang="en-US" dirty="0"/>
              <a:t>cache() uses memory only</a:t>
            </a:r>
          </a:p>
        </p:txBody>
      </p:sp>
    </p:spTree>
    <p:extLst>
      <p:ext uri="{BB962C8B-B14F-4D97-AF65-F5344CB8AC3E}">
        <p14:creationId xmlns:p14="http://schemas.microsoft.com/office/powerpoint/2010/main" val="2555193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233" y="1972355"/>
            <a:ext cx="10325100" cy="1628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940" y="4069140"/>
            <a:ext cx="4721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Create your own </a:t>
            </a:r>
            <a:r>
              <a:rPr lang="en-US" sz="2400" dirty="0" err="1"/>
              <a:t>Pyspark</a:t>
            </a:r>
            <a:r>
              <a:rPr lang="en-US" sz="2400" dirty="0"/>
              <a:t> version</a:t>
            </a:r>
          </a:p>
        </p:txBody>
      </p:sp>
    </p:spTree>
    <p:extLst>
      <p:ext uri="{BB962C8B-B14F-4D97-AF65-F5344CB8AC3E}">
        <p14:creationId xmlns:p14="http://schemas.microsoft.com/office/powerpoint/2010/main" val="2349542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Variables: Broadcast Variables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164934" y="1491615"/>
            <a:ext cx="879237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illSans"/>
              </a:rPr>
              <a:t>Normally, all values are copied, distributed to nodes by the driver. No updates will be propagated back. No concept of “global variables” so far.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Gill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illSans"/>
              </a:rPr>
              <a:t>Broadcast variables let programmer keep a read-only variable cached on each machine rather than shipping a copy of it with tasks.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Gill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illSans"/>
              </a:rPr>
              <a:t>Spark also attempts to distribute broadcast variables using efficient broadcast algorithms to reduce communication cost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23300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1770012"/>
            <a:ext cx="1130617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8752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variables: Accumulators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global counter or sum</a:t>
            </a:r>
          </a:p>
          <a:p>
            <a:r>
              <a:rPr lang="en-US" dirty="0"/>
              <a:t>Only the driver program can read the result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07" y="2798339"/>
            <a:ext cx="11273488" cy="259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854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Example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simplicity, we will use python implementations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 err="1"/>
              <a:t>KMeans</a:t>
            </a:r>
            <a:endParaRPr lang="en-US" dirty="0"/>
          </a:p>
          <a:p>
            <a:pPr lvl="1"/>
            <a:r>
              <a:rPr lang="en-US" dirty="0"/>
              <a:t>PageRank</a:t>
            </a:r>
          </a:p>
          <a:p>
            <a:pPr lvl="1"/>
            <a:r>
              <a:rPr lang="en-US" dirty="0"/>
              <a:t>Relational data manipulation</a:t>
            </a:r>
          </a:p>
          <a:p>
            <a:r>
              <a:rPr lang="en-US" dirty="0"/>
              <a:t>Source code directory: under the spark directory</a:t>
            </a:r>
          </a:p>
          <a:p>
            <a:pPr marL="0" indent="0">
              <a:buNone/>
            </a:pPr>
            <a:r>
              <a:rPr lang="en-US" dirty="0"/>
              <a:t>            ./examples/</a:t>
            </a:r>
            <a:r>
              <a:rPr lang="en-US" dirty="0" err="1"/>
              <a:t>src</a:t>
            </a:r>
            <a:r>
              <a:rPr lang="en-US" dirty="0"/>
              <a:t>/main/python </a:t>
            </a:r>
          </a:p>
        </p:txBody>
      </p:sp>
    </p:spTree>
    <p:extLst>
      <p:ext uri="{BB962C8B-B14F-4D97-AF65-F5344CB8AC3E}">
        <p14:creationId xmlns:p14="http://schemas.microsoft.com/office/powerpoint/2010/main" val="16236284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command line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spark-submit [options] &lt;app jar | python file&gt; [app arguments]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most important option is “--master”, which has been discussed earlier</a:t>
            </a:r>
          </a:p>
        </p:txBody>
      </p:sp>
    </p:spTree>
    <p:extLst>
      <p:ext uri="{BB962C8B-B14F-4D97-AF65-F5344CB8AC3E}">
        <p14:creationId xmlns:p14="http://schemas.microsoft.com/office/powerpoint/2010/main" val="911344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1448A-C8D9-255E-DF17-42358A52F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Easier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2E72E-2525-6B38-B96A-530ABDA54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Pull a docker image (certainly install docker first)</a:t>
            </a:r>
          </a:p>
          <a:p>
            <a:pPr lvl="1"/>
            <a:r>
              <a:rPr lang="en-US" dirty="0"/>
              <a:t>If you want to try </a:t>
            </a:r>
            <a:r>
              <a:rPr lang="en-US" dirty="0" err="1"/>
              <a:t>scala</a:t>
            </a:r>
            <a:endParaRPr lang="en-US" dirty="0"/>
          </a:p>
          <a:p>
            <a:pPr lvl="2"/>
            <a:r>
              <a:rPr lang="en-US" dirty="0"/>
              <a:t>docker run -it </a:t>
            </a:r>
            <a:r>
              <a:rPr lang="en-US" dirty="0" err="1"/>
              <a:t>apache</a:t>
            </a:r>
            <a:r>
              <a:rPr lang="en-US" dirty="0"/>
              <a:t>/spark /opt/spark/bin/spark-shell</a:t>
            </a:r>
          </a:p>
          <a:p>
            <a:pPr lvl="1"/>
            <a:r>
              <a:rPr lang="en-US" dirty="0"/>
              <a:t>If you prefer python</a:t>
            </a:r>
          </a:p>
          <a:p>
            <a:pPr lvl="2"/>
            <a:r>
              <a:rPr lang="en-US" dirty="0"/>
              <a:t>docker run -it </a:t>
            </a:r>
            <a:r>
              <a:rPr lang="en-US" dirty="0" err="1"/>
              <a:t>apache</a:t>
            </a:r>
            <a:r>
              <a:rPr lang="en-US" dirty="0"/>
              <a:t>/spark-</a:t>
            </a:r>
            <a:r>
              <a:rPr lang="en-US" dirty="0" err="1"/>
              <a:t>py</a:t>
            </a:r>
            <a:r>
              <a:rPr lang="en-US" dirty="0"/>
              <a:t> /opt/spark/bin/</a:t>
            </a:r>
            <a:r>
              <a:rPr lang="en-US" dirty="0" err="1"/>
              <a:t>pyspark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1684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420AF-A058-453B-A04D-972973BD0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0F790-14A8-4B20-8488-EE017BF4A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1,1.5,2</a:t>
            </a:r>
          </a:p>
          <a:p>
            <a:pPr marL="0" indent="0">
              <a:buNone/>
            </a:pPr>
            <a:r>
              <a:rPr lang="en-US" dirty="0"/>
              <a:t>1.1,2.1,1.5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648716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Importing packages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from __future__ import </a:t>
            </a:r>
            <a:r>
              <a:rPr lang="en-US" dirty="0" err="1"/>
              <a:t>print_function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sys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import </a:t>
            </a:r>
            <a:r>
              <a:rPr lang="en-US" dirty="0" err="1">
                <a:solidFill>
                  <a:srgbClr val="FF0000"/>
                </a:solidFill>
              </a:rPr>
              <a:t>numpy</a:t>
            </a:r>
            <a:r>
              <a:rPr lang="en-US" dirty="0">
                <a:solidFill>
                  <a:srgbClr val="FF0000"/>
                </a:solidFill>
              </a:rPr>
              <a:t> as np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from </a:t>
            </a:r>
            <a:r>
              <a:rPr lang="en-US" dirty="0" err="1">
                <a:solidFill>
                  <a:srgbClr val="FF0000"/>
                </a:solidFill>
              </a:rPr>
              <a:t>pyspark.sql</a:t>
            </a:r>
            <a:r>
              <a:rPr lang="en-US" dirty="0">
                <a:solidFill>
                  <a:srgbClr val="FF0000"/>
                </a:solidFill>
              </a:rPr>
              <a:t> import </a:t>
            </a:r>
            <a:r>
              <a:rPr lang="en-US" dirty="0" err="1">
                <a:solidFill>
                  <a:srgbClr val="FF0000"/>
                </a:solidFill>
              </a:rPr>
              <a:t>SparkSession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9666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Auxiliary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65005" y="1924490"/>
            <a:ext cx="6476453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parseVector</a:t>
            </a:r>
            <a:r>
              <a:rPr lang="en-US" sz="2400" dirty="0"/>
              <a:t>(line):</a:t>
            </a:r>
          </a:p>
          <a:p>
            <a:r>
              <a:rPr lang="en-US" sz="2400" dirty="0"/>
              <a:t>    return </a:t>
            </a:r>
            <a:r>
              <a:rPr lang="en-US" sz="2400" dirty="0" err="1"/>
              <a:t>np.array</a:t>
            </a:r>
            <a:r>
              <a:rPr lang="en-US" sz="2400" dirty="0"/>
              <a:t>([float(x) for x in </a:t>
            </a:r>
            <a:r>
              <a:rPr lang="en-US" sz="2400" dirty="0" err="1"/>
              <a:t>line.split</a:t>
            </a:r>
            <a:r>
              <a:rPr lang="en-US" sz="2400" dirty="0"/>
              <a:t>(' ')])</a:t>
            </a:r>
          </a:p>
          <a:p>
            <a:endParaRPr lang="en-US" sz="2400" dirty="0"/>
          </a:p>
          <a:p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closestPoint</a:t>
            </a:r>
            <a:r>
              <a:rPr lang="en-US" sz="2400" dirty="0"/>
              <a:t>(p, centers):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bestIndex</a:t>
            </a:r>
            <a:r>
              <a:rPr lang="en-US" sz="2400" dirty="0"/>
              <a:t> = 0</a:t>
            </a:r>
          </a:p>
          <a:p>
            <a:r>
              <a:rPr lang="en-US" sz="2400" dirty="0"/>
              <a:t>    closest = float("+</a:t>
            </a:r>
            <a:r>
              <a:rPr lang="en-US" sz="2400" dirty="0" err="1"/>
              <a:t>inf</a:t>
            </a:r>
            <a:r>
              <a:rPr lang="en-US" sz="2400" dirty="0"/>
              <a:t>")</a:t>
            </a:r>
          </a:p>
          <a:p>
            <a:r>
              <a:rPr lang="en-US" sz="2400" dirty="0"/>
              <a:t>    for </a:t>
            </a:r>
            <a:r>
              <a:rPr lang="en-US" sz="2400" dirty="0" err="1"/>
              <a:t>i</a:t>
            </a:r>
            <a:r>
              <a:rPr lang="en-US" sz="2400" dirty="0"/>
              <a:t> in range(</a:t>
            </a:r>
            <a:r>
              <a:rPr lang="en-US" sz="2400" dirty="0" err="1"/>
              <a:t>len</a:t>
            </a:r>
            <a:r>
              <a:rPr lang="en-US" sz="2400" dirty="0"/>
              <a:t>(centers)):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tempDist</a:t>
            </a:r>
            <a:r>
              <a:rPr lang="en-US" sz="2400" dirty="0"/>
              <a:t> = </a:t>
            </a:r>
            <a:r>
              <a:rPr lang="en-US" sz="2400" dirty="0" err="1"/>
              <a:t>np.sum</a:t>
            </a:r>
            <a:r>
              <a:rPr lang="en-US" sz="2400" dirty="0"/>
              <a:t>((p - centers[</a:t>
            </a:r>
            <a:r>
              <a:rPr lang="en-US" sz="2400" dirty="0" err="1"/>
              <a:t>i</a:t>
            </a:r>
            <a:r>
              <a:rPr lang="en-US" sz="2400" dirty="0"/>
              <a:t>]) ** 2)</a:t>
            </a:r>
          </a:p>
          <a:p>
            <a:r>
              <a:rPr lang="en-US" sz="2400" dirty="0"/>
              <a:t>        if </a:t>
            </a:r>
            <a:r>
              <a:rPr lang="en-US" sz="2400" dirty="0" err="1"/>
              <a:t>tempDist</a:t>
            </a:r>
            <a:r>
              <a:rPr lang="en-US" sz="2400" dirty="0"/>
              <a:t> &lt; closest:</a:t>
            </a:r>
          </a:p>
          <a:p>
            <a:r>
              <a:rPr lang="en-US" sz="2400" dirty="0"/>
              <a:t>            closest = </a:t>
            </a:r>
            <a:r>
              <a:rPr lang="en-US" sz="2400" dirty="0" err="1"/>
              <a:t>tempDist</a:t>
            </a:r>
            <a:endParaRPr lang="en-US" sz="2400" dirty="0"/>
          </a:p>
          <a:p>
            <a:r>
              <a:rPr lang="en-US" sz="2400" dirty="0"/>
              <a:t>            </a:t>
            </a:r>
            <a:r>
              <a:rPr lang="en-US" sz="2400" dirty="0" err="1"/>
              <a:t>bestIndex</a:t>
            </a:r>
            <a:r>
              <a:rPr lang="en-US" sz="2400" dirty="0"/>
              <a:t> = </a:t>
            </a:r>
            <a:r>
              <a:rPr lang="en-US" sz="2400" dirty="0" err="1"/>
              <a:t>i</a:t>
            </a:r>
            <a:endParaRPr lang="en-US" sz="2400" dirty="0"/>
          </a:p>
          <a:p>
            <a:r>
              <a:rPr lang="en-US" sz="2400" dirty="0"/>
              <a:t>    return </a:t>
            </a:r>
            <a:r>
              <a:rPr lang="en-US" sz="2400" dirty="0" err="1"/>
              <a:t>bestIndex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198419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function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974651" y="1999595"/>
            <a:ext cx="967917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# initialization</a:t>
            </a:r>
          </a:p>
          <a:p>
            <a:r>
              <a:rPr lang="en-US" sz="2400" dirty="0"/>
              <a:t>if </a:t>
            </a:r>
            <a:r>
              <a:rPr lang="en-US" sz="2400" dirty="0" err="1"/>
              <a:t>len</a:t>
            </a:r>
            <a:r>
              <a:rPr lang="en-US" sz="2400" dirty="0"/>
              <a:t>(</a:t>
            </a:r>
            <a:r>
              <a:rPr lang="en-US" sz="2400" dirty="0" err="1"/>
              <a:t>sys.argv</a:t>
            </a:r>
            <a:r>
              <a:rPr lang="en-US" sz="2400" dirty="0"/>
              <a:t>) != 4:</a:t>
            </a:r>
          </a:p>
          <a:p>
            <a:r>
              <a:rPr lang="en-US" sz="2400" dirty="0"/>
              <a:t>    print("Usage: </a:t>
            </a:r>
            <a:r>
              <a:rPr lang="en-US" sz="2400" dirty="0" err="1"/>
              <a:t>kmeans</a:t>
            </a:r>
            <a:r>
              <a:rPr lang="en-US" sz="2400" dirty="0"/>
              <a:t> &lt;file&gt; &lt;k&gt; &lt;</a:t>
            </a:r>
            <a:r>
              <a:rPr lang="en-US" sz="2400" dirty="0" err="1"/>
              <a:t>convergeDist</a:t>
            </a:r>
            <a:r>
              <a:rPr lang="en-US" sz="2400" dirty="0"/>
              <a:t>&gt;", file=</a:t>
            </a:r>
            <a:r>
              <a:rPr lang="en-US" sz="2400" dirty="0" err="1"/>
              <a:t>sys.stderr</a:t>
            </a:r>
            <a:r>
              <a:rPr lang="en-US" sz="2400" dirty="0"/>
              <a:t>)</a:t>
            </a:r>
          </a:p>
          <a:p>
            <a:r>
              <a:rPr lang="en-US" sz="2400" dirty="0"/>
              <a:t>    exit(-1)</a:t>
            </a:r>
          </a:p>
          <a:p>
            <a:endParaRPr lang="en-US" sz="2400" dirty="0"/>
          </a:p>
          <a:p>
            <a:r>
              <a:rPr lang="en-US" sz="2400" dirty="0"/>
              <a:t>spark = </a:t>
            </a:r>
            <a:r>
              <a:rPr lang="en-US" sz="2400" dirty="0" err="1"/>
              <a:t>SparkSession</a:t>
            </a:r>
            <a:r>
              <a:rPr lang="en-US" sz="2400" dirty="0"/>
              <a:t>\</a:t>
            </a:r>
          </a:p>
          <a:p>
            <a:r>
              <a:rPr lang="en-US" sz="2400" dirty="0"/>
              <a:t>        .builder\</a:t>
            </a:r>
          </a:p>
          <a:p>
            <a:r>
              <a:rPr lang="en-US" sz="2400" dirty="0"/>
              <a:t>        .</a:t>
            </a:r>
            <a:r>
              <a:rPr lang="en-US" sz="2400" dirty="0" err="1"/>
              <a:t>appName</a:t>
            </a:r>
            <a:r>
              <a:rPr lang="en-US" sz="2400" dirty="0"/>
              <a:t>("</a:t>
            </a:r>
            <a:r>
              <a:rPr lang="en-US" sz="2400" dirty="0" err="1"/>
              <a:t>PythonKMeans</a:t>
            </a:r>
            <a:r>
              <a:rPr lang="en-US" sz="2400" dirty="0"/>
              <a:t>")\</a:t>
            </a:r>
          </a:p>
          <a:p>
            <a:r>
              <a:rPr lang="en-US" sz="2400" dirty="0"/>
              <a:t>        .</a:t>
            </a:r>
            <a:r>
              <a:rPr lang="en-US" sz="2400" dirty="0" err="1"/>
              <a:t>getOrCreate</a:t>
            </a:r>
            <a:r>
              <a:rPr lang="en-US" sz="2400" dirty="0"/>
              <a:t>()</a:t>
            </a:r>
          </a:p>
          <a:p>
            <a:endParaRPr lang="en-US" sz="2400" dirty="0"/>
          </a:p>
          <a:p>
            <a:r>
              <a:rPr lang="en-US" sz="2400" dirty="0"/>
              <a:t>K = </a:t>
            </a:r>
            <a:r>
              <a:rPr lang="en-US" sz="2400" dirty="0" err="1"/>
              <a:t>int</a:t>
            </a:r>
            <a:r>
              <a:rPr lang="en-US" sz="2400" dirty="0"/>
              <a:t>(</a:t>
            </a:r>
            <a:r>
              <a:rPr lang="en-US" sz="2400" dirty="0" err="1"/>
              <a:t>sys.argv</a:t>
            </a:r>
            <a:r>
              <a:rPr lang="en-US" sz="2400" dirty="0"/>
              <a:t>[2])</a:t>
            </a:r>
          </a:p>
          <a:p>
            <a:r>
              <a:rPr lang="en-US" sz="2400" dirty="0" err="1"/>
              <a:t>convergeDist</a:t>
            </a:r>
            <a:r>
              <a:rPr lang="en-US" sz="2400" dirty="0"/>
              <a:t> = float(</a:t>
            </a:r>
            <a:r>
              <a:rPr lang="en-US" sz="2400" dirty="0" err="1"/>
              <a:t>sys.argv</a:t>
            </a:r>
            <a:r>
              <a:rPr lang="en-US" sz="2400" dirty="0"/>
              <a:t>[3])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53786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14892" y="2248406"/>
            <a:ext cx="879667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#load data</a:t>
            </a:r>
          </a:p>
          <a:p>
            <a:endParaRPr lang="en-US" sz="2400" dirty="0"/>
          </a:p>
          <a:p>
            <a:r>
              <a:rPr lang="en-US" sz="2400" dirty="0"/>
              <a:t>lines =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spark.read.text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sys.argv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[1]).</a:t>
            </a:r>
            <a:r>
              <a:rPr lang="en-US" sz="2400" dirty="0" err="1"/>
              <a:t>rdd.map</a:t>
            </a:r>
            <a:r>
              <a:rPr lang="en-US" sz="2400" dirty="0"/>
              <a:t>(lambda r: r[0])</a:t>
            </a:r>
          </a:p>
          <a:p>
            <a:r>
              <a:rPr lang="en-US" sz="2400" dirty="0"/>
              <a:t>data = </a:t>
            </a:r>
            <a:r>
              <a:rPr lang="en-US" sz="2400" dirty="0" err="1"/>
              <a:t>lines.map</a:t>
            </a:r>
            <a:r>
              <a:rPr lang="en-US" sz="2400" dirty="0"/>
              <a:t>(</a:t>
            </a:r>
            <a:r>
              <a:rPr lang="en-US" sz="2400" dirty="0" err="1"/>
              <a:t>parseVector</a:t>
            </a:r>
            <a:r>
              <a:rPr lang="en-US" sz="2400" dirty="0"/>
              <a:t>).cache()  # prepare for the loop</a:t>
            </a:r>
          </a:p>
          <a:p>
            <a:endParaRPr lang="en-US" sz="2400" dirty="0"/>
          </a:p>
          <a:p>
            <a:r>
              <a:rPr lang="en-US" sz="2400" dirty="0"/>
              <a:t># get initial centroids</a:t>
            </a:r>
          </a:p>
          <a:p>
            <a:r>
              <a:rPr lang="en-US" sz="2400" dirty="0" err="1"/>
              <a:t>kPoints</a:t>
            </a:r>
            <a:r>
              <a:rPr lang="en-US" sz="2400" dirty="0"/>
              <a:t> = </a:t>
            </a:r>
            <a:r>
              <a:rPr lang="en-US" sz="2400" dirty="0" err="1"/>
              <a:t>data.takeSample</a:t>
            </a:r>
            <a:r>
              <a:rPr lang="en-US" sz="2400" dirty="0"/>
              <a:t>(False, K, 1)</a:t>
            </a:r>
          </a:p>
          <a:p>
            <a:r>
              <a:rPr lang="en-US" sz="2400" dirty="0" err="1"/>
              <a:t>tempDist</a:t>
            </a:r>
            <a:r>
              <a:rPr lang="en-US" sz="2400" dirty="0"/>
              <a:t> = 1.0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6FC1FD3-3BAA-4D53-94EC-B2F97778BFD0}"/>
              </a:ext>
            </a:extLst>
          </p:cNvPr>
          <p:cNvCxnSpPr/>
          <p:nvPr/>
        </p:nvCxnSpPr>
        <p:spPr bwMode="auto">
          <a:xfrm flipH="1">
            <a:off x="6096000" y="2675965"/>
            <a:ext cx="372035" cy="2420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994F545-9FAB-45F9-B5FE-C93CA04FA643}"/>
              </a:ext>
            </a:extLst>
          </p:cNvPr>
          <p:cNvSpPr txBox="1"/>
          <p:nvPr/>
        </p:nvSpPr>
        <p:spPr>
          <a:xfrm>
            <a:off x="6665259" y="2622176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Getting </a:t>
            </a:r>
            <a:r>
              <a:rPr lang="en-US" dirty="0" err="1"/>
              <a:t>DataFrame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5077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69851" y="1485262"/>
            <a:ext cx="1141936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while </a:t>
            </a:r>
            <a:r>
              <a:rPr lang="en-US" sz="2400" dirty="0" err="1"/>
              <a:t>tempDist</a:t>
            </a:r>
            <a:r>
              <a:rPr lang="en-US" sz="2400" dirty="0"/>
              <a:t> &gt; </a:t>
            </a:r>
            <a:r>
              <a:rPr lang="en-US" sz="2400" dirty="0" err="1"/>
              <a:t>convergeDist</a:t>
            </a:r>
            <a:r>
              <a:rPr lang="en-US" sz="2400" dirty="0"/>
              <a:t>:</a:t>
            </a:r>
          </a:p>
          <a:p>
            <a:r>
              <a:rPr lang="en-US" sz="2400" dirty="0"/>
              <a:t>        closest = </a:t>
            </a:r>
            <a:r>
              <a:rPr lang="en-US" sz="2400" dirty="0" err="1"/>
              <a:t>data.map</a:t>
            </a:r>
            <a:r>
              <a:rPr lang="en-US" sz="2400" dirty="0"/>
              <a:t>(lambda p</a:t>
            </a:r>
            <a:r>
              <a:rPr lang="en-US" altLang="zh-CN" sz="2400" dirty="0"/>
              <a:t>oint</a:t>
            </a:r>
            <a:r>
              <a:rPr lang="en-US" sz="2400" dirty="0"/>
              <a:t>: (</a:t>
            </a:r>
            <a:r>
              <a:rPr lang="en-US" sz="2400" dirty="0" err="1"/>
              <a:t>closestPoint</a:t>
            </a:r>
            <a:r>
              <a:rPr lang="en-US" sz="2400" dirty="0"/>
              <a:t>(point, </a:t>
            </a:r>
            <a:r>
              <a:rPr lang="en-US" sz="2400" dirty="0" err="1"/>
              <a:t>kPoints</a:t>
            </a:r>
            <a:r>
              <a:rPr lang="en-US" sz="2400" dirty="0"/>
              <a:t>), (point, 1)))</a:t>
            </a:r>
          </a:p>
          <a:p>
            <a:r>
              <a:rPr lang="en-US" sz="2400" dirty="0"/>
              <a:t>        </a:t>
            </a:r>
          </a:p>
          <a:p>
            <a:r>
              <a:rPr lang="en-US" sz="2400" dirty="0"/>
              <a:t>        #  input: (</a:t>
            </a:r>
            <a:r>
              <a:rPr lang="en-US" sz="2400" dirty="0" err="1"/>
              <a:t>clusterIndex</a:t>
            </a:r>
            <a:r>
              <a:rPr lang="en-US" sz="2400" dirty="0"/>
              <a:t>, (point, 1)); the reduced part is a list of (point, 1)</a:t>
            </a:r>
          </a:p>
          <a:p>
            <a:r>
              <a:rPr lang="en-US" sz="2400" dirty="0"/>
              <a:t>        # output: (</a:t>
            </a:r>
            <a:r>
              <a:rPr lang="en-US" sz="2400" dirty="0" err="1"/>
              <a:t>clusterIndex</a:t>
            </a:r>
            <a:r>
              <a:rPr lang="en-US" sz="2400" dirty="0"/>
              <a:t>, (sum of points, count of points))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pointStats</a:t>
            </a:r>
            <a:r>
              <a:rPr lang="en-US" sz="2400" dirty="0"/>
              <a:t> = closest</a:t>
            </a:r>
          </a:p>
          <a:p>
            <a:r>
              <a:rPr lang="en-US" sz="2400" dirty="0"/>
              <a:t>		.</a:t>
            </a:r>
            <a:r>
              <a:rPr lang="en-US" sz="2400" dirty="0" err="1"/>
              <a:t>reduceByKey</a:t>
            </a:r>
            <a:r>
              <a:rPr lang="en-US" sz="2400" dirty="0"/>
              <a:t>(lambda p1, p2: (p1[0] + p2[0], p1[1] + p2[1]))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newPoints</a:t>
            </a:r>
            <a:r>
              <a:rPr lang="en-US" sz="2400" dirty="0"/>
              <a:t> = </a:t>
            </a:r>
            <a:r>
              <a:rPr lang="en-US" sz="2400" dirty="0" err="1"/>
              <a:t>pointStats.map</a:t>
            </a:r>
            <a:r>
              <a:rPr lang="en-US" sz="2400" dirty="0"/>
              <a:t>(lambda </a:t>
            </a:r>
            <a:r>
              <a:rPr lang="en-US" sz="2400" dirty="0" err="1"/>
              <a:t>st</a:t>
            </a:r>
            <a:r>
              <a:rPr lang="en-US" sz="2400" dirty="0"/>
              <a:t>: (</a:t>
            </a:r>
            <a:r>
              <a:rPr lang="en-US" sz="2400" dirty="0" err="1"/>
              <a:t>st</a:t>
            </a:r>
            <a:r>
              <a:rPr lang="en-US" sz="2400" dirty="0"/>
              <a:t>[0], </a:t>
            </a:r>
            <a:r>
              <a:rPr lang="en-US" sz="2400" dirty="0" err="1"/>
              <a:t>st</a:t>
            </a:r>
            <a:r>
              <a:rPr lang="en-US" sz="2400" dirty="0"/>
              <a:t>[1][0] / </a:t>
            </a:r>
            <a:r>
              <a:rPr lang="en-US" sz="2400" dirty="0" err="1"/>
              <a:t>st</a:t>
            </a:r>
            <a:r>
              <a:rPr lang="en-US" sz="2400" dirty="0"/>
              <a:t>[1][1])).collect()</a:t>
            </a:r>
          </a:p>
          <a:p>
            <a:endParaRPr lang="en-US" sz="2400" dirty="0"/>
          </a:p>
          <a:p>
            <a:r>
              <a:rPr lang="en-US" sz="2400" dirty="0"/>
              <a:t>        </a:t>
            </a:r>
            <a:r>
              <a:rPr lang="en-US" sz="2400" dirty="0" err="1"/>
              <a:t>tempDist</a:t>
            </a:r>
            <a:r>
              <a:rPr lang="en-US" sz="2400" dirty="0"/>
              <a:t> = sum(</a:t>
            </a:r>
            <a:r>
              <a:rPr lang="en-US" sz="2400" dirty="0" err="1"/>
              <a:t>np.sum</a:t>
            </a:r>
            <a:r>
              <a:rPr lang="en-US" sz="2400" dirty="0"/>
              <a:t>((</a:t>
            </a:r>
            <a:r>
              <a:rPr lang="en-US" sz="2400" dirty="0" err="1"/>
              <a:t>kPoints</a:t>
            </a:r>
            <a:r>
              <a:rPr lang="en-US" sz="2400" dirty="0"/>
              <a:t>[</a:t>
            </a:r>
            <a:r>
              <a:rPr lang="en-US" sz="2400" dirty="0" err="1"/>
              <a:t>iK</a:t>
            </a:r>
            <a:r>
              <a:rPr lang="en-US" sz="2400" dirty="0"/>
              <a:t>] - p) ** 2) for (</a:t>
            </a:r>
            <a:r>
              <a:rPr lang="en-US" sz="2400" dirty="0" err="1"/>
              <a:t>iK</a:t>
            </a:r>
            <a:r>
              <a:rPr lang="en-US" sz="2400" dirty="0"/>
              <a:t>, p) in </a:t>
            </a:r>
            <a:r>
              <a:rPr lang="en-US" sz="2400" dirty="0" err="1"/>
              <a:t>newPoints</a:t>
            </a:r>
            <a:r>
              <a:rPr lang="en-US" sz="2400" dirty="0"/>
              <a:t>))</a:t>
            </a:r>
          </a:p>
          <a:p>
            <a:endParaRPr lang="en-US" sz="2400" dirty="0"/>
          </a:p>
          <a:p>
            <a:r>
              <a:rPr lang="en-US" sz="2400" dirty="0"/>
              <a:t>        for (</a:t>
            </a:r>
            <a:r>
              <a:rPr lang="en-US" sz="2400" dirty="0" err="1"/>
              <a:t>iK</a:t>
            </a:r>
            <a:r>
              <a:rPr lang="en-US" sz="2400" dirty="0"/>
              <a:t>, p) in </a:t>
            </a:r>
            <a:r>
              <a:rPr lang="en-US" sz="2400" dirty="0" err="1"/>
              <a:t>newPoints</a:t>
            </a:r>
            <a:r>
              <a:rPr lang="en-US" sz="2400" dirty="0"/>
              <a:t>:</a:t>
            </a:r>
          </a:p>
          <a:p>
            <a:r>
              <a:rPr lang="en-US" sz="2400" dirty="0"/>
              <a:t>            </a:t>
            </a:r>
            <a:r>
              <a:rPr lang="en-US" sz="2400" dirty="0" err="1"/>
              <a:t>kPoints</a:t>
            </a:r>
            <a:r>
              <a:rPr lang="en-US" sz="2400" dirty="0"/>
              <a:t>[</a:t>
            </a:r>
            <a:r>
              <a:rPr lang="en-US" sz="2400" dirty="0" err="1"/>
              <a:t>iK</a:t>
            </a:r>
            <a:r>
              <a:rPr lang="en-US" sz="2400" dirty="0"/>
              <a:t>] = p</a:t>
            </a:r>
          </a:p>
          <a:p>
            <a:r>
              <a:rPr lang="en-US" sz="2400" dirty="0"/>
              <a:t> print("Final centers: " + </a:t>
            </a:r>
            <a:r>
              <a:rPr lang="en-US" sz="2400" dirty="0" err="1"/>
              <a:t>str</a:t>
            </a:r>
            <a:r>
              <a:rPr lang="en-US" sz="2400" dirty="0"/>
              <a:t>(</a:t>
            </a:r>
            <a:r>
              <a:rPr lang="en-US" sz="2400" dirty="0" err="1"/>
              <a:t>kPoints</a:t>
            </a:r>
            <a:r>
              <a:rPr lang="en-US" sz="2400" dirty="0"/>
              <a:t>))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spark.stop</a:t>
            </a:r>
            <a:r>
              <a:rPr lang="en-US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671108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PageRank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Importing packages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559442" y="2324409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from __future__ import </a:t>
            </a:r>
            <a:r>
              <a:rPr lang="en-US" sz="2400" dirty="0" err="1"/>
              <a:t>print_function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import re</a:t>
            </a:r>
          </a:p>
          <a:p>
            <a:r>
              <a:rPr lang="en-US" sz="2400" dirty="0"/>
              <a:t>import sys</a:t>
            </a:r>
          </a:p>
          <a:p>
            <a:r>
              <a:rPr lang="en-US" sz="2400" dirty="0"/>
              <a:t>from operator import add</a:t>
            </a:r>
          </a:p>
          <a:p>
            <a:endParaRPr lang="en-US" sz="2400" dirty="0"/>
          </a:p>
          <a:p>
            <a:r>
              <a:rPr lang="en-US" sz="2400" dirty="0"/>
              <a:t>from </a:t>
            </a:r>
            <a:r>
              <a:rPr lang="en-US" sz="2400" dirty="0" err="1"/>
              <a:t>pyspark.sql</a:t>
            </a:r>
            <a:r>
              <a:rPr lang="en-US" sz="2400" dirty="0"/>
              <a:t> import </a:t>
            </a:r>
            <a:r>
              <a:rPr lang="en-US" sz="2400" dirty="0" err="1"/>
              <a:t>SparkSession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87721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07440-E95A-40AC-A3BD-7DFD562A9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1C9AA-D081-4DE2-BE5A-5F77775EE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data</a:t>
            </a:r>
          </a:p>
          <a:p>
            <a:pPr marL="0" indent="0">
              <a:buNone/>
            </a:pPr>
            <a:r>
              <a:rPr lang="en-US" dirty="0"/>
              <a:t>(url1, url2) # url1 -&gt;url2</a:t>
            </a:r>
          </a:p>
        </p:txBody>
      </p:sp>
    </p:spTree>
    <p:extLst>
      <p:ext uri="{BB962C8B-B14F-4D97-AF65-F5344CB8AC3E}">
        <p14:creationId xmlns:p14="http://schemas.microsoft.com/office/powerpoint/2010/main" val="39297473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Auxiliary functions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1190847" y="1282424"/>
            <a:ext cx="993080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computeContribs</a:t>
            </a:r>
            <a:r>
              <a:rPr lang="en-US" sz="2400" dirty="0"/>
              <a:t>(</a:t>
            </a:r>
            <a:r>
              <a:rPr lang="en-US" sz="2400" dirty="0" err="1"/>
              <a:t>urls</a:t>
            </a:r>
            <a:r>
              <a:rPr lang="en-US" sz="2400" dirty="0"/>
              <a:t>, rank):</a:t>
            </a:r>
          </a:p>
          <a:p>
            <a:r>
              <a:rPr lang="en-US" sz="2400" dirty="0"/>
              <a:t>    """Calculates URL contributions to the rank of other URLs."""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num_urls</a:t>
            </a:r>
            <a:r>
              <a:rPr lang="en-US" sz="2400" dirty="0"/>
              <a:t> = </a:t>
            </a:r>
            <a:r>
              <a:rPr lang="en-US" sz="2400" dirty="0" err="1"/>
              <a:t>len</a:t>
            </a:r>
            <a:r>
              <a:rPr lang="en-US" sz="2400" dirty="0"/>
              <a:t>(</a:t>
            </a:r>
            <a:r>
              <a:rPr lang="en-US" sz="2400" dirty="0" err="1"/>
              <a:t>urls</a:t>
            </a:r>
            <a:r>
              <a:rPr lang="en-US" sz="2400" dirty="0"/>
              <a:t>)</a:t>
            </a:r>
          </a:p>
          <a:p>
            <a:r>
              <a:rPr lang="en-US" sz="2400" dirty="0"/>
              <a:t>    for </a:t>
            </a:r>
            <a:r>
              <a:rPr lang="en-US" sz="2400" dirty="0" err="1"/>
              <a:t>url</a:t>
            </a:r>
            <a:r>
              <a:rPr lang="en-US" sz="2400" dirty="0"/>
              <a:t> in </a:t>
            </a:r>
            <a:r>
              <a:rPr lang="en-US" sz="2400" dirty="0" err="1"/>
              <a:t>urls</a:t>
            </a:r>
            <a:r>
              <a:rPr lang="en-US" sz="2400" dirty="0"/>
              <a:t>:</a:t>
            </a:r>
          </a:p>
          <a:p>
            <a:r>
              <a:rPr lang="en-US" sz="2400" dirty="0"/>
              <a:t>        yield (</a:t>
            </a:r>
            <a:r>
              <a:rPr lang="en-US" sz="2400" dirty="0" err="1"/>
              <a:t>url</a:t>
            </a:r>
            <a:r>
              <a:rPr lang="en-US" sz="2400" dirty="0"/>
              <a:t>, rank / </a:t>
            </a:r>
            <a:r>
              <a:rPr lang="en-US" sz="2400" dirty="0" err="1"/>
              <a:t>num_urls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parseNeighbors</a:t>
            </a:r>
            <a:r>
              <a:rPr lang="en-US" sz="2400" dirty="0"/>
              <a:t>(</a:t>
            </a:r>
            <a:r>
              <a:rPr lang="en-US" sz="2400" dirty="0" err="1"/>
              <a:t>urls</a:t>
            </a:r>
            <a:r>
              <a:rPr lang="en-US" sz="2400" dirty="0"/>
              <a:t>):</a:t>
            </a:r>
          </a:p>
          <a:p>
            <a:r>
              <a:rPr lang="en-US" sz="2400" dirty="0"/>
              <a:t>    """Parses “URL </a:t>
            </a:r>
            <a:r>
              <a:rPr lang="en-US" sz="2400" dirty="0" err="1"/>
              <a:t>neighborURL</a:t>
            </a:r>
            <a:r>
              <a:rPr lang="en-US" sz="2400" dirty="0"/>
              <a:t>” string into </a:t>
            </a:r>
            <a:r>
              <a:rPr lang="en-US" sz="2400" dirty="0" err="1"/>
              <a:t>urls</a:t>
            </a:r>
            <a:r>
              <a:rPr lang="en-US" sz="2400" dirty="0"/>
              <a:t> pair."""</a:t>
            </a:r>
          </a:p>
          <a:p>
            <a:r>
              <a:rPr lang="en-US" sz="2400" dirty="0"/>
              <a:t>    parts = </a:t>
            </a:r>
            <a:r>
              <a:rPr lang="en-US" sz="2400" dirty="0" err="1"/>
              <a:t>urls.split</a:t>
            </a:r>
            <a:r>
              <a:rPr lang="en-US" sz="2400" dirty="0"/>
              <a:t>(‘,’)</a:t>
            </a:r>
          </a:p>
          <a:p>
            <a:r>
              <a:rPr lang="en-US" sz="2400" dirty="0"/>
              <a:t>    return parts[0], parts[1]</a:t>
            </a:r>
          </a:p>
        </p:txBody>
      </p:sp>
    </p:spTree>
    <p:extLst>
      <p:ext uri="{BB962C8B-B14F-4D97-AF65-F5344CB8AC3E}">
        <p14:creationId xmlns:p14="http://schemas.microsoft.com/office/powerpoint/2010/main" val="33766360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61507" y="1482232"/>
            <a:ext cx="1278033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if </a:t>
            </a:r>
            <a:r>
              <a:rPr lang="en-US" sz="2400" dirty="0" err="1"/>
              <a:t>len</a:t>
            </a:r>
            <a:r>
              <a:rPr lang="en-US" sz="2400" dirty="0"/>
              <a:t>(</a:t>
            </a:r>
            <a:r>
              <a:rPr lang="en-US" sz="2400" dirty="0" err="1"/>
              <a:t>sys.argv</a:t>
            </a:r>
            <a:r>
              <a:rPr lang="en-US" sz="2400" dirty="0"/>
              <a:t>) != 3:</a:t>
            </a:r>
          </a:p>
          <a:p>
            <a:r>
              <a:rPr lang="en-US" sz="2400" dirty="0"/>
              <a:t>        print("Usage: </a:t>
            </a:r>
            <a:r>
              <a:rPr lang="en-US" sz="2400" dirty="0" err="1"/>
              <a:t>pagerank</a:t>
            </a:r>
            <a:r>
              <a:rPr lang="en-US" sz="2400" dirty="0"/>
              <a:t> &lt;file&gt; &lt;iterations&gt;", file=</a:t>
            </a:r>
            <a:r>
              <a:rPr lang="en-US" sz="2400" dirty="0" err="1"/>
              <a:t>sys.stderr</a:t>
            </a:r>
            <a:r>
              <a:rPr lang="en-US" sz="2400" dirty="0"/>
              <a:t>)</a:t>
            </a:r>
          </a:p>
          <a:p>
            <a:r>
              <a:rPr lang="en-US" sz="2400" dirty="0"/>
              <a:t>        exit(-1)</a:t>
            </a:r>
          </a:p>
          <a:p>
            <a:endParaRPr lang="en-US" sz="2400" dirty="0"/>
          </a:p>
          <a:p>
            <a:r>
              <a:rPr lang="en-US" sz="2400" dirty="0"/>
              <a:t>spark = </a:t>
            </a:r>
            <a:r>
              <a:rPr lang="en-US" sz="2400" dirty="0" err="1"/>
              <a:t>SparkSession</a:t>
            </a:r>
            <a:r>
              <a:rPr lang="en-US" sz="2400" dirty="0"/>
              <a:t>\</a:t>
            </a:r>
          </a:p>
          <a:p>
            <a:r>
              <a:rPr lang="en-US" sz="2400" dirty="0"/>
              <a:t>        .builder\</a:t>
            </a:r>
          </a:p>
          <a:p>
            <a:r>
              <a:rPr lang="en-US" sz="2400" dirty="0"/>
              <a:t>        .</a:t>
            </a:r>
            <a:r>
              <a:rPr lang="en-US" sz="2400" dirty="0" err="1"/>
              <a:t>appName</a:t>
            </a:r>
            <a:r>
              <a:rPr lang="en-US" sz="2400" dirty="0"/>
              <a:t>("</a:t>
            </a:r>
            <a:r>
              <a:rPr lang="en-US" sz="2400" dirty="0" err="1"/>
              <a:t>PythonPageRank</a:t>
            </a:r>
            <a:r>
              <a:rPr lang="en-US" sz="2400" dirty="0"/>
              <a:t>")\</a:t>
            </a:r>
          </a:p>
          <a:p>
            <a:r>
              <a:rPr lang="en-US" sz="2400" dirty="0"/>
              <a:t>        .</a:t>
            </a:r>
            <a:r>
              <a:rPr lang="en-US" sz="2400" dirty="0" err="1"/>
              <a:t>getOrCreate</a:t>
            </a:r>
            <a:r>
              <a:rPr lang="en-US" sz="2400" dirty="0"/>
              <a:t>()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63362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multiple workers (locally, not docker)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the spark directory, say /</a:t>
            </a:r>
            <a:r>
              <a:rPr lang="en-US" dirty="0" err="1"/>
              <a:t>usr</a:t>
            </a:r>
            <a:r>
              <a:rPr lang="en-US" dirty="0"/>
              <a:t>/local/spark. Change configuration  ./conf/spark-env.sh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export SPARK_WORKER_MEMORY=</a:t>
            </a:r>
            <a:r>
              <a:rPr lang="en-US" dirty="0">
                <a:solidFill>
                  <a:srgbClr val="FF0000"/>
                </a:solidFill>
              </a:rPr>
              <a:t>100m</a:t>
            </a:r>
          </a:p>
          <a:p>
            <a:pPr marL="0" indent="0">
              <a:buNone/>
            </a:pPr>
            <a:r>
              <a:rPr lang="en-US" dirty="0"/>
              <a:t>export SPARK_WORKER_INSTANCES=2</a:t>
            </a:r>
          </a:p>
          <a:p>
            <a:pPr marL="0" indent="0">
              <a:buNone/>
            </a:pPr>
            <a:r>
              <a:rPr lang="en-US" dirty="0"/>
              <a:t>export SPARK_WORKER_DIR=</a:t>
            </a:r>
            <a:r>
              <a:rPr lang="en-US" dirty="0" err="1">
                <a:solidFill>
                  <a:srgbClr val="FF0000"/>
                </a:solidFill>
              </a:rPr>
              <a:t>some_directory_you_like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Note that 100MB memory for worker is sufficient for simple experiments. The more the better for a real system</a:t>
            </a:r>
          </a:p>
        </p:txBody>
      </p:sp>
    </p:spTree>
    <p:extLst>
      <p:ext uri="{BB962C8B-B14F-4D97-AF65-F5344CB8AC3E}">
        <p14:creationId xmlns:p14="http://schemas.microsoft.com/office/powerpoint/2010/main" val="42377131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97444" y="2030287"/>
            <a:ext cx="109132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# Loads in input file. It should be in format of:   “URL         neighbor URL”</a:t>
            </a:r>
          </a:p>
          <a:p>
            <a:r>
              <a:rPr lang="en-US" sz="2400" dirty="0"/>
              <a:t>lines = </a:t>
            </a:r>
            <a:r>
              <a:rPr lang="en-US" sz="2400" dirty="0" err="1"/>
              <a:t>spark.read.text</a:t>
            </a:r>
            <a:r>
              <a:rPr lang="en-US" sz="2400" dirty="0"/>
              <a:t>(</a:t>
            </a:r>
            <a:r>
              <a:rPr lang="en-US" sz="2400" dirty="0" err="1"/>
              <a:t>sys.argv</a:t>
            </a:r>
            <a:r>
              <a:rPr lang="en-US" sz="2400" dirty="0"/>
              <a:t>[1]).</a:t>
            </a:r>
            <a:r>
              <a:rPr lang="en-US" sz="2400" dirty="0" err="1"/>
              <a:t>rdd.map</a:t>
            </a:r>
            <a:r>
              <a:rPr lang="en-US" sz="2400" dirty="0"/>
              <a:t>(lambda r: r[0])</a:t>
            </a:r>
          </a:p>
          <a:p>
            <a:r>
              <a:rPr lang="en-US" sz="2400" dirty="0"/>
              <a:t># or lines = </a:t>
            </a:r>
            <a:r>
              <a:rPr lang="en-US" sz="2400" dirty="0" err="1"/>
              <a:t>sc.textFile</a:t>
            </a:r>
            <a:r>
              <a:rPr lang="en-US" sz="2400" dirty="0"/>
              <a:t>(</a:t>
            </a:r>
            <a:r>
              <a:rPr lang="en-US" sz="2400" dirty="0" err="1"/>
              <a:t>sys.argv</a:t>
            </a:r>
            <a:r>
              <a:rPr lang="en-US" sz="2400" dirty="0"/>
              <a:t>[1])</a:t>
            </a:r>
          </a:p>
          <a:p>
            <a:endParaRPr lang="en-US" sz="2400" dirty="0"/>
          </a:p>
          <a:p>
            <a:r>
              <a:rPr lang="en-US" sz="2400" dirty="0"/>
              <a:t># Loads all URLs from input file and initialize their neighbors.</a:t>
            </a:r>
          </a:p>
          <a:p>
            <a:r>
              <a:rPr lang="en-US" sz="2400" dirty="0"/>
              <a:t>links = </a:t>
            </a:r>
            <a:r>
              <a:rPr lang="en-US" sz="2400" dirty="0" err="1"/>
              <a:t>lines.map</a:t>
            </a:r>
            <a:r>
              <a:rPr lang="en-US" sz="2400" dirty="0"/>
              <a:t>(lambda </a:t>
            </a:r>
            <a:r>
              <a:rPr lang="en-US" sz="2400" dirty="0" err="1"/>
              <a:t>urls</a:t>
            </a:r>
            <a:r>
              <a:rPr lang="en-US" sz="2400" dirty="0"/>
              <a:t>: </a:t>
            </a:r>
            <a:r>
              <a:rPr lang="en-US" sz="2400" dirty="0" err="1"/>
              <a:t>parseNeighbors</a:t>
            </a:r>
            <a:r>
              <a:rPr lang="en-US" sz="2400" dirty="0"/>
              <a:t>(</a:t>
            </a:r>
            <a:r>
              <a:rPr lang="en-US" sz="2400" dirty="0" err="1"/>
              <a:t>urls</a:t>
            </a:r>
            <a:r>
              <a:rPr lang="en-US" sz="2400" dirty="0"/>
              <a:t>)).distinct().</a:t>
            </a:r>
            <a:r>
              <a:rPr lang="en-US" sz="2400" dirty="0" err="1"/>
              <a:t>groupByKey</a:t>
            </a:r>
            <a:r>
              <a:rPr lang="en-US" sz="2400" dirty="0"/>
              <a:t>().cache()</a:t>
            </a:r>
          </a:p>
          <a:p>
            <a:r>
              <a:rPr lang="en-US" sz="2400" dirty="0"/>
              <a:t># result: a list of (</a:t>
            </a:r>
            <a:r>
              <a:rPr lang="en-US" sz="2400" dirty="0" err="1"/>
              <a:t>url</a:t>
            </a:r>
            <a:r>
              <a:rPr lang="en-US" sz="2400" dirty="0"/>
              <a:t> (url1, url2,…))</a:t>
            </a:r>
          </a:p>
          <a:p>
            <a:endParaRPr lang="en-US" sz="2400" dirty="0"/>
          </a:p>
          <a:p>
            <a:r>
              <a:rPr lang="en-US" sz="2400" dirty="0"/>
              <a:t>#  initialize </a:t>
            </a:r>
            <a:r>
              <a:rPr lang="en-US" sz="2400" dirty="0" err="1"/>
              <a:t>url</a:t>
            </a:r>
            <a:r>
              <a:rPr lang="en-US" sz="2400" dirty="0"/>
              <a:t> ranks to one.</a:t>
            </a:r>
          </a:p>
          <a:p>
            <a:r>
              <a:rPr lang="en-US" sz="2400" dirty="0"/>
              <a:t>ranks = </a:t>
            </a:r>
            <a:r>
              <a:rPr lang="en-US" sz="2400" dirty="0" err="1"/>
              <a:t>links.map</a:t>
            </a:r>
            <a:r>
              <a:rPr lang="en-US" sz="2400" dirty="0"/>
              <a:t>(lambda </a:t>
            </a:r>
            <a:r>
              <a:rPr lang="en-US" sz="2400" dirty="0" err="1"/>
              <a:t>url_neighbors</a:t>
            </a:r>
            <a:r>
              <a:rPr lang="en-US" sz="2400" dirty="0"/>
              <a:t>: (</a:t>
            </a:r>
            <a:r>
              <a:rPr lang="en-US" sz="2400" dirty="0" err="1"/>
              <a:t>url_neighbors</a:t>
            </a:r>
            <a:r>
              <a:rPr lang="en-US" sz="2400" dirty="0"/>
              <a:t>[0], 1.0))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50839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7595" y="1272333"/>
            <a:ext cx="1296108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# main loop </a:t>
            </a:r>
          </a:p>
          <a:p>
            <a:r>
              <a:rPr lang="en-US" sz="2400" dirty="0"/>
              <a:t> # Calculates and updates URL ranks continuously using PageRank algorithm.</a:t>
            </a:r>
          </a:p>
          <a:p>
            <a:r>
              <a:rPr lang="en-US" sz="2400" dirty="0"/>
              <a:t> for iteration in range(</a:t>
            </a:r>
            <a:r>
              <a:rPr lang="en-US" sz="2400" dirty="0" err="1"/>
              <a:t>int</a:t>
            </a:r>
            <a:r>
              <a:rPr lang="en-US" sz="2400" dirty="0"/>
              <a:t>(</a:t>
            </a:r>
            <a:r>
              <a:rPr lang="en-US" sz="2400" dirty="0" err="1"/>
              <a:t>sys.argv</a:t>
            </a:r>
            <a:r>
              <a:rPr lang="en-US" sz="2400" dirty="0"/>
              <a:t>[2])):</a:t>
            </a:r>
          </a:p>
          <a:p>
            <a:r>
              <a:rPr lang="en-US" sz="2400" dirty="0"/>
              <a:t>        # Calculates URL contributions to the rank of other URLs.</a:t>
            </a:r>
          </a:p>
          <a:p>
            <a:r>
              <a:rPr lang="en-US" sz="2400" dirty="0"/>
              <a:t>        # </a:t>
            </a:r>
            <a:r>
              <a:rPr lang="en-US" sz="2400" dirty="0" err="1"/>
              <a:t>links.join</a:t>
            </a:r>
            <a:r>
              <a:rPr lang="en-US" sz="2400" dirty="0"/>
              <a:t> gives (link, (neighbors, rank))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contribs</a:t>
            </a:r>
            <a:r>
              <a:rPr lang="en-US" sz="2400" dirty="0"/>
              <a:t> = </a:t>
            </a:r>
            <a:r>
              <a:rPr lang="en-US" sz="2400" dirty="0" err="1"/>
              <a:t>links.join</a:t>
            </a:r>
            <a:r>
              <a:rPr lang="en-US" sz="2400" dirty="0"/>
              <a:t>(ranks)</a:t>
            </a:r>
          </a:p>
          <a:p>
            <a:r>
              <a:rPr lang="en-US" sz="2400" dirty="0"/>
              <a:t>	 .</a:t>
            </a:r>
            <a:r>
              <a:rPr lang="en-US" sz="2400" dirty="0" err="1"/>
              <a:t>flatMap</a:t>
            </a:r>
            <a:r>
              <a:rPr lang="en-US" sz="2400" dirty="0"/>
              <a:t>(lambda (link, (neighbors, rank)): </a:t>
            </a:r>
            <a:r>
              <a:rPr lang="en-US" sz="2400" dirty="0" err="1"/>
              <a:t>computeContribs</a:t>
            </a:r>
            <a:r>
              <a:rPr lang="en-US" sz="2400" dirty="0"/>
              <a:t>(neighbors, rank))</a:t>
            </a:r>
          </a:p>
          <a:p>
            <a:endParaRPr lang="en-US" sz="2400" dirty="0"/>
          </a:p>
          <a:p>
            <a:r>
              <a:rPr lang="en-US" sz="2400" dirty="0"/>
              <a:t>        # Re-calculates URL ranks based on neighbor contributions.</a:t>
            </a:r>
          </a:p>
          <a:p>
            <a:r>
              <a:rPr lang="en-US" sz="2400" dirty="0"/>
              <a:t>        ranks = </a:t>
            </a:r>
            <a:r>
              <a:rPr lang="en-US" sz="2400" dirty="0" err="1"/>
              <a:t>contribs.reduceByKey</a:t>
            </a:r>
            <a:r>
              <a:rPr lang="en-US" sz="2400" dirty="0"/>
              <a:t>(add).</a:t>
            </a:r>
            <a:r>
              <a:rPr lang="en-US" sz="2400" dirty="0" err="1">
                <a:solidFill>
                  <a:srgbClr val="FF0000"/>
                </a:solidFill>
              </a:rPr>
              <a:t>mapValues</a:t>
            </a:r>
            <a:r>
              <a:rPr lang="en-US" sz="2400" dirty="0"/>
              <a:t>(lambda rank: rank * 0.85 + 0.15)</a:t>
            </a:r>
          </a:p>
          <a:p>
            <a:endParaRPr lang="en-US" sz="2400" dirty="0"/>
          </a:p>
          <a:p>
            <a:r>
              <a:rPr lang="en-US" sz="2400" dirty="0"/>
              <a:t>for (link, rank) in </a:t>
            </a:r>
            <a:r>
              <a:rPr lang="en-US" sz="2400" dirty="0" err="1"/>
              <a:t>ranks.collect</a:t>
            </a:r>
            <a:r>
              <a:rPr lang="en-US" sz="2400" dirty="0"/>
              <a:t>():</a:t>
            </a:r>
          </a:p>
          <a:p>
            <a:r>
              <a:rPr lang="en-US" sz="2400" dirty="0"/>
              <a:t>        print("%s has rank: %s." % (link, rank))</a:t>
            </a:r>
          </a:p>
          <a:p>
            <a:r>
              <a:rPr lang="en-US" sz="2400" dirty="0" err="1"/>
              <a:t>spark.stop</a:t>
            </a:r>
            <a:r>
              <a:rPr lang="en-US" sz="2400" dirty="0"/>
              <a:t>()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 flipV="1">
            <a:off x="6583680" y="4625094"/>
            <a:ext cx="519143" cy="4542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6608139" y="5079345"/>
            <a:ext cx="5681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Apply transformation on the value of each (key, value)</a:t>
            </a:r>
          </a:p>
        </p:txBody>
      </p:sp>
    </p:spTree>
    <p:extLst>
      <p:ext uri="{BB962C8B-B14F-4D97-AF65-F5344CB8AC3E}">
        <p14:creationId xmlns:p14="http://schemas.microsoft.com/office/powerpoint/2010/main" val="1362438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“Spark SQL” for Relational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new structure “</a:t>
            </a:r>
            <a:r>
              <a:rPr lang="en-US" dirty="0" err="1"/>
              <a:t>DataFrame</a:t>
            </a:r>
            <a:r>
              <a:rPr lang="en-US" dirty="0"/>
              <a:t>”: a special RDD for relational data with an attached schema</a:t>
            </a:r>
          </a:p>
          <a:p>
            <a:endParaRPr lang="en-US" dirty="0"/>
          </a:p>
          <a:p>
            <a:r>
              <a:rPr lang="en-US" dirty="0"/>
              <a:t>The major benefit: can use SQL SELECT statements to query the data</a:t>
            </a:r>
          </a:p>
        </p:txBody>
      </p:sp>
    </p:spTree>
    <p:extLst>
      <p:ext uri="{BB962C8B-B14F-4D97-AF65-F5344CB8AC3E}">
        <p14:creationId xmlns:p14="http://schemas.microsoft.com/office/powerpoint/2010/main" val="3657241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Packages and initialization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25777" y="2022885"/>
            <a:ext cx="983934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r>
              <a:rPr lang="en-US" sz="2400" dirty="0"/>
              <a:t>from </a:t>
            </a:r>
            <a:r>
              <a:rPr lang="en-US" sz="2400" dirty="0" err="1"/>
              <a:t>pyspark.sql</a:t>
            </a:r>
            <a:r>
              <a:rPr lang="en-US" sz="2400" dirty="0"/>
              <a:t> import </a:t>
            </a:r>
            <a:r>
              <a:rPr lang="en-US" sz="2400" dirty="0" err="1"/>
              <a:t>SparkSession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from </a:t>
            </a:r>
            <a:r>
              <a:rPr lang="en-US" sz="2400" dirty="0" err="1">
                <a:solidFill>
                  <a:srgbClr val="FF0000"/>
                </a:solidFill>
              </a:rPr>
              <a:t>pyspark.sql.types</a:t>
            </a:r>
            <a:r>
              <a:rPr lang="en-US" sz="2400" dirty="0">
                <a:solidFill>
                  <a:srgbClr val="FF0000"/>
                </a:solidFill>
              </a:rPr>
              <a:t> import Row, </a:t>
            </a:r>
            <a:r>
              <a:rPr lang="en-US" sz="2400" dirty="0" err="1">
                <a:solidFill>
                  <a:srgbClr val="FF0000"/>
                </a:solidFill>
              </a:rPr>
              <a:t>StructField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en-US" sz="2400" dirty="0" err="1">
                <a:solidFill>
                  <a:srgbClr val="FF0000"/>
                </a:solidFill>
              </a:rPr>
              <a:t>StructType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en-US" sz="2400" dirty="0" err="1">
                <a:solidFill>
                  <a:srgbClr val="FF0000"/>
                </a:solidFill>
              </a:rPr>
              <a:t>StringType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en-US" sz="2400" dirty="0" err="1">
                <a:solidFill>
                  <a:srgbClr val="FF0000"/>
                </a:solidFill>
              </a:rPr>
              <a:t>IntegerType</a:t>
            </a:r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/>
          </a:p>
          <a:p>
            <a:r>
              <a:rPr lang="en-US" sz="2400" dirty="0"/>
              <a:t>spark = </a:t>
            </a:r>
            <a:r>
              <a:rPr lang="en-US" sz="2400" dirty="0" err="1"/>
              <a:t>SparkSession</a:t>
            </a:r>
            <a:r>
              <a:rPr lang="en-US" sz="2400" dirty="0"/>
              <a:t>\</a:t>
            </a:r>
          </a:p>
          <a:p>
            <a:r>
              <a:rPr lang="en-US" sz="2400" dirty="0"/>
              <a:t>        .builder\</a:t>
            </a:r>
          </a:p>
          <a:p>
            <a:r>
              <a:rPr lang="en-US" sz="2400" dirty="0"/>
              <a:t>        .</a:t>
            </a:r>
            <a:r>
              <a:rPr lang="en-US" sz="2400" dirty="0" err="1"/>
              <a:t>appName</a:t>
            </a:r>
            <a:r>
              <a:rPr lang="en-US" sz="2400" dirty="0"/>
              <a:t>("</a:t>
            </a:r>
            <a:r>
              <a:rPr lang="en-US" sz="2400" dirty="0" err="1"/>
              <a:t>PythonSQL</a:t>
            </a:r>
            <a:r>
              <a:rPr lang="en-US" sz="2400" dirty="0"/>
              <a:t>")\</a:t>
            </a:r>
          </a:p>
          <a:p>
            <a:r>
              <a:rPr lang="en-US" sz="2400" dirty="0"/>
              <a:t>        .</a:t>
            </a:r>
            <a:r>
              <a:rPr lang="en-US" sz="2400" dirty="0" err="1"/>
              <a:t>config</a:t>
            </a:r>
            <a:r>
              <a:rPr lang="en-US" sz="2400" dirty="0"/>
              <a:t>("</a:t>
            </a:r>
            <a:r>
              <a:rPr lang="en-US" sz="2400" dirty="0" err="1"/>
              <a:t>spark.some.config.option</a:t>
            </a:r>
            <a:r>
              <a:rPr lang="en-US" sz="2400" dirty="0"/>
              <a:t>", "some-value")\</a:t>
            </a:r>
          </a:p>
          <a:p>
            <a:r>
              <a:rPr lang="en-US" sz="2400" dirty="0"/>
              <a:t>        .</a:t>
            </a:r>
            <a:r>
              <a:rPr lang="en-US" sz="2400" dirty="0" err="1"/>
              <a:t>getOrCreate</a:t>
            </a:r>
            <a:r>
              <a:rPr lang="en-US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652291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err="1"/>
              <a:t>DataFrame</a:t>
            </a:r>
            <a:r>
              <a:rPr lang="en-US" dirty="0"/>
              <a:t> from Rows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55651" y="2418003"/>
            <a:ext cx="105680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# A list of Rows. Infer schema from the first row, </a:t>
            </a:r>
          </a:p>
          <a:p>
            <a:r>
              <a:rPr lang="en-US" sz="2400" dirty="0"/>
              <a:t># create a </a:t>
            </a:r>
            <a:r>
              <a:rPr lang="en-US" sz="2400" dirty="0" err="1"/>
              <a:t>DataFrame</a:t>
            </a:r>
            <a:r>
              <a:rPr lang="en-US" sz="2400" dirty="0"/>
              <a:t> and print the schema</a:t>
            </a:r>
          </a:p>
          <a:p>
            <a:r>
              <a:rPr lang="en-US" sz="2400" dirty="0"/>
              <a:t>rows = [Row(name="John", age=19), \</a:t>
            </a:r>
          </a:p>
          <a:p>
            <a:r>
              <a:rPr lang="en-US" sz="2400" dirty="0"/>
              <a:t>	Row(name="Smith", age=23), Row(name="Sarah", age=18)]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some_df</a:t>
            </a:r>
            <a:r>
              <a:rPr lang="en-US" sz="2400" dirty="0">
                <a:solidFill>
                  <a:srgbClr val="FF0000"/>
                </a:solidFill>
              </a:rPr>
              <a:t> = </a:t>
            </a:r>
            <a:r>
              <a:rPr lang="en-US" sz="2400" dirty="0" err="1">
                <a:solidFill>
                  <a:srgbClr val="FF0000"/>
                </a:solidFill>
              </a:rPr>
              <a:t>spark.createDataFrame</a:t>
            </a:r>
            <a:r>
              <a:rPr lang="en-US" sz="2400" dirty="0">
                <a:solidFill>
                  <a:srgbClr val="FF0000"/>
                </a:solidFill>
              </a:rPr>
              <a:t>(rows)</a:t>
            </a:r>
          </a:p>
          <a:p>
            <a:r>
              <a:rPr lang="en-US" sz="2400" dirty="0" err="1"/>
              <a:t>some_df.printSchema</a:t>
            </a:r>
            <a:r>
              <a:rPr lang="en-US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694459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DataFrame</a:t>
            </a:r>
            <a:r>
              <a:rPr lang="en-US" dirty="0"/>
              <a:t> from tuples and schema</a:t>
            </a:r>
          </a:p>
        </p:txBody>
      </p:sp>
      <p:sp>
        <p:nvSpPr>
          <p:cNvPr id="4" name="Rectangle 3"/>
          <p:cNvSpPr/>
          <p:nvPr/>
        </p:nvSpPr>
        <p:spPr>
          <a:xfrm>
            <a:off x="404034" y="2348165"/>
            <a:ext cx="1158594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   # A list of tuples</a:t>
            </a:r>
          </a:p>
          <a:p>
            <a:r>
              <a:rPr lang="en-US" sz="2400" dirty="0"/>
              <a:t>    tuples = [("John", 19), ("Smith", 23), ("Sarah", 18)]</a:t>
            </a:r>
          </a:p>
          <a:p>
            <a:r>
              <a:rPr lang="en-US" sz="2400" dirty="0"/>
              <a:t>    </a:t>
            </a:r>
          </a:p>
          <a:p>
            <a:r>
              <a:rPr lang="en-US" sz="2400" dirty="0"/>
              <a:t>    # Schema with two fields - </a:t>
            </a:r>
            <a:r>
              <a:rPr lang="en-US" sz="2400" dirty="0" err="1"/>
              <a:t>person_name</a:t>
            </a:r>
            <a:r>
              <a:rPr lang="en-US" sz="2400" dirty="0"/>
              <a:t> and </a:t>
            </a:r>
            <a:r>
              <a:rPr lang="en-US" sz="2400" dirty="0" err="1"/>
              <a:t>person_age</a:t>
            </a:r>
            <a:endParaRPr lang="en-US" sz="2400" dirty="0"/>
          </a:p>
          <a:p>
            <a:r>
              <a:rPr lang="en-US" sz="2400" dirty="0"/>
              <a:t>    schema = </a:t>
            </a:r>
            <a:r>
              <a:rPr lang="en-US" sz="2400" dirty="0" err="1"/>
              <a:t>StructType</a:t>
            </a:r>
            <a:r>
              <a:rPr lang="en-US" sz="2400" dirty="0"/>
              <a:t>([</a:t>
            </a:r>
            <a:r>
              <a:rPr lang="en-US" sz="2400" dirty="0" err="1"/>
              <a:t>StructField</a:t>
            </a:r>
            <a:r>
              <a:rPr lang="en-US" sz="2400" dirty="0"/>
              <a:t>("</a:t>
            </a:r>
            <a:r>
              <a:rPr lang="en-US" sz="2400" dirty="0" err="1"/>
              <a:t>person_name</a:t>
            </a:r>
            <a:r>
              <a:rPr lang="en-US" sz="2400" dirty="0"/>
              <a:t>", </a:t>
            </a:r>
            <a:r>
              <a:rPr lang="en-US" sz="2400" dirty="0" err="1"/>
              <a:t>StringType</a:t>
            </a:r>
            <a:r>
              <a:rPr lang="en-US" sz="2400" dirty="0"/>
              <a:t>(), False),</a:t>
            </a:r>
          </a:p>
          <a:p>
            <a:r>
              <a:rPr lang="en-US" sz="2400" dirty="0"/>
              <a:t>                        </a:t>
            </a:r>
            <a:r>
              <a:rPr lang="en-US" sz="2400" dirty="0" err="1"/>
              <a:t>StructField</a:t>
            </a:r>
            <a:r>
              <a:rPr lang="en-US" sz="2400" dirty="0"/>
              <a:t>("</a:t>
            </a:r>
            <a:r>
              <a:rPr lang="en-US" sz="2400" dirty="0" err="1"/>
              <a:t>person_age</a:t>
            </a:r>
            <a:r>
              <a:rPr lang="en-US" sz="2400" dirty="0"/>
              <a:t>", </a:t>
            </a:r>
            <a:r>
              <a:rPr lang="en-US" sz="2400" dirty="0" err="1"/>
              <a:t>IntegerType</a:t>
            </a:r>
            <a:r>
              <a:rPr lang="en-US" sz="2400" dirty="0"/>
              <a:t>(), False)])</a:t>
            </a:r>
          </a:p>
          <a:p>
            <a:endParaRPr lang="en-US" sz="2400" dirty="0"/>
          </a:p>
          <a:p>
            <a:r>
              <a:rPr lang="en-US" sz="2400" dirty="0"/>
              <a:t>    # Create a </a:t>
            </a:r>
            <a:r>
              <a:rPr lang="en-US" sz="2400" dirty="0" err="1"/>
              <a:t>DataFrame</a:t>
            </a:r>
            <a:r>
              <a:rPr lang="en-US" sz="2400" dirty="0"/>
              <a:t> by applying the schema to the RDD and print the schema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</a:t>
            </a:r>
            <a:r>
              <a:rPr lang="en-US" sz="2400" dirty="0" err="1">
                <a:solidFill>
                  <a:srgbClr val="FF0000"/>
                </a:solidFill>
              </a:rPr>
              <a:t>another_df</a:t>
            </a:r>
            <a:r>
              <a:rPr lang="en-US" sz="2400" dirty="0">
                <a:solidFill>
                  <a:srgbClr val="FF0000"/>
                </a:solidFill>
              </a:rPr>
              <a:t> = </a:t>
            </a:r>
            <a:r>
              <a:rPr lang="en-US" sz="2400" dirty="0" err="1">
                <a:solidFill>
                  <a:srgbClr val="FF0000"/>
                </a:solidFill>
              </a:rPr>
              <a:t>spark.createDataFrame</a:t>
            </a:r>
            <a:r>
              <a:rPr lang="en-US" sz="2400" dirty="0">
                <a:solidFill>
                  <a:srgbClr val="FF0000"/>
                </a:solidFill>
              </a:rPr>
              <a:t>(tuples, schema)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another_df.printSchema</a:t>
            </a:r>
            <a:r>
              <a:rPr lang="en-US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514040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DataFrame</a:t>
            </a:r>
            <a:r>
              <a:rPr lang="en-US" dirty="0"/>
              <a:t> by loading a JSON file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56633" y="2521320"/>
            <a:ext cx="81419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 people = </a:t>
            </a:r>
            <a:r>
              <a:rPr lang="en-US" sz="2400" dirty="0" err="1"/>
              <a:t>spark.read.json</a:t>
            </a:r>
            <a:r>
              <a:rPr lang="en-US" sz="2400" dirty="0"/>
              <a:t>(</a:t>
            </a:r>
            <a:r>
              <a:rPr lang="en-US" sz="2400" dirty="0" err="1"/>
              <a:t>json_file_path</a:t>
            </a:r>
            <a:r>
              <a:rPr lang="en-US" sz="2400" dirty="0"/>
              <a:t>)</a:t>
            </a:r>
          </a:p>
          <a:p>
            <a:r>
              <a:rPr lang="en-US" sz="2400" dirty="0"/>
              <a:t> or people = </a:t>
            </a:r>
            <a:r>
              <a:rPr lang="en-US" sz="2400" dirty="0" err="1"/>
              <a:t>spark.read.load</a:t>
            </a:r>
            <a:r>
              <a:rPr lang="en-US" sz="2400" dirty="0"/>
              <a:t>(</a:t>
            </a:r>
            <a:r>
              <a:rPr lang="en-US" sz="2400" dirty="0" err="1"/>
              <a:t>json_file_path</a:t>
            </a:r>
            <a:r>
              <a:rPr lang="en-US" sz="2400" dirty="0"/>
              <a:t>, format="</a:t>
            </a:r>
            <a:r>
              <a:rPr lang="en-US" sz="2400" dirty="0" err="1"/>
              <a:t>json</a:t>
            </a:r>
            <a:r>
              <a:rPr lang="en-US" sz="2400" dirty="0"/>
              <a:t>")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people.printSchema</a:t>
            </a:r>
            <a:r>
              <a:rPr lang="en-US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786571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Manipulate data with SQL SELECT</a:t>
            </a:r>
          </a:p>
        </p:txBody>
      </p:sp>
      <p:sp>
        <p:nvSpPr>
          <p:cNvPr id="4" name="Rectangle 3"/>
          <p:cNvSpPr/>
          <p:nvPr/>
        </p:nvSpPr>
        <p:spPr>
          <a:xfrm>
            <a:off x="733647" y="2380613"/>
            <a:ext cx="1070058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   # Creates a temporary view using the </a:t>
            </a:r>
            <a:r>
              <a:rPr lang="en-US" sz="2400" dirty="0" err="1"/>
              <a:t>DataFrame</a:t>
            </a:r>
            <a:r>
              <a:rPr lang="en-US" sz="2400" dirty="0"/>
              <a:t>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</a:t>
            </a:r>
            <a:r>
              <a:rPr lang="en-US" sz="2400" dirty="0" err="1">
                <a:solidFill>
                  <a:srgbClr val="FF0000"/>
                </a:solidFill>
              </a:rPr>
              <a:t>people.createOrReplaceTempView</a:t>
            </a:r>
            <a:r>
              <a:rPr lang="en-US" sz="2400" dirty="0">
                <a:solidFill>
                  <a:srgbClr val="FF0000"/>
                </a:solidFill>
              </a:rPr>
              <a:t>("people")</a:t>
            </a:r>
          </a:p>
          <a:p>
            <a:r>
              <a:rPr lang="en-US" sz="2400" dirty="0"/>
              <a:t>    # get a table named “people” so that SQL statements can use</a:t>
            </a:r>
          </a:p>
          <a:p>
            <a:endParaRPr lang="en-US" sz="2400" dirty="0"/>
          </a:p>
          <a:p>
            <a:r>
              <a:rPr lang="en-US" sz="2400" dirty="0"/>
              <a:t>    # SQL statements can be run by using the </a:t>
            </a:r>
            <a:r>
              <a:rPr lang="en-US" sz="2400" dirty="0" err="1"/>
              <a:t>sql</a:t>
            </a:r>
            <a:r>
              <a:rPr lang="en-US" sz="2400" dirty="0"/>
              <a:t> methods provided by `spark`</a:t>
            </a:r>
          </a:p>
          <a:p>
            <a:r>
              <a:rPr lang="en-US" sz="2400" dirty="0"/>
              <a:t>    teenagers = </a:t>
            </a:r>
            <a:r>
              <a:rPr lang="en-US" sz="2400" dirty="0" err="1"/>
              <a:t>spark.sql</a:t>
            </a:r>
            <a:r>
              <a:rPr lang="en-US" sz="2400" dirty="0"/>
              <a:t>(\</a:t>
            </a:r>
          </a:p>
          <a:p>
            <a:r>
              <a:rPr lang="en-US" sz="2400" dirty="0"/>
              <a:t>           "SELECT name FROM people WHERE age &gt;= 13 AND age &lt;= 19")</a:t>
            </a:r>
          </a:p>
          <a:p>
            <a:endParaRPr lang="en-US" sz="2400" dirty="0"/>
          </a:p>
          <a:p>
            <a:r>
              <a:rPr lang="en-US" sz="2400" dirty="0"/>
              <a:t>    for each in </a:t>
            </a:r>
            <a:r>
              <a:rPr lang="en-US" sz="2400" dirty="0" err="1"/>
              <a:t>teenagers.collect</a:t>
            </a:r>
            <a:r>
              <a:rPr lang="en-US" sz="2400" dirty="0"/>
              <a:t>():</a:t>
            </a:r>
          </a:p>
          <a:p>
            <a:r>
              <a:rPr lang="en-US" sz="2400" dirty="0"/>
              <a:t>        print(each[0])</a:t>
            </a:r>
          </a:p>
        </p:txBody>
      </p:sp>
    </p:spTree>
    <p:extLst>
      <p:ext uri="{BB962C8B-B14F-4D97-AF65-F5344CB8AC3E}">
        <p14:creationId xmlns:p14="http://schemas.microsoft.com/office/powerpoint/2010/main" val="6306120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EB24A-B920-4EB0-8706-AA169E9BB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(new in v1.6)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ABE1C-A540-4709-8238-FE75CE88E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1" y="1295400"/>
            <a:ext cx="10668000" cy="4953000"/>
          </a:xfrm>
        </p:spPr>
        <p:txBody>
          <a:bodyPr/>
          <a:lstStyle/>
          <a:p>
            <a:r>
              <a:rPr lang="en-US" dirty="0"/>
              <a:t>Manipulate objects: </a:t>
            </a:r>
            <a:r>
              <a:rPr lang="en-US" sz="2400" dirty="0"/>
              <a:t>converting objects to relational data</a:t>
            </a:r>
          </a:p>
          <a:p>
            <a:r>
              <a:rPr lang="en-US" dirty="0"/>
              <a:t>examples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AD570DC-5F0A-4FB1-8CF5-78489025A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036" y="2614899"/>
            <a:ext cx="2408032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ds = Seq(1, 2, 3).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toDS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ds.show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+-----+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|value|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+-----+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| 1|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| 2|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| 3|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+-----+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C6BF521-CF40-4DB8-8013-D8B965064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6789" y="2722620"/>
            <a:ext cx="361669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 Unicode MS"/>
              </a:rPr>
              <a:t>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ase class Person(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name:String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age: Long)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 err="1">
                <a:latin typeface="Arial Unicode MS"/>
              </a:rPr>
              <a:t>v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ds = Seq(Person(“Andy”, 20)).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toDS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ds.show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+-----+ ----+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|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name|age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|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+-----+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| Andy|20|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+-----+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----+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C98412-044D-4497-B7A1-69043F53EB40}"/>
              </a:ext>
            </a:extLst>
          </p:cNvPr>
          <p:cNvSpPr txBox="1"/>
          <p:nvPr/>
        </p:nvSpPr>
        <p:spPr>
          <a:xfrm>
            <a:off x="1429871" y="5204012"/>
            <a:ext cx="70006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 with JSON:</a:t>
            </a:r>
          </a:p>
          <a:p>
            <a:endParaRPr lang="en-US" dirty="0"/>
          </a:p>
          <a:p>
            <a:r>
              <a:rPr lang="en-US" dirty="0" err="1"/>
              <a:t>val</a:t>
            </a:r>
            <a:r>
              <a:rPr lang="en-US" dirty="0"/>
              <a:t> path = "/</a:t>
            </a:r>
            <a:r>
              <a:rPr lang="en-US" dirty="0" err="1"/>
              <a:t>tmp</a:t>
            </a:r>
            <a:r>
              <a:rPr lang="en-US" dirty="0"/>
              <a:t>/</a:t>
            </a:r>
            <a:r>
              <a:rPr lang="en-US" dirty="0" err="1"/>
              <a:t>people.json</a:t>
            </a:r>
            <a:r>
              <a:rPr lang="en-US" dirty="0"/>
              <a:t>"</a:t>
            </a:r>
          </a:p>
          <a:p>
            <a:r>
              <a:rPr lang="en-US" dirty="0" err="1"/>
              <a:t>val</a:t>
            </a:r>
            <a:r>
              <a:rPr lang="en-US" dirty="0"/>
              <a:t> people = </a:t>
            </a:r>
            <a:r>
              <a:rPr lang="en-US" dirty="0" err="1"/>
              <a:t>spark.read.json</a:t>
            </a:r>
            <a:r>
              <a:rPr lang="en-US" dirty="0"/>
              <a:t>(path).as[Person] // Creates a </a:t>
            </a:r>
            <a:r>
              <a:rPr lang="en-US" dirty="0" err="1"/>
              <a:t>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9748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4AA1-3FB1-457D-A8FC-2C324F9A1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A2FA5-77E4-40A9-B342-60A50B08B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RDD transformations and actions are applicable in Datasets</a:t>
            </a:r>
          </a:p>
          <a:p>
            <a:r>
              <a:rPr lang="en-US" dirty="0"/>
              <a:t>all the power of a full relational execution engine, in the form of functions</a:t>
            </a:r>
          </a:p>
          <a:p>
            <a:pPr lvl="1"/>
            <a:r>
              <a:rPr lang="en-US" dirty="0"/>
              <a:t>E.g., all the aggregate functions used in SQL</a:t>
            </a:r>
          </a:p>
          <a:p>
            <a:pPr lvl="1"/>
            <a:r>
              <a:rPr lang="en-US" dirty="0"/>
              <a:t>You can write SQL in the functional processing form</a:t>
            </a:r>
          </a:p>
          <a:p>
            <a:r>
              <a:rPr lang="en-US" dirty="0"/>
              <a:t>Reduction in memory use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812BC2C8-5EA0-4C5E-976C-4A98121DB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013" y="4728712"/>
            <a:ext cx="5856163" cy="205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740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non-docker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the single-node cluster</a:t>
            </a:r>
          </a:p>
          <a:p>
            <a:pPr lvl="1"/>
            <a:r>
              <a:rPr lang="en-US" dirty="0"/>
              <a:t>./sbin/start-master.sh</a:t>
            </a:r>
          </a:p>
          <a:p>
            <a:pPr lvl="1"/>
            <a:r>
              <a:rPr lang="en-US" dirty="0"/>
              <a:t>./sbin/start-slaves.sh</a:t>
            </a:r>
          </a:p>
          <a:p>
            <a:pPr lvl="1"/>
            <a:r>
              <a:rPr lang="en-US" dirty="0"/>
              <a:t>./bin/</a:t>
            </a:r>
            <a:r>
              <a:rPr lang="en-US" dirty="0" err="1"/>
              <a:t>pyspark</a:t>
            </a:r>
            <a:r>
              <a:rPr lang="en-US" dirty="0"/>
              <a:t> for python, ./bin/spark-shell for </a:t>
            </a:r>
            <a:r>
              <a:rPr lang="en-US" dirty="0" err="1"/>
              <a:t>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2520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RDD, </a:t>
            </a:r>
            <a:r>
              <a:rPr lang="en-US" dirty="0" err="1"/>
              <a:t>DataFrame</a:t>
            </a:r>
            <a:r>
              <a:rPr lang="en-US" dirty="0"/>
              <a:t>, and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Evolution</a:t>
            </a:r>
          </a:p>
          <a:p>
            <a:pPr marL="0" indent="0">
              <a:buNone/>
            </a:pPr>
            <a:r>
              <a:rPr lang="en-US" dirty="0"/>
              <a:t>  RDD (spark 1.0) -&gt; </a:t>
            </a:r>
            <a:r>
              <a:rPr lang="en-US" dirty="0" err="1"/>
              <a:t>DataFrame</a:t>
            </a:r>
            <a:r>
              <a:rPr lang="en-US" dirty="0"/>
              <a:t> (1.3) -&gt; Dataset (1.6)</a:t>
            </a:r>
          </a:p>
        </p:txBody>
      </p:sp>
      <p:pic>
        <p:nvPicPr>
          <p:cNvPr id="1026" name="Picture 2" descr="https://4.bp.blogspot.com/-BZuNmGEPTc4/V54zchESkcI/AAAAAAAAKOE/pmezw5wsRNICIEXNm8zVEKN04Sm-0FtYACLcB/s400/31july_rdd_df_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540" y="2551176"/>
            <a:ext cx="5600700" cy="4032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4156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651" y="1295400"/>
            <a:ext cx="10668000" cy="4953000"/>
          </a:xfrm>
        </p:spPr>
        <p:txBody>
          <a:bodyPr/>
          <a:lstStyle/>
          <a:p>
            <a:r>
              <a:rPr lang="en-US" dirty="0"/>
              <a:t>Its building block of spark. </a:t>
            </a:r>
            <a:r>
              <a:rPr lang="en-US" dirty="0" err="1"/>
              <a:t>Dataframe</a:t>
            </a:r>
            <a:r>
              <a:rPr lang="en-US" dirty="0"/>
              <a:t> or Dataset, internally final computation is done on RDDs. </a:t>
            </a:r>
          </a:p>
          <a:p>
            <a:r>
              <a:rPr lang="en-US" dirty="0"/>
              <a:t>RDD is lazily evaluated immutable parallel collection of objects.</a:t>
            </a:r>
          </a:p>
          <a:p>
            <a:r>
              <a:rPr lang="en-US" dirty="0"/>
              <a:t>The best part about RDD is its simplicity. </a:t>
            </a:r>
          </a:p>
          <a:p>
            <a:r>
              <a:rPr lang="en-US" dirty="0"/>
              <a:t>The disadvantage is performance limitations. Being in-memory </a:t>
            </a:r>
            <a:r>
              <a:rPr lang="en-US" dirty="0" err="1"/>
              <a:t>jvm</a:t>
            </a:r>
            <a:r>
              <a:rPr lang="en-US" dirty="0"/>
              <a:t> objects, RDDs involve overhead of Garbage Collection and Java(or little better </a:t>
            </a:r>
            <a:r>
              <a:rPr lang="en-US" dirty="0" err="1"/>
              <a:t>Kryo</a:t>
            </a:r>
            <a:r>
              <a:rPr lang="en-US" dirty="0"/>
              <a:t>) </a:t>
            </a:r>
            <a:r>
              <a:rPr lang="en-US" dirty="0" err="1"/>
              <a:t>Serialisation</a:t>
            </a:r>
            <a:r>
              <a:rPr lang="en-US" dirty="0"/>
              <a:t> which are expensive when data grows.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2253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is an abstraction that gives a schema view of data. (a table) </a:t>
            </a:r>
          </a:p>
          <a:p>
            <a:r>
              <a:rPr lang="en-US" dirty="0"/>
              <a:t>Execution in </a:t>
            </a:r>
            <a:r>
              <a:rPr lang="en-US" dirty="0" err="1"/>
              <a:t>Dataframe</a:t>
            </a:r>
            <a:r>
              <a:rPr lang="en-US" dirty="0"/>
              <a:t> is also lazy triggered .</a:t>
            </a:r>
          </a:p>
          <a:p>
            <a:r>
              <a:rPr lang="en-US" dirty="0"/>
              <a:t>Offers huge performance improvement over RDDs because of two powerful features</a:t>
            </a:r>
          </a:p>
          <a:p>
            <a:pPr lvl="1"/>
            <a:r>
              <a:rPr lang="en-US" dirty="0"/>
              <a:t>Binary data, in more compact form (known schema), no garbage collection</a:t>
            </a:r>
          </a:p>
          <a:p>
            <a:pPr lvl="1"/>
            <a:r>
              <a:rPr lang="en-US" dirty="0"/>
              <a:t>query plan optimization</a:t>
            </a:r>
          </a:p>
          <a:p>
            <a:r>
              <a:rPr lang="en-US" dirty="0"/>
              <a:t>Drawback: debugging run-time errors, no static type check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6441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650" y="1295400"/>
            <a:ext cx="11261089" cy="4953000"/>
          </a:xfrm>
        </p:spPr>
        <p:txBody>
          <a:bodyPr/>
          <a:lstStyle/>
          <a:p>
            <a:r>
              <a:rPr lang="en-US" dirty="0"/>
              <a:t>extension to </a:t>
            </a:r>
            <a:r>
              <a:rPr lang="en-US" dirty="0" err="1"/>
              <a:t>Dataframe</a:t>
            </a:r>
            <a:r>
              <a:rPr lang="en-US" dirty="0"/>
              <a:t>; best of both RDD and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r>
              <a:rPr lang="en-US" dirty="0"/>
              <a:t>comes with OOPs style and developer friendly compilation time safety like RDD as well as performance boosting features of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Compilation-time type check</a:t>
            </a:r>
          </a:p>
          <a:p>
            <a:endParaRPr lang="en-US" dirty="0"/>
          </a:p>
          <a:p>
            <a:r>
              <a:rPr lang="en-US" dirty="0"/>
              <a:t>an additional feature </a:t>
            </a:r>
            <a:r>
              <a:rPr lang="en-US" b="1" dirty="0"/>
              <a:t>Encoders</a:t>
            </a:r>
            <a:r>
              <a:rPr lang="en-US" dirty="0"/>
              <a:t> .</a:t>
            </a:r>
          </a:p>
          <a:p>
            <a:pPr lvl="1"/>
            <a:r>
              <a:rPr lang="en-US" dirty="0"/>
              <a:t>Encoders act as interface between JVM objects and off-heap custom memory binary format data. </a:t>
            </a:r>
          </a:p>
          <a:p>
            <a:pPr lvl="1"/>
            <a:r>
              <a:rPr lang="en-US" dirty="0"/>
              <a:t>Encoders generate byte code to interact with off-heap data and provide on-demand access to individual attributes without having to de-serialize an entire object.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496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</a:t>
            </a:r>
            <a:r>
              <a:rPr lang="en-US" dirty="0" err="1"/>
              <a:t>Wordcount</a:t>
            </a:r>
            <a:r>
              <a:rPr lang="en-US" dirty="0"/>
              <a:t> program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9507" y="1516134"/>
            <a:ext cx="10852651" cy="464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Scala: (spark-shell)</a:t>
            </a:r>
          </a:p>
          <a:p>
            <a:endParaRPr lang="en-US" sz="2400" b="1" dirty="0"/>
          </a:p>
          <a:p>
            <a:r>
              <a:rPr lang="en-US" sz="2400" b="1" dirty="0" err="1"/>
              <a:t>val</a:t>
            </a:r>
            <a:r>
              <a:rPr lang="en-US" sz="2400" b="1" dirty="0"/>
              <a:t> </a:t>
            </a:r>
            <a:r>
              <a:rPr lang="en-US" sz="2400" dirty="0"/>
              <a:t>f = </a:t>
            </a:r>
            <a:r>
              <a:rPr lang="en-US" sz="2400" dirty="0" err="1"/>
              <a:t>sc.textFile</a:t>
            </a:r>
            <a:r>
              <a:rPr lang="en-US" sz="2400" dirty="0"/>
              <a:t>("README.md")</a:t>
            </a:r>
          </a:p>
          <a:p>
            <a:r>
              <a:rPr lang="en-US" sz="2400" b="1" dirty="0" err="1"/>
              <a:t>val</a:t>
            </a:r>
            <a:r>
              <a:rPr lang="en-US" sz="2400" b="1" dirty="0"/>
              <a:t> </a:t>
            </a:r>
            <a:r>
              <a:rPr lang="en-US" sz="2400" b="1" dirty="0" err="1"/>
              <a:t>wc</a:t>
            </a:r>
            <a:r>
              <a:rPr lang="en-US" sz="2400" b="1" dirty="0"/>
              <a:t> </a:t>
            </a:r>
            <a:r>
              <a:rPr lang="en-US" sz="2400" dirty="0"/>
              <a:t>= </a:t>
            </a:r>
            <a:r>
              <a:rPr lang="en-US" sz="2400" dirty="0" err="1"/>
              <a:t>f.flatMap</a:t>
            </a:r>
            <a:r>
              <a:rPr lang="en-US" sz="2400" dirty="0"/>
              <a:t>(l =&gt; </a:t>
            </a:r>
            <a:r>
              <a:rPr lang="en-US" sz="2400" dirty="0" err="1"/>
              <a:t>l.split</a:t>
            </a:r>
            <a:r>
              <a:rPr lang="en-US" sz="2400" dirty="0"/>
              <a:t>(" ")).map(word =&gt; (word, 1)).</a:t>
            </a:r>
            <a:r>
              <a:rPr lang="en-US" sz="2400" dirty="0" err="1"/>
              <a:t>reduceByKey</a:t>
            </a:r>
            <a:r>
              <a:rPr lang="en-US" sz="2400" dirty="0"/>
              <a:t>(_ + _)</a:t>
            </a:r>
          </a:p>
          <a:p>
            <a:r>
              <a:rPr lang="en-US" sz="2400" dirty="0" err="1"/>
              <a:t>wc</a:t>
            </a:r>
            <a:r>
              <a:rPr lang="en-US" sz="2400" b="1" dirty="0" err="1"/>
              <a:t>.</a:t>
            </a:r>
            <a:r>
              <a:rPr lang="en-US" sz="2400" dirty="0" err="1"/>
              <a:t>saveAsTextFile</a:t>
            </a:r>
            <a:r>
              <a:rPr lang="en-US" sz="2400" dirty="0"/>
              <a:t>("wc_out.txt")</a:t>
            </a:r>
          </a:p>
          <a:p>
            <a:endParaRPr lang="en-US" sz="2400" dirty="0"/>
          </a:p>
          <a:p>
            <a:r>
              <a:rPr lang="en-US" sz="2800" b="1" dirty="0"/>
              <a:t>Python: (</a:t>
            </a:r>
            <a:r>
              <a:rPr lang="en-US" sz="2800" b="1" dirty="0" err="1"/>
              <a:t>pyspark</a:t>
            </a:r>
            <a:r>
              <a:rPr lang="en-US" sz="2800" b="1" dirty="0"/>
              <a:t>)</a:t>
            </a:r>
          </a:p>
          <a:p>
            <a:endParaRPr lang="en-US" sz="2400" b="1" dirty="0"/>
          </a:p>
          <a:p>
            <a:r>
              <a:rPr lang="en-US" sz="2400" b="1" dirty="0"/>
              <a:t>from </a:t>
            </a:r>
            <a:r>
              <a:rPr lang="en-US" sz="2400" dirty="0"/>
              <a:t>operator </a:t>
            </a:r>
            <a:r>
              <a:rPr lang="en-US" sz="2400" b="1" dirty="0"/>
              <a:t>import </a:t>
            </a:r>
            <a:r>
              <a:rPr lang="en-US" sz="2400" dirty="0"/>
              <a:t>add</a:t>
            </a:r>
          </a:p>
          <a:p>
            <a:r>
              <a:rPr lang="en-US" sz="2400" dirty="0"/>
              <a:t>f </a:t>
            </a:r>
            <a:r>
              <a:rPr lang="en-US" sz="2400" b="1" dirty="0"/>
              <a:t>= </a:t>
            </a:r>
            <a:r>
              <a:rPr lang="en-US" sz="2400" dirty="0" err="1"/>
              <a:t>sc</a:t>
            </a:r>
            <a:r>
              <a:rPr lang="en-US" sz="2400" b="1" dirty="0" err="1"/>
              <a:t>.</a:t>
            </a:r>
            <a:r>
              <a:rPr lang="en-US" sz="2400" dirty="0" err="1"/>
              <a:t>textFile</a:t>
            </a:r>
            <a:r>
              <a:rPr lang="en-US" sz="2400" dirty="0"/>
              <a:t>("README.md")</a:t>
            </a:r>
          </a:p>
          <a:p>
            <a:r>
              <a:rPr lang="en-US" sz="2400" dirty="0" err="1"/>
              <a:t>wc</a:t>
            </a:r>
            <a:r>
              <a:rPr lang="en-US" sz="2400" dirty="0"/>
              <a:t> </a:t>
            </a:r>
            <a:r>
              <a:rPr lang="en-US" sz="2400" b="1" dirty="0"/>
              <a:t>= </a:t>
            </a:r>
            <a:r>
              <a:rPr lang="en-US" sz="2400" dirty="0" err="1"/>
              <a:t>f</a:t>
            </a:r>
            <a:r>
              <a:rPr lang="en-US" sz="2400" b="1" dirty="0" err="1"/>
              <a:t>.</a:t>
            </a:r>
            <a:r>
              <a:rPr lang="en-US" sz="2400" dirty="0" err="1"/>
              <a:t>flatMap</a:t>
            </a:r>
            <a:r>
              <a:rPr lang="en-US" sz="2400" dirty="0"/>
              <a:t>(</a:t>
            </a:r>
            <a:r>
              <a:rPr lang="en-US" sz="2400" b="1" dirty="0"/>
              <a:t>lambda </a:t>
            </a:r>
            <a:r>
              <a:rPr lang="en-US" sz="2400" dirty="0"/>
              <a:t>x: </a:t>
            </a:r>
            <a:r>
              <a:rPr lang="en-US" sz="2400" dirty="0" err="1"/>
              <a:t>x</a:t>
            </a:r>
            <a:r>
              <a:rPr lang="en-US" sz="2400" b="1" dirty="0" err="1"/>
              <a:t>.</a:t>
            </a:r>
            <a:r>
              <a:rPr lang="en-US" sz="2400" dirty="0" err="1"/>
              <a:t>split</a:t>
            </a:r>
            <a:r>
              <a:rPr lang="en-US" sz="2400" dirty="0"/>
              <a:t>(' '))</a:t>
            </a:r>
            <a:r>
              <a:rPr lang="en-US" sz="2400" b="1" dirty="0"/>
              <a:t>.</a:t>
            </a:r>
            <a:r>
              <a:rPr lang="en-US" sz="2400" dirty="0"/>
              <a:t>map(</a:t>
            </a:r>
            <a:r>
              <a:rPr lang="en-US" sz="2400" b="1" dirty="0"/>
              <a:t>lambda </a:t>
            </a:r>
            <a:r>
              <a:rPr lang="en-US" sz="2400" dirty="0"/>
              <a:t>x: (x, 1)).</a:t>
            </a:r>
            <a:r>
              <a:rPr lang="en-US" sz="2400" dirty="0" err="1"/>
              <a:t>reduceByKey</a:t>
            </a:r>
            <a:r>
              <a:rPr lang="en-US" sz="2400" dirty="0"/>
              <a:t>(add)</a:t>
            </a:r>
          </a:p>
          <a:p>
            <a:r>
              <a:rPr lang="en-US" sz="2400" dirty="0" err="1"/>
              <a:t>wc</a:t>
            </a:r>
            <a:r>
              <a:rPr lang="en-US" sz="2400" b="1" dirty="0" err="1"/>
              <a:t>.</a:t>
            </a:r>
            <a:r>
              <a:rPr lang="en-US" sz="2400" dirty="0" err="1"/>
              <a:t>saveAsTextFile</a:t>
            </a:r>
            <a:r>
              <a:rPr lang="en-US" sz="2400" dirty="0"/>
              <a:t>("wc_out.txt")</a:t>
            </a:r>
          </a:p>
        </p:txBody>
      </p:sp>
    </p:spTree>
    <p:extLst>
      <p:ext uri="{BB962C8B-B14F-4D97-AF65-F5344CB8AC3E}">
        <p14:creationId xmlns:p14="http://schemas.microsoft.com/office/powerpoint/2010/main" val="2316446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Essentials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SparkSession</a:t>
            </a:r>
            <a:endParaRPr lang="en-US" dirty="0"/>
          </a:p>
          <a:p>
            <a:r>
              <a:rPr lang="en-US" dirty="0"/>
              <a:t>The “master” parameter</a:t>
            </a:r>
          </a:p>
          <a:p>
            <a:r>
              <a:rPr lang="en-US" dirty="0"/>
              <a:t>RDD operations</a:t>
            </a:r>
          </a:p>
          <a:p>
            <a:r>
              <a:rPr lang="en-US" dirty="0"/>
              <a:t>The concept of “persistence”</a:t>
            </a:r>
          </a:p>
          <a:p>
            <a:r>
              <a:rPr lang="en-US" dirty="0"/>
              <a:t>Shared variables</a:t>
            </a:r>
          </a:p>
        </p:txBody>
      </p:sp>
    </p:spTree>
    <p:extLst>
      <p:ext uri="{BB962C8B-B14F-4D97-AF65-F5344CB8AC3E}">
        <p14:creationId xmlns:p14="http://schemas.microsoft.com/office/powerpoint/2010/main" val="1227025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SparkSession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SparkSession</a:t>
            </a:r>
            <a:r>
              <a:rPr lang="en-US" dirty="0"/>
              <a:t> object manages all interactions with the Spark cluster and all parameters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114" y="2203160"/>
            <a:ext cx="8436689" cy="43609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2100170" y="4318328"/>
            <a:ext cx="1616424" cy="38345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latin typeface="Verdana" pitchFamily="34" charset="0"/>
                <a:ea typeface="ＭＳ Ｐゴシック" pitchFamily="34" charset="-128"/>
              </a:rPr>
              <a:t>SparkSession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1245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SparkSession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code (the python version)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Note that before Spark 2.0, multiple “context” classes are used such as </a:t>
            </a:r>
            <a:r>
              <a:rPr lang="zh-CN" altLang="en-US" dirty="0"/>
              <a:t>“</a:t>
            </a:r>
            <a:r>
              <a:rPr lang="en-US" altLang="zh-CN" dirty="0" err="1"/>
              <a:t>SparkContex</a:t>
            </a:r>
            <a:r>
              <a:rPr lang="en-US" altLang="zh-CN" dirty="0"/>
              <a:t>”, and “</a:t>
            </a:r>
            <a:r>
              <a:rPr lang="en-US" altLang="zh-CN" dirty="0" err="1"/>
              <a:t>SQLContext</a:t>
            </a:r>
            <a:r>
              <a:rPr lang="en-US" altLang="zh-CN" dirty="0"/>
              <a:t>”. Now use the unified “</a:t>
            </a:r>
            <a:r>
              <a:rPr lang="en-US" altLang="zh-CN" dirty="0" err="1"/>
              <a:t>SparkSession</a:t>
            </a:r>
            <a:r>
              <a:rPr lang="en-US" altLang="zh-CN" dirty="0"/>
              <a:t>”</a:t>
            </a:r>
          </a:p>
          <a:p>
            <a:pPr lvl="1"/>
            <a:r>
              <a:rPr lang="en-US" dirty="0"/>
              <a:t>The global </a:t>
            </a:r>
            <a:r>
              <a:rPr lang="en-US" dirty="0" err="1"/>
              <a:t>SparkContext</a:t>
            </a:r>
            <a:r>
              <a:rPr lang="en-US" dirty="0"/>
              <a:t> object “</a:t>
            </a:r>
            <a:r>
              <a:rPr lang="en-US" dirty="0" err="1"/>
              <a:t>sc</a:t>
            </a:r>
            <a:r>
              <a:rPr lang="en-US" dirty="0"/>
              <a:t>” is still there in spark-shell and </a:t>
            </a:r>
            <a:r>
              <a:rPr lang="en-US" dirty="0" err="1"/>
              <a:t>pyspark</a:t>
            </a:r>
            <a:endParaRPr lang="en-US" dirty="0"/>
          </a:p>
          <a:p>
            <a:pPr lvl="1"/>
            <a:r>
              <a:rPr lang="en-US" dirty="0"/>
              <a:t>After 2.0, a global </a:t>
            </a:r>
            <a:r>
              <a:rPr lang="en-US" dirty="0" err="1"/>
              <a:t>SparkSession</a:t>
            </a:r>
            <a:r>
              <a:rPr lang="en-US" dirty="0"/>
              <a:t> is created as “spark”. Use </a:t>
            </a:r>
            <a:r>
              <a:rPr lang="en-US" dirty="0" err="1"/>
              <a:t>spark.sparkContext</a:t>
            </a:r>
            <a:r>
              <a:rPr lang="en-US" dirty="0"/>
              <a:t> for creating RDD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98055" y="169390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from </a:t>
            </a:r>
            <a:r>
              <a:rPr lang="en-US" dirty="0" err="1">
                <a:solidFill>
                  <a:srgbClr val="FF0000"/>
                </a:solidFill>
              </a:rPr>
              <a:t>pyspark.sql</a:t>
            </a:r>
            <a:r>
              <a:rPr lang="en-US" dirty="0">
                <a:solidFill>
                  <a:srgbClr val="FF0000"/>
                </a:solidFill>
              </a:rPr>
              <a:t> import </a:t>
            </a:r>
            <a:r>
              <a:rPr lang="en-US" dirty="0" err="1">
                <a:solidFill>
                  <a:srgbClr val="FF0000"/>
                </a:solidFill>
              </a:rPr>
              <a:t>SparkSession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/>
              <a:t>sparkSession</a:t>
            </a:r>
            <a:r>
              <a:rPr lang="en-US" dirty="0"/>
              <a:t> = </a:t>
            </a:r>
            <a:r>
              <a:rPr lang="en-US" dirty="0" err="1"/>
              <a:t>SparkSession.builder</a:t>
            </a:r>
            <a:r>
              <a:rPr lang="en-US" dirty="0"/>
              <a:t> \</a:t>
            </a:r>
          </a:p>
          <a:p>
            <a:r>
              <a:rPr lang="en-US" dirty="0"/>
              <a:t>  .master("local") \</a:t>
            </a:r>
          </a:p>
          <a:p>
            <a:r>
              <a:rPr lang="en-US" dirty="0"/>
              <a:t>  .</a:t>
            </a:r>
            <a:r>
              <a:rPr lang="en-US" dirty="0" err="1"/>
              <a:t>appName</a:t>
            </a:r>
            <a:r>
              <a:rPr lang="en-US" dirty="0"/>
              <a:t>("my-spark-app") \</a:t>
            </a:r>
          </a:p>
          <a:p>
            <a:r>
              <a:rPr lang="en-US" dirty="0"/>
              <a:t>  .config("</a:t>
            </a:r>
            <a:r>
              <a:rPr lang="en-US" dirty="0" err="1"/>
              <a:t>spark.some.config.option</a:t>
            </a:r>
            <a:r>
              <a:rPr lang="en-US" dirty="0"/>
              <a:t>", "config-value") \</a:t>
            </a:r>
          </a:p>
          <a:p>
            <a:r>
              <a:rPr lang="en-US" dirty="0"/>
              <a:t>  .</a:t>
            </a:r>
            <a:r>
              <a:rPr lang="en-US" dirty="0" err="1"/>
              <a:t>getOrCreate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49768179"/>
      </p:ext>
    </p:extLst>
  </p:cSld>
  <p:clrMapOvr>
    <a:masterClrMapping/>
  </p:clrMapOvr>
</p:sld>
</file>

<file path=ppt/theme/theme1.xml><?xml version="1.0" encoding="utf-8"?>
<a:theme xmlns:a="http://schemas.openxmlformats.org/drawingml/2006/main" name="intro">
  <a:themeElements>
    <a:clrScheme name="intro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intro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34" charset="-128"/>
          </a:defRPr>
        </a:defPPr>
      </a:lstStyle>
    </a:lnDef>
  </a:objectDefaults>
  <a:extraClrSchemeLst>
    <a:extraClrScheme>
      <a:clrScheme name="intro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aws-introduction</Template>
  <TotalTime>22833</TotalTime>
  <Words>2985</Words>
  <Application>Microsoft Office PowerPoint</Application>
  <PresentationFormat>Widescreen</PresentationFormat>
  <Paragraphs>413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Arial Unicode MS</vt:lpstr>
      <vt:lpstr>GillSans</vt:lpstr>
      <vt:lpstr>Verdana</vt:lpstr>
      <vt:lpstr>Wingdings</vt:lpstr>
      <vt:lpstr>intro</vt:lpstr>
      <vt:lpstr>Spark details</vt:lpstr>
      <vt:lpstr>installation</vt:lpstr>
      <vt:lpstr>Easier approach</vt:lpstr>
      <vt:lpstr>Use multiple workers (locally, not docker)</vt:lpstr>
      <vt:lpstr>Local non-docker setup</vt:lpstr>
      <vt:lpstr>Testing the Wordcount program</vt:lpstr>
      <vt:lpstr>Spark Essentials</vt:lpstr>
      <vt:lpstr>SparkSession</vt:lpstr>
      <vt:lpstr>SparkSession</vt:lpstr>
      <vt:lpstr>master – the master info </vt:lpstr>
      <vt:lpstr>Command line “--master” (skip)</vt:lpstr>
      <vt:lpstr>RDD operations</vt:lpstr>
      <vt:lpstr>Creating RDD</vt:lpstr>
      <vt:lpstr>Transformations</vt:lpstr>
      <vt:lpstr>PowerPoint Presentation</vt:lpstr>
      <vt:lpstr>Transformations</vt:lpstr>
      <vt:lpstr>Transformations</vt:lpstr>
      <vt:lpstr>PowerPoint Presentation</vt:lpstr>
      <vt:lpstr>Actions</vt:lpstr>
      <vt:lpstr>Actions </vt:lpstr>
      <vt:lpstr>Partitioning</vt:lpstr>
      <vt:lpstr>Action Example </vt:lpstr>
      <vt:lpstr>Persistance</vt:lpstr>
      <vt:lpstr>example</vt:lpstr>
      <vt:lpstr>Shared Variables: Broadcast Variables</vt:lpstr>
      <vt:lpstr>example</vt:lpstr>
      <vt:lpstr>Shared variables: Accumulators</vt:lpstr>
      <vt:lpstr>Complete Example Analysis</vt:lpstr>
      <vt:lpstr>Submitting applications</vt:lpstr>
      <vt:lpstr>PowerPoint Presentation</vt:lpstr>
      <vt:lpstr>Kmeans</vt:lpstr>
      <vt:lpstr>PowerPoint Presentation</vt:lpstr>
      <vt:lpstr>PowerPoint Presentation</vt:lpstr>
      <vt:lpstr>PowerPoint Presentation</vt:lpstr>
      <vt:lpstr>PowerPoint Presentation</vt:lpstr>
      <vt:lpstr>PageRank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“Spark SQL” for Relational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Dataset (new in v1.6)</vt:lpstr>
      <vt:lpstr>Features</vt:lpstr>
      <vt:lpstr>RDD, DataFrame, and Dataset</vt:lpstr>
      <vt:lpstr>RDD</vt:lpstr>
      <vt:lpstr>DataFrame</vt:lpstr>
      <vt:lpstr>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with python</dc:title>
  <dc:creator>Keke Chen</dc:creator>
  <cp:lastModifiedBy>Keke</cp:lastModifiedBy>
  <cp:revision>96</cp:revision>
  <dcterms:created xsi:type="dcterms:W3CDTF">2016-10-05T03:00:07Z</dcterms:created>
  <dcterms:modified xsi:type="dcterms:W3CDTF">2022-11-15T20:59:19Z</dcterms:modified>
</cp:coreProperties>
</file>