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43"/>
  </p:normalViewPr>
  <p:slideViewPr>
    <p:cSldViewPr snapToGrid="0" snapToObjects="1">
      <p:cViewPr varScale="1">
        <p:scale>
          <a:sx n="82" d="100"/>
          <a:sy n="82" d="100"/>
        </p:scale>
        <p:origin x="6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DBC3E-7F8C-4A05-8DEC-76B81EE7EF9A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F8AE9-7273-4BC6-B47B-751116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1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practice, most data pipelines would ideally be expressed with a combination of both relational queries and complex procedural algorithms. Relational and procedural—have remained largely disjoint.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F8AE9-7273-4BC6-B47B-751116CD13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61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analyzing a logical plan to resolve references 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logical plan optimization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 physical planning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 code generation to compile parts of the query to Java bytecode.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physical planning phase, Catalyst may generate multiple plans and compare them based on cost. All other phases are purely rule-based.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F8AE9-7273-4BC6-B47B-751116CD13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21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Named attribute </a:t>
            </a:r>
            <a:r>
              <a:rPr lang="en-US" b="1" dirty="0"/>
              <a:t>col</a:t>
            </a:r>
          </a:p>
          <a:p>
            <a:r>
              <a:rPr lang="en-US" b="0" dirty="0"/>
              <a:t>Unique ID allows optimization of expressions, such as col = 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F8AE9-7273-4BC6-B47B-751116CD13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72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Filtering and Projection ahead of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F8AE9-7273-4BC6-B47B-751116CD13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9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parsed by the Scala compiler at compile time and represent ASTs for the code within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F8AE9-7273-4BC6-B47B-751116CD13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80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 all build on the Catalyst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F8AE9-7273-4BC6-B47B-751116CD13C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86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pass Schema Inference Algorithm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“most specific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supertype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F8AE9-7273-4BC6-B47B-751116CD13C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24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make exchange data between pipeline stages much easier</a:t>
            </a:r>
          </a:p>
          <a:p>
            <a:r>
              <a:rPr lang="en-US" dirty="0"/>
              <a:t>Support different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F8AE9-7273-4BC6-B47B-751116CD13C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41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selective to least selective.</a:t>
            </a:r>
          </a:p>
          <a:p>
            <a:r>
              <a:rPr lang="en-US" dirty="0"/>
              <a:t>Impala choose a smarter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F8AE9-7273-4BC6-B47B-751116CD13C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62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 plan is constructed in Python, and all physical execution is compiled down into native Spark code as JVM bytecode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code in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DataFrame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version avoids expensive allocation of key-value pairs that occurs in hand-written Scala code.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avoids the cost of saving the whole result of the SQL query to an HDFS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F8AE9-7273-4BC6-B47B-751116CD13C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8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Resilient Distributed Datasets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(RDD) is a fundamental data structure of Spark. It is an immutable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 of objects. Each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RDD is divided into logical partitions, which may be computed on different nodes of the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F8AE9-7273-4BC6-B47B-751116CD13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3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 engine does not understand the structure of the data in RDDs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F8AE9-7273-4BC6-B47B-751116CD13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data warehouse built on top of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Hadoop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providing data summarization, query, and analysis with SQL-like interface to query data stored in various databases and file systems that integrate with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F8AE9-7273-4BC6-B47B-751116CD13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88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DataFrame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equivalent to a table in a relational database,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can also 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manipulated in similar ways to the “native” distributed collections in Spark (RDDs).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F8AE9-7273-4BC6-B47B-751116CD13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92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all common relational operators, including projection (select), filter (where), join, and aggregations 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groupBy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F8AE9-7273-4BC6-B47B-751116CD13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97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traditional object-relational mapping often incur expensive conversion that translates an entire object into  a different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F8AE9-7273-4BC6-B47B-751116CD13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26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node has a node type and zero or more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F8AE9-7273-4BC6-B47B-751116CD13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7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F8AE9-7273-4BC6-B47B-751116CD13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6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ou8@illinio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1333" y="1109999"/>
            <a:ext cx="8361229" cy="2098226"/>
          </a:xfrm>
        </p:spPr>
        <p:txBody>
          <a:bodyPr/>
          <a:lstStyle/>
          <a:p>
            <a:r>
              <a:rPr lang="en-US" dirty="0"/>
              <a:t>Spark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6110" y="3023559"/>
            <a:ext cx="6831673" cy="1086237"/>
          </a:xfrm>
        </p:spPr>
        <p:txBody>
          <a:bodyPr>
            <a:normAutofit/>
          </a:bodyPr>
          <a:lstStyle/>
          <a:p>
            <a:r>
              <a:rPr lang="en-US" sz="3200" dirty="0"/>
              <a:t>Relational Data Processing in Spark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32158" y="4401879"/>
            <a:ext cx="1834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Junting</a:t>
            </a:r>
            <a:r>
              <a:rPr lang="zh-CN" altLang="en-US" dirty="0"/>
              <a:t> </a:t>
            </a:r>
            <a:r>
              <a:rPr lang="en-US" altLang="zh-CN" dirty="0"/>
              <a:t>Lou</a:t>
            </a:r>
          </a:p>
          <a:p>
            <a:r>
              <a:rPr lang="en-US" altLang="zh-CN" dirty="0">
                <a:hlinkClick r:id="rId2"/>
              </a:rPr>
              <a:t>lou8@illinios.edu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84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422D-930D-4D6D-9633-4D23E523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C99D9-C1B9-4DB7-B103-AEBF69A43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 nested data model based on Hive for tables and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/>
              <a:t>Supports all major SQL data types</a:t>
            </a:r>
          </a:p>
          <a:p>
            <a:pPr marL="530352" lvl="1" indent="0">
              <a:buNone/>
            </a:pPr>
            <a:endParaRPr lang="en-US" dirty="0"/>
          </a:p>
          <a:p>
            <a:r>
              <a:rPr lang="en-US" dirty="0"/>
              <a:t>Supports user-defined types</a:t>
            </a:r>
          </a:p>
          <a:p>
            <a:endParaRPr lang="en-US" dirty="0"/>
          </a:p>
          <a:p>
            <a:r>
              <a:rPr lang="en-US" dirty="0"/>
              <a:t>Able to model data from a variety sources and formats(e.g. Hive, RDB, JSON, and native objects in Java/</a:t>
            </a:r>
            <a:r>
              <a:rPr lang="en-US" dirty="0" err="1"/>
              <a:t>Dcala</a:t>
            </a:r>
            <a:r>
              <a:rPr lang="en-US" dirty="0"/>
              <a:t>/Python)</a:t>
            </a:r>
          </a:p>
        </p:txBody>
      </p:sp>
    </p:spTree>
    <p:extLst>
      <p:ext uri="{BB962C8B-B14F-4D97-AF65-F5344CB8AC3E}">
        <p14:creationId xmlns:p14="http://schemas.microsoft.com/office/powerpoint/2010/main" val="402394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3888E-94B3-433E-B11E-88D231FF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5ABF-56AB-493E-8DF0-26D12CD0B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1478"/>
            <a:ext cx="9601200" cy="458133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t1xtt"/>
              </a:rPr>
              <a:t>Employees					     </a:t>
            </a:r>
            <a:r>
              <a:rPr lang="en-US" dirty="0" err="1">
                <a:latin typeface="t1xtt"/>
              </a:rPr>
              <a:t>users.where</a:t>
            </a:r>
            <a:r>
              <a:rPr lang="en-US" dirty="0">
                <a:latin typeface="t1xtt"/>
              </a:rPr>
              <a:t>(users("age") &lt; 21)</a:t>
            </a:r>
            <a:endParaRPr lang="en-US" b="1" dirty="0">
              <a:latin typeface="t1xtt"/>
            </a:endParaRPr>
          </a:p>
          <a:p>
            <a:pPr marL="530352" lvl="1" indent="0">
              <a:spcBef>
                <a:spcPts val="0"/>
              </a:spcBef>
              <a:buNone/>
            </a:pPr>
            <a:r>
              <a:rPr lang="en-US" dirty="0">
                <a:latin typeface="t1xtt"/>
              </a:rPr>
              <a:t>.join(</a:t>
            </a:r>
            <a:r>
              <a:rPr lang="en-US" dirty="0" err="1">
                <a:latin typeface="t1xtt"/>
              </a:rPr>
              <a:t>dept</a:t>
            </a:r>
            <a:r>
              <a:rPr lang="en-US" dirty="0">
                <a:latin typeface="t1xtt"/>
              </a:rPr>
              <a:t> , employees("</a:t>
            </a:r>
            <a:r>
              <a:rPr lang="en-US" dirty="0" err="1">
                <a:latin typeface="t1xtt"/>
              </a:rPr>
              <a:t>deptId</a:t>
            </a:r>
            <a:r>
              <a:rPr lang="en-US" dirty="0">
                <a:latin typeface="t1xtt"/>
              </a:rPr>
              <a:t>") === </a:t>
            </a:r>
            <a:r>
              <a:rPr lang="en-US" dirty="0" err="1">
                <a:latin typeface="t1xtt"/>
              </a:rPr>
              <a:t>dept</a:t>
            </a:r>
            <a:r>
              <a:rPr lang="en-US" dirty="0">
                <a:latin typeface="t1xtt"/>
              </a:rPr>
              <a:t>("id"))       .</a:t>
            </a:r>
            <a:r>
              <a:rPr lang="en-US" b="1" dirty="0" err="1">
                <a:latin typeface="t1xtt"/>
              </a:rPr>
              <a:t>registerTempTable</a:t>
            </a:r>
            <a:r>
              <a:rPr lang="en-US" dirty="0">
                <a:latin typeface="t1xtt"/>
              </a:rPr>
              <a:t>("young")</a:t>
            </a:r>
          </a:p>
          <a:p>
            <a:pPr marL="530352" lvl="1" indent="0">
              <a:spcBef>
                <a:spcPts val="0"/>
              </a:spcBef>
              <a:buNone/>
            </a:pPr>
            <a:r>
              <a:rPr lang="en-US" dirty="0">
                <a:latin typeface="t1xtt"/>
              </a:rPr>
              <a:t>.where(employees("gender") === "female")	      </a:t>
            </a:r>
            <a:r>
              <a:rPr lang="en-US" dirty="0" err="1">
                <a:latin typeface="t1xtt"/>
              </a:rPr>
              <a:t>ctx.sql</a:t>
            </a:r>
            <a:r>
              <a:rPr lang="en-US" dirty="0">
                <a:latin typeface="t1xtt"/>
              </a:rPr>
              <a:t>("SELECT count(*), </a:t>
            </a:r>
            <a:r>
              <a:rPr lang="en-US" dirty="0" err="1">
                <a:latin typeface="t1xtt"/>
              </a:rPr>
              <a:t>avg</a:t>
            </a:r>
            <a:r>
              <a:rPr lang="en-US" dirty="0">
                <a:latin typeface="t1xtt"/>
              </a:rPr>
              <a:t>(age)</a:t>
            </a:r>
          </a:p>
          <a:p>
            <a:pPr marL="530352" lvl="1" indent="0">
              <a:spcBef>
                <a:spcPts val="0"/>
              </a:spcBef>
              <a:buNone/>
            </a:pPr>
            <a:r>
              <a:rPr lang="en-US" dirty="0">
                <a:latin typeface="t1xtt"/>
              </a:rPr>
              <a:t>.</a:t>
            </a:r>
            <a:r>
              <a:rPr lang="en-US" dirty="0" err="1">
                <a:latin typeface="t1xtt"/>
              </a:rPr>
              <a:t>groupBy</a:t>
            </a:r>
            <a:r>
              <a:rPr lang="en-US" dirty="0">
                <a:latin typeface="t1xtt"/>
              </a:rPr>
              <a:t>(</a:t>
            </a:r>
            <a:r>
              <a:rPr lang="en-US" dirty="0" err="1">
                <a:latin typeface="t1xtt"/>
              </a:rPr>
              <a:t>dept</a:t>
            </a:r>
            <a:r>
              <a:rPr lang="en-US" dirty="0">
                <a:latin typeface="t1xtt"/>
              </a:rPr>
              <a:t>("id"), </a:t>
            </a:r>
            <a:r>
              <a:rPr lang="en-US" dirty="0" err="1">
                <a:latin typeface="t1xtt"/>
              </a:rPr>
              <a:t>dept</a:t>
            </a:r>
            <a:r>
              <a:rPr lang="en-US" dirty="0">
                <a:latin typeface="t1xtt"/>
              </a:rPr>
              <a:t>("name")) 		       FROM </a:t>
            </a:r>
            <a:r>
              <a:rPr lang="en-US" b="1" dirty="0">
                <a:latin typeface="t1xtt"/>
              </a:rPr>
              <a:t>young</a:t>
            </a:r>
            <a:r>
              <a:rPr lang="en-US" dirty="0">
                <a:latin typeface="t1xtt"/>
              </a:rPr>
              <a:t>")</a:t>
            </a:r>
          </a:p>
          <a:p>
            <a:pPr marL="530352" lvl="1" indent="0">
              <a:spcBef>
                <a:spcPts val="0"/>
              </a:spcBef>
              <a:buNone/>
            </a:pPr>
            <a:r>
              <a:rPr lang="en-US" dirty="0">
                <a:latin typeface="t1xtt"/>
              </a:rPr>
              <a:t>.</a:t>
            </a:r>
            <a:r>
              <a:rPr lang="en-US" dirty="0" err="1">
                <a:latin typeface="t1xtt"/>
              </a:rPr>
              <a:t>agg</a:t>
            </a:r>
            <a:r>
              <a:rPr lang="en-US" dirty="0">
                <a:latin typeface="t1xtt"/>
              </a:rPr>
              <a:t>(count("name"))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t1xtt"/>
            </a:endParaRPr>
          </a:p>
          <a:p>
            <a:r>
              <a:rPr lang="en-US" dirty="0"/>
              <a:t>All of these operators build up an abstract syntax tree (AST) of the expression, which is then passed to </a:t>
            </a:r>
            <a:r>
              <a:rPr lang="en-US" b="1" dirty="0"/>
              <a:t>Catalyst</a:t>
            </a:r>
            <a:r>
              <a:rPr lang="en-US" dirty="0"/>
              <a:t> for optimization.</a:t>
            </a:r>
          </a:p>
          <a:p>
            <a:r>
              <a:rPr lang="en-US" dirty="0"/>
              <a:t>The </a:t>
            </a:r>
            <a:r>
              <a:rPr lang="en-US" dirty="0" err="1"/>
              <a:t>DataFrames</a:t>
            </a:r>
            <a:r>
              <a:rPr lang="en-US" dirty="0"/>
              <a:t> registered in the catalog can still be </a:t>
            </a:r>
            <a:r>
              <a:rPr lang="en-US" b="1" dirty="0"/>
              <a:t>unmaterialized views</a:t>
            </a:r>
            <a:r>
              <a:rPr lang="en-US" dirty="0"/>
              <a:t>, so that optimizations can happen across SQL and the original </a:t>
            </a:r>
            <a:r>
              <a:rPr lang="en-US" dirty="0" err="1"/>
              <a:t>DataFrame</a:t>
            </a:r>
            <a:r>
              <a:rPr lang="en-US" dirty="0"/>
              <a:t> expressions.</a:t>
            </a:r>
          </a:p>
          <a:p>
            <a:r>
              <a:rPr lang="en-US" dirty="0">
                <a:latin typeface="t1xtt"/>
              </a:rPr>
              <a:t>Integration in a full programming language( </a:t>
            </a:r>
            <a:r>
              <a:rPr lang="en-US" dirty="0" err="1">
                <a:latin typeface="t1xtt"/>
              </a:rPr>
              <a:t>DataFrames</a:t>
            </a:r>
            <a:r>
              <a:rPr lang="en-US" dirty="0">
                <a:latin typeface="t1xtt"/>
              </a:rPr>
              <a:t> can be passed Inter-language but still benefit from optimization  across the whole plan).</a:t>
            </a:r>
          </a:p>
        </p:txBody>
      </p:sp>
    </p:spTree>
    <p:extLst>
      <p:ext uri="{BB962C8B-B14F-4D97-AF65-F5344CB8AC3E}">
        <p14:creationId xmlns:p14="http://schemas.microsoft.com/office/powerpoint/2010/main" val="128841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2EBE-3E3F-4A46-8801-B9E4D7CF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Native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01B80-7CB1-47FB-99E5-162CC3733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0139"/>
            <a:ext cx="9601200" cy="4057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Allows users to construct </a:t>
            </a:r>
            <a:r>
              <a:rPr lang="en-US" dirty="0" err="1"/>
              <a:t>DataFrames</a:t>
            </a:r>
            <a:r>
              <a:rPr lang="en-US" dirty="0"/>
              <a:t> directly against RDDs of objects native to the programming language.</a:t>
            </a:r>
          </a:p>
          <a:p>
            <a:r>
              <a:rPr lang="en-US" dirty="0"/>
              <a:t>Automatically infer the schema and types of the objects.</a:t>
            </a:r>
          </a:p>
          <a:p>
            <a:r>
              <a:rPr lang="en-US" dirty="0"/>
              <a:t>Accesses the native objects in-place, extracting only the fields used in each query (avoid expensive conversions).</a:t>
            </a:r>
          </a:p>
          <a:p>
            <a:pPr marL="0" indent="0">
              <a:buNone/>
            </a:pPr>
            <a:endParaRPr lang="en-US" dirty="0"/>
          </a:p>
          <a:p>
            <a:pPr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200" dirty="0">
                <a:latin typeface="t1xtt"/>
              </a:rPr>
              <a:t>case class User(name: String , age: </a:t>
            </a:r>
            <a:r>
              <a:rPr lang="en-US" sz="2200" dirty="0" err="1">
                <a:latin typeface="t1xtt"/>
              </a:rPr>
              <a:t>Int</a:t>
            </a:r>
            <a:r>
              <a:rPr lang="en-US" sz="2200" dirty="0">
                <a:latin typeface="t1xtt"/>
              </a:rPr>
              <a:t>)</a:t>
            </a:r>
          </a:p>
          <a:p>
            <a:pPr indent="0">
              <a:lnSpc>
                <a:spcPct val="114000"/>
              </a:lnSpc>
              <a:spcBef>
                <a:spcPts val="0"/>
              </a:spcBef>
              <a:buNone/>
            </a:pPr>
            <a:endParaRPr lang="en-US" sz="2200" dirty="0">
              <a:latin typeface="t1xtt"/>
            </a:endParaRPr>
          </a:p>
          <a:p>
            <a:pPr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200" dirty="0">
                <a:latin typeface="t1xtt"/>
              </a:rPr>
              <a:t>// Create an RDD of User objects</a:t>
            </a:r>
          </a:p>
          <a:p>
            <a:pPr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t1xtt"/>
              </a:rPr>
              <a:t>usersRDD</a:t>
            </a:r>
            <a:r>
              <a:rPr lang="en-US" sz="2200" dirty="0">
                <a:latin typeface="t1xtt"/>
              </a:rPr>
              <a:t> = </a:t>
            </a:r>
            <a:r>
              <a:rPr lang="en-US" sz="2200" dirty="0" err="1">
                <a:latin typeface="t1xtt"/>
              </a:rPr>
              <a:t>spark.parallelize</a:t>
            </a:r>
            <a:r>
              <a:rPr lang="en-US" sz="2200" dirty="0">
                <a:latin typeface="t1xtt"/>
              </a:rPr>
              <a:t>(List(User("Alice", 22), User("Bob", 19)))</a:t>
            </a:r>
          </a:p>
          <a:p>
            <a:pPr indent="0">
              <a:lnSpc>
                <a:spcPct val="114000"/>
              </a:lnSpc>
              <a:spcBef>
                <a:spcPts val="0"/>
              </a:spcBef>
              <a:buNone/>
            </a:pPr>
            <a:endParaRPr lang="en-US" sz="2200" dirty="0">
              <a:latin typeface="t1xtt"/>
            </a:endParaRPr>
          </a:p>
          <a:p>
            <a:pPr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200" dirty="0">
                <a:latin typeface="t1xtt"/>
              </a:rPr>
              <a:t>// View the RDD as a </a:t>
            </a:r>
            <a:r>
              <a:rPr lang="en-US" sz="2200" dirty="0" err="1">
                <a:latin typeface="t1xtt"/>
              </a:rPr>
              <a:t>DataFrame</a:t>
            </a:r>
            <a:endParaRPr lang="en-US" sz="2200" dirty="0">
              <a:latin typeface="t1xtt"/>
            </a:endParaRPr>
          </a:p>
          <a:p>
            <a:pPr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t1xtt"/>
              </a:rPr>
              <a:t>usersDF</a:t>
            </a:r>
            <a:r>
              <a:rPr lang="en-US" sz="2200" dirty="0">
                <a:latin typeface="t1xtt"/>
              </a:rPr>
              <a:t> = </a:t>
            </a:r>
            <a:r>
              <a:rPr lang="en-US" sz="2200" dirty="0" err="1">
                <a:latin typeface="t1xtt"/>
              </a:rPr>
              <a:t>usersRDD.toDF</a:t>
            </a:r>
            <a:endParaRPr lang="en-US" sz="2200" dirty="0">
              <a:latin typeface="t1xtt"/>
            </a:endParaRPr>
          </a:p>
        </p:txBody>
      </p:sp>
    </p:spTree>
    <p:extLst>
      <p:ext uri="{BB962C8B-B14F-4D97-AF65-F5344CB8AC3E}">
        <p14:creationId xmlns:p14="http://schemas.microsoft.com/office/powerpoint/2010/main" val="104517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8642-4027-4449-B03D-AA1A4CE38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6069563"/>
          </a:xfrm>
        </p:spPr>
        <p:txBody>
          <a:bodyPr>
            <a:normAutofit/>
          </a:bodyPr>
          <a:lstStyle/>
          <a:p>
            <a:r>
              <a:rPr lang="en-US" dirty="0"/>
              <a:t>In-Memory Caching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Columnar cache can reduce memory footprint by an order of magnitude</a:t>
            </a:r>
            <a:br>
              <a:rPr lang="en-US" sz="2800" dirty="0"/>
            </a:br>
            <a:br>
              <a:rPr lang="en-US" sz="2800" dirty="0"/>
            </a:br>
            <a:r>
              <a:rPr lang="en-US" dirty="0"/>
              <a:t>User-Defined Functions</a:t>
            </a:r>
            <a:br>
              <a:rPr lang="en-US" dirty="0"/>
            </a:br>
            <a:r>
              <a:rPr lang="en-US" dirty="0"/>
              <a:t>	 </a:t>
            </a:r>
            <a:r>
              <a:rPr lang="en-US" sz="2800" dirty="0"/>
              <a:t>supports inline definition of UDFs (avoid complicated 		  packaging and registration process)</a:t>
            </a:r>
          </a:p>
        </p:txBody>
      </p:sp>
    </p:spTree>
    <p:extLst>
      <p:ext uri="{BB962C8B-B14F-4D97-AF65-F5344CB8AC3E}">
        <p14:creationId xmlns:p14="http://schemas.microsoft.com/office/powerpoint/2010/main" val="3859102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AA54-BC09-4B0C-9E7D-4FDC0171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Catalyst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77B0-6546-4B52-B956-E47394BB3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06082"/>
            <a:ext cx="9601200" cy="4366726"/>
          </a:xfrm>
        </p:spPr>
        <p:txBody>
          <a:bodyPr>
            <a:normAutofit/>
          </a:bodyPr>
          <a:lstStyle/>
          <a:p>
            <a:r>
              <a:rPr lang="en-US" dirty="0"/>
              <a:t>Based on functional programming constructs in Scala.</a:t>
            </a:r>
          </a:p>
          <a:p>
            <a:r>
              <a:rPr lang="en-US" dirty="0"/>
              <a:t>Easy to add new optimization techniques and features,</a:t>
            </a:r>
          </a:p>
          <a:p>
            <a:pPr lvl="1"/>
            <a:r>
              <a:rPr lang="en-US" dirty="0"/>
              <a:t>Especially to tackle various problems when dealing with “big data”(e.g. semi- structured data and advanced analytics)</a:t>
            </a:r>
          </a:p>
          <a:p>
            <a:r>
              <a:rPr lang="en-US" dirty="0"/>
              <a:t>Enable external developers to extend the optimizer.</a:t>
            </a:r>
          </a:p>
          <a:p>
            <a:pPr lvl="1"/>
            <a:r>
              <a:rPr lang="en-US" dirty="0"/>
              <a:t>Data source specific rules that can push filtering or aggregation into external storage systems</a:t>
            </a:r>
          </a:p>
          <a:p>
            <a:pPr lvl="1"/>
            <a:r>
              <a:rPr lang="en-US" dirty="0"/>
              <a:t>Support for new data type</a:t>
            </a:r>
          </a:p>
          <a:p>
            <a:r>
              <a:rPr lang="en-US" dirty="0"/>
              <a:t>Supports rule-based and cost-based optimization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First production-quality query optimizer built on such a language (Scala).</a:t>
            </a:r>
          </a:p>
        </p:txBody>
      </p:sp>
    </p:spTree>
    <p:extLst>
      <p:ext uri="{BB962C8B-B14F-4D97-AF65-F5344CB8AC3E}">
        <p14:creationId xmlns:p14="http://schemas.microsoft.com/office/powerpoint/2010/main" val="3104077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E1E6-1536-492B-8960-DC0CA8B9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Trees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Scala Code :Add(Attribute(x), Add(Literal(1), Literal(2)))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DA49A-B14B-4A5C-93C6-995D7AB5C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69268" y="2171700"/>
            <a:ext cx="7538935" cy="4268075"/>
          </a:xfrm>
        </p:spPr>
      </p:pic>
    </p:spTree>
    <p:extLst>
      <p:ext uri="{BB962C8B-B14F-4D97-AF65-F5344CB8AC3E}">
        <p14:creationId xmlns:p14="http://schemas.microsoft.com/office/powerpoint/2010/main" val="2565355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60BA-5481-4041-A13B-D73232A6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6D18-4129-4D71-AF8E-4102AA121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4196"/>
            <a:ext cx="9601200" cy="50665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Trees can be manipulated using rules, which are functions from a tree to another tree.</a:t>
            </a:r>
          </a:p>
          <a:p>
            <a:pPr lvl="1"/>
            <a:r>
              <a:rPr lang="en-US" dirty="0"/>
              <a:t>Use a set of </a:t>
            </a:r>
            <a:r>
              <a:rPr lang="en-US" b="1" dirty="0"/>
              <a:t>pattern matching</a:t>
            </a:r>
            <a:r>
              <a:rPr lang="en-US" dirty="0"/>
              <a:t> functions that find and replace subtrees with a specific structure.</a:t>
            </a:r>
          </a:p>
          <a:p>
            <a:pPr lvl="1"/>
            <a:r>
              <a:rPr lang="en-US" dirty="0" err="1"/>
              <a:t>tree.transform</a:t>
            </a:r>
            <a:r>
              <a:rPr lang="en-US" dirty="0"/>
              <a:t>{</a:t>
            </a:r>
          </a:p>
          <a:p>
            <a:pPr marL="987552" lvl="2" indent="0">
              <a:buNone/>
            </a:pPr>
            <a:r>
              <a:rPr lang="en-US" dirty="0"/>
              <a:t>	case Add(Literal(c1), Literal(c2)) =&gt; Literal(c1+c2)</a:t>
            </a:r>
          </a:p>
          <a:p>
            <a:pPr marL="987552" lvl="2" indent="0">
              <a:buNone/>
            </a:pPr>
            <a:r>
              <a:rPr lang="en-US" dirty="0"/>
              <a:t>}</a:t>
            </a:r>
          </a:p>
          <a:p>
            <a:pPr lvl="1">
              <a:lnSpc>
                <a:spcPct val="104000"/>
              </a:lnSpc>
            </a:pPr>
            <a:r>
              <a:rPr lang="en-US" i="1" dirty="0" err="1"/>
              <a:t>tree.transform</a:t>
            </a:r>
            <a:r>
              <a:rPr lang="en-US" i="1" dirty="0"/>
              <a:t> {</a:t>
            </a:r>
          </a:p>
          <a:p>
            <a:pPr marL="530352" lvl="1" indent="0">
              <a:lnSpc>
                <a:spcPct val="104000"/>
              </a:lnSpc>
              <a:buNone/>
            </a:pPr>
            <a:r>
              <a:rPr lang="en-US" i="1" dirty="0"/>
              <a:t>		case Add(Literal(c1), Literal(c2)) =&gt; Literal(c1+c2)</a:t>
            </a:r>
          </a:p>
          <a:p>
            <a:pPr marL="987552" lvl="2" indent="0">
              <a:lnSpc>
                <a:spcPct val="104000"/>
              </a:lnSpc>
              <a:buNone/>
            </a:pPr>
            <a:r>
              <a:rPr lang="en-US" i="1" dirty="0"/>
              <a:t>	case Add(left , Literal(0)) =&gt; left</a:t>
            </a:r>
          </a:p>
          <a:p>
            <a:pPr marL="530352" lvl="1" indent="0">
              <a:lnSpc>
                <a:spcPct val="104000"/>
              </a:lnSpc>
              <a:buNone/>
            </a:pPr>
            <a:r>
              <a:rPr lang="en-US" i="1" dirty="0"/>
              <a:t>		case Add(Literal(0), right) =&gt; right</a:t>
            </a:r>
          </a:p>
          <a:p>
            <a:pPr marL="530352" lvl="1" indent="0">
              <a:lnSpc>
                <a:spcPct val="104000"/>
              </a:lnSpc>
              <a:buNone/>
            </a:pPr>
            <a:r>
              <a:rPr lang="en-US" i="1" dirty="0"/>
              <a:t>	}</a:t>
            </a:r>
          </a:p>
          <a:p>
            <a:r>
              <a:rPr lang="en-US" dirty="0"/>
              <a:t>Catalyst groups rules into batches, and executes each batch until it reaches a fixed point.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60389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EAEF-A203-47F2-8F6F-74773280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Catalyst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97D487-EA00-41F6-84C1-11B71FCF3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3039" y="2828904"/>
            <a:ext cx="10836612" cy="2495592"/>
          </a:xfrm>
        </p:spPr>
      </p:pic>
    </p:spTree>
    <p:extLst>
      <p:ext uri="{BB962C8B-B14F-4D97-AF65-F5344CB8AC3E}">
        <p14:creationId xmlns:p14="http://schemas.microsoft.com/office/powerpoint/2010/main" val="1949471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AC490-24FA-4609-89E7-317A8347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dirty="0"/>
              <a:t>		</a:t>
            </a:r>
            <a:r>
              <a:rPr lang="en-US" sz="3200" dirty="0"/>
              <a:t>SELECT col FROM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C532-AF35-48E3-980B-A6899724C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input from SQL parser or </a:t>
            </a:r>
            <a:r>
              <a:rPr lang="en-US" dirty="0" err="1"/>
              <a:t>DataFrame</a:t>
            </a:r>
            <a:r>
              <a:rPr lang="en-US" dirty="0"/>
              <a:t> object</a:t>
            </a:r>
          </a:p>
          <a:p>
            <a:r>
              <a:rPr lang="en-US" dirty="0"/>
              <a:t>Unresolved : have not matched it to input table or do not know type</a:t>
            </a:r>
          </a:p>
          <a:p>
            <a:r>
              <a:rPr lang="en-US" dirty="0"/>
              <a:t>Catalog object tracks the tables in all data sources</a:t>
            </a:r>
          </a:p>
          <a:p>
            <a:r>
              <a:rPr lang="en-US" dirty="0"/>
              <a:t>Around 1000 lines of rules</a:t>
            </a:r>
          </a:p>
        </p:txBody>
      </p:sp>
    </p:spTree>
    <p:extLst>
      <p:ext uri="{BB962C8B-B14F-4D97-AF65-F5344CB8AC3E}">
        <p14:creationId xmlns:p14="http://schemas.microsoft.com/office/powerpoint/2010/main" val="2546342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D101-6D08-433B-B2E7-DD722153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5C66C-9F69-445F-BFA5-419F78E56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Applies standard rule-based optimizations to the logical plan</a:t>
            </a:r>
          </a:p>
          <a:p>
            <a:pPr lvl="1"/>
            <a:r>
              <a:rPr lang="en-US" dirty="0"/>
              <a:t>Constant folding</a:t>
            </a:r>
          </a:p>
          <a:p>
            <a:pPr lvl="1"/>
            <a:r>
              <a:rPr lang="en-US" dirty="0"/>
              <a:t>Predicate pushdown</a:t>
            </a:r>
          </a:p>
          <a:p>
            <a:pPr lvl="1"/>
            <a:r>
              <a:rPr lang="en-US" dirty="0"/>
              <a:t>Projection pruning</a:t>
            </a:r>
          </a:p>
          <a:p>
            <a:pPr lvl="1"/>
            <a:r>
              <a:rPr lang="en-US" dirty="0"/>
              <a:t>Null propagation</a:t>
            </a:r>
          </a:p>
          <a:p>
            <a:pPr lvl="1"/>
            <a:r>
              <a:rPr lang="en-US" dirty="0"/>
              <a:t>Boolean expression simplification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Extremely easy to add rules for specific situation</a:t>
            </a:r>
          </a:p>
          <a:p>
            <a:r>
              <a:rPr lang="en-US" dirty="0"/>
              <a:t>Around 800 lines of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6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2C81-C4E1-4111-8173-FD716BE0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Earlier Attempts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BA44B-1DCF-44AB-A3B4-C800AB47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96751"/>
            <a:ext cx="9601200" cy="3870649"/>
          </a:xfrm>
        </p:spPr>
        <p:txBody>
          <a:bodyPr>
            <a:normAutofit/>
          </a:bodyPr>
          <a:lstStyle/>
          <a:p>
            <a:r>
              <a:rPr lang="en-US" dirty="0"/>
              <a:t>MapReduce</a:t>
            </a:r>
          </a:p>
          <a:p>
            <a:pPr lvl="1"/>
            <a:r>
              <a:rPr lang="en-US" i="0" dirty="0"/>
              <a:t>Powerful, </a:t>
            </a:r>
            <a:r>
              <a:rPr lang="en-US" b="1" i="0" dirty="0"/>
              <a:t>low-level</a:t>
            </a:r>
            <a:r>
              <a:rPr lang="en-US" i="0" dirty="0"/>
              <a:t>, procedural programming interface.</a:t>
            </a:r>
          </a:p>
          <a:p>
            <a:pPr lvl="1"/>
            <a:r>
              <a:rPr lang="en-US" b="1" i="0" dirty="0"/>
              <a:t>Onerous </a:t>
            </a:r>
            <a:r>
              <a:rPr lang="en-US" i="0" dirty="0"/>
              <a:t>and require </a:t>
            </a:r>
            <a:r>
              <a:rPr lang="en-US" b="1" i="0" dirty="0"/>
              <a:t>manual optimization</a:t>
            </a:r>
          </a:p>
          <a:p>
            <a:r>
              <a:rPr lang="en-US" dirty="0"/>
              <a:t>Pig, Hive, </a:t>
            </a:r>
            <a:r>
              <a:rPr lang="en-US" b="1" dirty="0"/>
              <a:t>Dremel, </a:t>
            </a:r>
            <a:r>
              <a:rPr lang="en-US" dirty="0"/>
              <a:t>Shark</a:t>
            </a:r>
          </a:p>
          <a:p>
            <a:pPr lvl="1"/>
            <a:r>
              <a:rPr lang="en-US" dirty="0"/>
              <a:t>Take advantage of </a:t>
            </a:r>
            <a:r>
              <a:rPr lang="en-US" b="1" dirty="0"/>
              <a:t>declarative queries</a:t>
            </a:r>
            <a:r>
              <a:rPr lang="en-US" dirty="0"/>
              <a:t> to provide richer </a:t>
            </a:r>
            <a:r>
              <a:rPr lang="en-US" b="1" dirty="0"/>
              <a:t>automatic optimizations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Relational approach is insufficient for big data applications</a:t>
            </a:r>
          </a:p>
          <a:p>
            <a:pPr lvl="2"/>
            <a:r>
              <a:rPr lang="en-US" dirty="0"/>
              <a:t>ETL to/from semi-/unstructured data sources (e.g. JSON) requires custom code</a:t>
            </a:r>
          </a:p>
          <a:p>
            <a:pPr lvl="2"/>
            <a:r>
              <a:rPr lang="en-US" dirty="0"/>
              <a:t>Advanced analytics(ML and graph processing) are challenging to express in relational system.</a:t>
            </a:r>
          </a:p>
          <a:p>
            <a:pPr marL="530352" lvl="1" indent="0">
              <a:buNone/>
            </a:pPr>
            <a:endParaRPr lang="en-US" b="1" i="0" dirty="0"/>
          </a:p>
        </p:txBody>
      </p:sp>
    </p:spTree>
    <p:extLst>
      <p:ext uri="{BB962C8B-B14F-4D97-AF65-F5344CB8AC3E}">
        <p14:creationId xmlns:p14="http://schemas.microsoft.com/office/powerpoint/2010/main" val="1792844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8273-B96D-40EB-9C8B-D6A24595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9CC3-5093-4EB8-86CD-5279186B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Logical Plan and generates one or more physical plans.</a:t>
            </a:r>
          </a:p>
          <a:p>
            <a:r>
              <a:rPr lang="en-US" dirty="0"/>
              <a:t>Cost-based</a:t>
            </a:r>
          </a:p>
          <a:p>
            <a:pPr lvl="1"/>
            <a:r>
              <a:rPr lang="en-US" dirty="0"/>
              <a:t>selects a plan using a cost model.(currently only used to select join algorithm)</a:t>
            </a:r>
          </a:p>
          <a:p>
            <a:r>
              <a:rPr lang="en-US" dirty="0"/>
              <a:t>Rule-based:</a:t>
            </a:r>
          </a:p>
          <a:p>
            <a:pPr lvl="1"/>
            <a:r>
              <a:rPr lang="en-US" dirty="0"/>
              <a:t>Pipelining projections or filter into one Spark map operation</a:t>
            </a:r>
          </a:p>
          <a:p>
            <a:pPr lvl="1"/>
            <a:r>
              <a:rPr lang="en-US" dirty="0"/>
              <a:t>Push operations from the logical plan into data sources that support predicate or projection pushdown.</a:t>
            </a:r>
          </a:p>
          <a:p>
            <a:r>
              <a:rPr lang="en-US" dirty="0"/>
              <a:t>Around 500 lines of rules.</a:t>
            </a:r>
          </a:p>
        </p:txBody>
      </p:sp>
    </p:spTree>
    <p:extLst>
      <p:ext uri="{BB962C8B-B14F-4D97-AF65-F5344CB8AC3E}">
        <p14:creationId xmlns:p14="http://schemas.microsoft.com/office/powerpoint/2010/main" val="2888615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9298-89F3-431D-B800-3CA7AFCB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4E45-29BA-417F-AF9A-5843158AC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827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Generates Java bytecode to run on each machine.</a:t>
            </a:r>
          </a:p>
          <a:p>
            <a:r>
              <a:rPr lang="en-US" dirty="0"/>
              <a:t>Relies on </a:t>
            </a:r>
            <a:r>
              <a:rPr lang="en-US" dirty="0" err="1"/>
              <a:t>quasiquotes</a:t>
            </a:r>
            <a:r>
              <a:rPr lang="en-US" dirty="0"/>
              <a:t> of Scala to wrap codes into trees</a:t>
            </a:r>
          </a:p>
          <a:p>
            <a:r>
              <a:rPr lang="en-US" dirty="0"/>
              <a:t>Transform a tree representing an expression in SQL to an AST for Scala to evaluate that expression.</a:t>
            </a:r>
          </a:p>
          <a:p>
            <a:r>
              <a:rPr lang="en-US" dirty="0"/>
              <a:t>Compile(optimized by Scala again) and run the generated code. </a:t>
            </a:r>
          </a:p>
          <a:p>
            <a:r>
              <a:rPr lang="en-US" dirty="0"/>
              <a:t>Around 700 lines of rules</a:t>
            </a:r>
          </a:p>
          <a:p>
            <a:pPr marL="0" indent="0">
              <a:buNone/>
            </a:pPr>
            <a:endParaRPr lang="en-US" sz="2400" dirty="0">
              <a:latin typeface="t1xtt"/>
            </a:endParaRPr>
          </a:p>
          <a:p>
            <a:pPr marL="530352" lvl="1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400" dirty="0">
                <a:latin typeface="t1xtt"/>
              </a:rPr>
              <a:t>def compile(node: Node): AST = node match {</a:t>
            </a:r>
          </a:p>
          <a:p>
            <a:pPr marL="987552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200" dirty="0">
                <a:latin typeface="t1xtt"/>
              </a:rPr>
              <a:t>case Literal(value) =&gt; </a:t>
            </a:r>
            <a:r>
              <a:rPr lang="en-US" sz="2200" b="1" dirty="0" err="1">
                <a:latin typeface="t1xtt"/>
              </a:rPr>
              <a:t>q"$value</a:t>
            </a:r>
            <a:r>
              <a:rPr lang="en-US" sz="2200" b="1" dirty="0">
                <a:latin typeface="t1xtt"/>
              </a:rPr>
              <a:t>"</a:t>
            </a:r>
          </a:p>
          <a:p>
            <a:pPr marL="987552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200" dirty="0">
                <a:latin typeface="t1xtt"/>
              </a:rPr>
              <a:t>case Attribute(name) =&gt; </a:t>
            </a:r>
            <a:r>
              <a:rPr lang="en-US" sz="2200" b="1" dirty="0" err="1">
                <a:latin typeface="t1xtt"/>
              </a:rPr>
              <a:t>q"row.get</a:t>
            </a:r>
            <a:r>
              <a:rPr lang="en-US" sz="2200" b="1" dirty="0">
                <a:latin typeface="t1xtt"/>
              </a:rPr>
              <a:t>($name)"</a:t>
            </a:r>
          </a:p>
          <a:p>
            <a:pPr marL="987552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200" dirty="0">
                <a:latin typeface="t1xtt"/>
              </a:rPr>
              <a:t>case Add(left , right) =&gt; </a:t>
            </a:r>
            <a:r>
              <a:rPr lang="en-US" sz="2200" b="1" dirty="0">
                <a:latin typeface="t1xtt"/>
              </a:rPr>
              <a:t>q"${compile(left)} + ${compile(right)}"</a:t>
            </a:r>
          </a:p>
          <a:p>
            <a:pPr marL="530352" lvl="1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400" dirty="0">
                <a:latin typeface="t1xt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164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6244-D63A-44FD-B627-B3B865AE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by using </a:t>
            </a:r>
            <a:r>
              <a:rPr lang="en-US" dirty="0" err="1"/>
              <a:t>quasiquotes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33FA93-A9F4-4BA5-A080-2C59A9406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426" y="1780352"/>
            <a:ext cx="8857164" cy="4406439"/>
          </a:xfrm>
        </p:spPr>
      </p:pic>
    </p:spTree>
    <p:extLst>
      <p:ext uri="{BB962C8B-B14F-4D97-AF65-F5344CB8AC3E}">
        <p14:creationId xmlns:p14="http://schemas.microsoft.com/office/powerpoint/2010/main" val="2066462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3C41-6D5F-4B63-80BB-767B4E05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DC00-1ACA-4762-AC9C-196BC030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Catalyst’s design around composable rules makes it easy to extend.</a:t>
            </a:r>
          </a:p>
          <a:p>
            <a:endParaRPr lang="en-US" dirty="0"/>
          </a:p>
          <a:p>
            <a:r>
              <a:rPr lang="en-US" dirty="0"/>
              <a:t>Data Source</a:t>
            </a:r>
          </a:p>
          <a:p>
            <a:pPr lvl="1"/>
            <a:r>
              <a:rPr lang="en-US" dirty="0"/>
              <a:t>CSV, Avro, Parquet, etc.</a:t>
            </a:r>
          </a:p>
          <a:p>
            <a:r>
              <a:rPr lang="en-US" dirty="0"/>
              <a:t>User-Defined Types (UDTs)</a:t>
            </a:r>
          </a:p>
          <a:p>
            <a:pPr lvl="1"/>
            <a:r>
              <a:rPr lang="en-US" dirty="0"/>
              <a:t>Mapping user-defined types to structures composed of Catalyst’s built-in types.</a:t>
            </a:r>
          </a:p>
        </p:txBody>
      </p:sp>
    </p:spTree>
    <p:extLst>
      <p:ext uri="{BB962C8B-B14F-4D97-AF65-F5344CB8AC3E}">
        <p14:creationId xmlns:p14="http://schemas.microsoft.com/office/powerpoint/2010/main" val="592140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6687-9BDD-4017-BD9F-2DB7B79F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Analytics Features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Specifically designed to handle “big data”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EA89-42B2-406F-B577-2C3ED8BA0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schema inference algorithm for JSON and other semi-structured data.</a:t>
            </a:r>
          </a:p>
          <a:p>
            <a:r>
              <a:rPr lang="en-US" dirty="0"/>
              <a:t>A new high-level API for Spark’s machine learning library.</a:t>
            </a:r>
          </a:p>
          <a:p>
            <a:r>
              <a:rPr lang="en-US" dirty="0"/>
              <a:t>Supports query federation, allowing a single program to efficiently query disparate sources.</a:t>
            </a:r>
          </a:p>
        </p:txBody>
      </p:sp>
    </p:spTree>
    <p:extLst>
      <p:ext uri="{BB962C8B-B14F-4D97-AF65-F5344CB8AC3E}">
        <p14:creationId xmlns:p14="http://schemas.microsoft.com/office/powerpoint/2010/main" val="1828337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C72F4A-49B9-4405-9AD2-3CFE5BF88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2340" y="95907"/>
            <a:ext cx="7451388" cy="6636097"/>
          </a:xfrm>
        </p:spPr>
      </p:pic>
    </p:spTree>
    <p:extLst>
      <p:ext uri="{BB962C8B-B14F-4D97-AF65-F5344CB8AC3E}">
        <p14:creationId xmlns:p14="http://schemas.microsoft.com/office/powerpoint/2010/main" val="420926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547C-6827-4CA6-86CB-074E5854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Integration with Spark’s Machine Learning Library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B88E77-DC42-4100-8E94-7FC56B255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44472" y="1185547"/>
            <a:ext cx="6114131" cy="5630395"/>
          </a:xfrm>
        </p:spPr>
      </p:pic>
    </p:spTree>
    <p:extLst>
      <p:ext uri="{BB962C8B-B14F-4D97-AF65-F5344CB8AC3E}">
        <p14:creationId xmlns:p14="http://schemas.microsoft.com/office/powerpoint/2010/main" val="1783776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5ACC-4AA1-44AF-BDC3-4CC6857E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A44B55-98AE-49E9-80C6-A85798952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8559" y="2360645"/>
            <a:ext cx="11483441" cy="3606791"/>
          </a:xfrm>
        </p:spPr>
      </p:pic>
    </p:spTree>
    <p:extLst>
      <p:ext uri="{BB962C8B-B14F-4D97-AF65-F5344CB8AC3E}">
        <p14:creationId xmlns:p14="http://schemas.microsoft.com/office/powerpoint/2010/main" val="4109625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DFA775-3E13-4421-98F3-0E3F545C5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26640" y="0"/>
            <a:ext cx="7319309" cy="6805504"/>
          </a:xfrm>
        </p:spPr>
      </p:pic>
    </p:spTree>
    <p:extLst>
      <p:ext uri="{BB962C8B-B14F-4D97-AF65-F5344CB8AC3E}">
        <p14:creationId xmlns:p14="http://schemas.microsoft.com/office/powerpoint/2010/main" val="881936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624B-32B3-4173-B648-59B3247C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96C44-2A8D-408B-8D76-224E79DC5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Extends Spark with a declarative </a:t>
            </a:r>
            <a:r>
              <a:rPr lang="en-US" dirty="0" err="1"/>
              <a:t>DataFrame</a:t>
            </a:r>
            <a:r>
              <a:rPr lang="en-US" dirty="0"/>
              <a:t> API to allow relational processing, offering benefits such as automatic optimization, and letting users write complex pipelines that mix relational and complex analytics.</a:t>
            </a:r>
          </a:p>
          <a:p>
            <a:r>
              <a:rPr lang="en-US" dirty="0"/>
              <a:t>Supports a wide range of features tailored to large-scale data analysis, including semi-structured data, query federation, and data types for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4663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11A0-2CDE-4CA8-8B23-FE50D3DD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SQL(2014)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ACDB7-09C1-443E-9A0F-125658696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module in Apache Spark that integrates relational processing with Spark’s functional programming API.</a:t>
            </a:r>
          </a:p>
          <a:p>
            <a:r>
              <a:rPr lang="en-US" dirty="0"/>
              <a:t>Offers much tighter </a:t>
            </a:r>
            <a:r>
              <a:rPr lang="en-US" b="1" dirty="0"/>
              <a:t>integration between relational and procedural</a:t>
            </a:r>
            <a:r>
              <a:rPr lang="en-US" dirty="0"/>
              <a:t> in processing, through a </a:t>
            </a:r>
            <a:r>
              <a:rPr lang="en-US" b="1" dirty="0"/>
              <a:t>declarative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API.</a:t>
            </a:r>
          </a:p>
          <a:p>
            <a:r>
              <a:rPr lang="en-US" dirty="0"/>
              <a:t>Includes a highly extensible optimizer, Catalyst, that makes it easy to </a:t>
            </a:r>
            <a:r>
              <a:rPr lang="en-US" b="1" dirty="0"/>
              <a:t>add data sources, optimization rules</a:t>
            </a:r>
            <a:r>
              <a:rPr lang="en-US" dirty="0"/>
              <a:t>, </a:t>
            </a:r>
            <a:r>
              <a:rPr lang="en-US" b="1" dirty="0"/>
              <a:t>and data types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9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3FCA-D04C-4CC7-A6C3-D086CD7D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Apache Spark(2010)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5036-3C64-49E0-9CB8-5084A5001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cluster computing system.</a:t>
            </a:r>
          </a:p>
          <a:p>
            <a:r>
              <a:rPr lang="en-US" dirty="0"/>
              <a:t>One of the most widely-used systems with a </a:t>
            </a:r>
            <a:r>
              <a:rPr lang="en-US" b="1" dirty="0"/>
              <a:t>“language-integrated” API.</a:t>
            </a:r>
          </a:p>
          <a:p>
            <a:r>
              <a:rPr lang="en-US" dirty="0"/>
              <a:t>One of</a:t>
            </a:r>
            <a:r>
              <a:rPr lang="en-US" b="1" dirty="0"/>
              <a:t> </a:t>
            </a:r>
            <a:r>
              <a:rPr lang="en-US" dirty="0"/>
              <a:t>the most active open source project for </a:t>
            </a:r>
            <a:r>
              <a:rPr lang="en-US" b="1" dirty="0"/>
              <a:t>big data processing.</a:t>
            </a:r>
          </a:p>
          <a:p>
            <a:r>
              <a:rPr lang="en-US" dirty="0"/>
              <a:t>Manipulates(e.g. map, filter, reduce) distributed collections called Resilient Distributed Datasets (RDD).</a:t>
            </a:r>
          </a:p>
          <a:p>
            <a:r>
              <a:rPr lang="en-US" dirty="0"/>
              <a:t>RDDs are evaluated lazily.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30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04F3-80E5-4BAF-8F54-A3278F78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Scala RDD Example:</a:t>
            </a:r>
            <a:br>
              <a:rPr lang="en-US" dirty="0"/>
            </a:br>
            <a:r>
              <a:rPr lang="en-US" sz="3600" dirty="0"/>
              <a:t>Counts lines starting with “ERROR” in an HDFS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5557-602F-4BD2-9ED3-C4BEABF3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t1xtt"/>
              </a:rPr>
              <a:t>lines</a:t>
            </a:r>
            <a:r>
              <a:rPr lang="en-US" dirty="0">
                <a:latin typeface="t1xtt"/>
              </a:rPr>
              <a:t> = </a:t>
            </a:r>
            <a:r>
              <a:rPr lang="en-US" dirty="0" err="1">
                <a:latin typeface="t1xtt"/>
              </a:rPr>
              <a:t>spark.textFile</a:t>
            </a:r>
            <a:r>
              <a:rPr lang="en-US" dirty="0">
                <a:latin typeface="t1xtt"/>
              </a:rPr>
              <a:t>("</a:t>
            </a:r>
            <a:r>
              <a:rPr lang="en-US" dirty="0" err="1">
                <a:latin typeface="t1xtt"/>
              </a:rPr>
              <a:t>hdfs</a:t>
            </a:r>
            <a:r>
              <a:rPr lang="en-US" dirty="0">
                <a:latin typeface="t1xtt"/>
              </a:rPr>
              <a:t>://...")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t1xtt"/>
              </a:rPr>
              <a:t>errors</a:t>
            </a:r>
            <a:r>
              <a:rPr lang="en-US" dirty="0">
                <a:latin typeface="t1xtt"/>
              </a:rPr>
              <a:t> = </a:t>
            </a:r>
            <a:r>
              <a:rPr lang="en-US" dirty="0" err="1">
                <a:latin typeface="t1xtt"/>
              </a:rPr>
              <a:t>lines.filter</a:t>
            </a:r>
            <a:r>
              <a:rPr lang="en-US" dirty="0">
                <a:latin typeface="t1xtt"/>
              </a:rPr>
              <a:t>(s =&gt; </a:t>
            </a:r>
            <a:r>
              <a:rPr lang="en-US" dirty="0" err="1">
                <a:latin typeface="t1xtt"/>
              </a:rPr>
              <a:t>s.contains</a:t>
            </a:r>
            <a:r>
              <a:rPr lang="en-US" dirty="0">
                <a:latin typeface="t1xtt"/>
              </a:rPr>
              <a:t>("ERROR"))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t1xtt"/>
              </a:rPr>
              <a:t>println</a:t>
            </a:r>
            <a:r>
              <a:rPr lang="en-US" dirty="0">
                <a:latin typeface="t1xtt"/>
              </a:rPr>
              <a:t>(</a:t>
            </a:r>
            <a:r>
              <a:rPr lang="en-US" dirty="0" err="1">
                <a:latin typeface="t1xtt"/>
              </a:rPr>
              <a:t>errors.count</a:t>
            </a:r>
            <a:r>
              <a:rPr lang="en-US" dirty="0">
                <a:latin typeface="t1xtt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t1xtt"/>
            </a:endParaRPr>
          </a:p>
          <a:p>
            <a:r>
              <a:rPr lang="en-US" dirty="0"/>
              <a:t>Each RDD(lines, errors) represents a “logical plan” to compute a dataset, but Spark waits until certain output operations, </a:t>
            </a:r>
            <a:r>
              <a:rPr lang="en-US" b="1" dirty="0"/>
              <a:t>count</a:t>
            </a:r>
            <a:r>
              <a:rPr lang="en-US" dirty="0"/>
              <a:t>, to launch a computation.</a:t>
            </a:r>
          </a:p>
          <a:p>
            <a:r>
              <a:rPr lang="en-US" dirty="0"/>
              <a:t>Spark will pipeline reading lines, applying filter and computer counts.</a:t>
            </a:r>
          </a:p>
          <a:p>
            <a:r>
              <a:rPr lang="en-US" dirty="0"/>
              <a:t>No intermediate materialization needed.</a:t>
            </a:r>
          </a:p>
          <a:p>
            <a:r>
              <a:rPr lang="en-US" dirty="0"/>
              <a:t>Useful but limited.</a:t>
            </a:r>
          </a:p>
        </p:txBody>
      </p:sp>
    </p:spTree>
    <p:extLst>
      <p:ext uri="{BB962C8B-B14F-4D97-AF65-F5344CB8AC3E}">
        <p14:creationId xmlns:p14="http://schemas.microsoft.com/office/powerpoint/2010/main" val="78193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8318-225A-4EF9-A4DE-B725F97B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D4316-B2D5-4877-993D-BF4E0E3DC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effort to build a relational interface on Spark.</a:t>
            </a:r>
          </a:p>
          <a:p>
            <a:r>
              <a:rPr lang="en-US" dirty="0"/>
              <a:t>Modified the Apache Hive system with traditional RDBMS optimizations,</a:t>
            </a:r>
          </a:p>
          <a:p>
            <a:r>
              <a:rPr lang="en-US" dirty="0"/>
              <a:t>Shows good performance and opportunities for integration with Spark programs.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Only query external data stored in the Hive catalog, and was thus not useful for relational queries on data inside a Spark program(e.g. RDD errors).</a:t>
            </a:r>
          </a:p>
          <a:p>
            <a:pPr lvl="1"/>
            <a:r>
              <a:rPr lang="en-US" dirty="0"/>
              <a:t>Inconvenient and error-prone to work with.</a:t>
            </a:r>
          </a:p>
          <a:p>
            <a:pPr lvl="1"/>
            <a:r>
              <a:rPr lang="en-US" dirty="0"/>
              <a:t>Hive optimizer was tailored for MapReduce and difficult to extend.</a:t>
            </a:r>
          </a:p>
        </p:txBody>
      </p:sp>
    </p:spTree>
    <p:extLst>
      <p:ext uri="{BB962C8B-B14F-4D97-AF65-F5344CB8AC3E}">
        <p14:creationId xmlns:p14="http://schemas.microsoft.com/office/powerpoint/2010/main" val="183398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8431-C89B-4EC9-84A3-AC527E1D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Spark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45629-340A-4B5C-877C-97FFC2696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Support relational processing both </a:t>
            </a:r>
            <a:r>
              <a:rPr lang="en-US" b="1" dirty="0"/>
              <a:t>within</a:t>
            </a:r>
            <a:r>
              <a:rPr lang="en-US" dirty="0"/>
              <a:t> Spark programs and </a:t>
            </a:r>
            <a:r>
              <a:rPr lang="en-US" b="1" dirty="0"/>
              <a:t>external</a:t>
            </a:r>
            <a:r>
              <a:rPr lang="en-US" dirty="0"/>
              <a:t> data sources using a </a:t>
            </a:r>
            <a:r>
              <a:rPr lang="en-US" b="1" dirty="0"/>
              <a:t>programmer-friendly</a:t>
            </a:r>
            <a:r>
              <a:rPr lang="en-US" dirty="0"/>
              <a:t> API.</a:t>
            </a:r>
          </a:p>
          <a:p>
            <a:pPr fontAlgn="base"/>
            <a:r>
              <a:rPr lang="en-US" dirty="0"/>
              <a:t>Provide </a:t>
            </a:r>
            <a:r>
              <a:rPr lang="en-US" b="1" dirty="0"/>
              <a:t>high performance </a:t>
            </a:r>
            <a:r>
              <a:rPr lang="en-US" dirty="0"/>
              <a:t>using established DBMS techniques.</a:t>
            </a:r>
          </a:p>
          <a:p>
            <a:pPr fontAlgn="base"/>
            <a:r>
              <a:rPr lang="en-US" dirty="0"/>
              <a:t>Easily </a:t>
            </a:r>
            <a:r>
              <a:rPr lang="en-US" b="1" dirty="0"/>
              <a:t>support new data sources</a:t>
            </a:r>
            <a:r>
              <a:rPr lang="en-US" dirty="0"/>
              <a:t>, including semi-structured data and external databases amenable to query federation.</a:t>
            </a:r>
          </a:p>
          <a:p>
            <a:pPr fontAlgn="base"/>
            <a:r>
              <a:rPr lang="en-US" dirty="0"/>
              <a:t>Enable extension with </a:t>
            </a:r>
            <a:r>
              <a:rPr lang="en-US" b="1" dirty="0"/>
              <a:t>advanced analytics algorithms </a:t>
            </a:r>
            <a:r>
              <a:rPr lang="en-US" dirty="0"/>
              <a:t>such as graph processing and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66367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7E52-7240-41C2-8071-054D8593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74ABE8-ED8A-4A12-93B9-EDE8473B4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318" y="1848337"/>
            <a:ext cx="7669763" cy="4720750"/>
          </a:xfrm>
        </p:spPr>
      </p:pic>
    </p:spTree>
    <p:extLst>
      <p:ext uri="{BB962C8B-B14F-4D97-AF65-F5344CB8AC3E}">
        <p14:creationId xmlns:p14="http://schemas.microsoft.com/office/powerpoint/2010/main" val="32046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7CE1-820F-41BE-BF56-6C553DEC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API: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D347F-0E5B-43F4-92AE-671BA8101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t1xtt"/>
              </a:rPr>
              <a:t>ctx</a:t>
            </a:r>
            <a:r>
              <a:rPr lang="en-US" dirty="0">
                <a:latin typeface="t1xtt"/>
              </a:rPr>
              <a:t> = new </a:t>
            </a:r>
            <a:r>
              <a:rPr lang="en-US" dirty="0" err="1">
                <a:latin typeface="t1xtt"/>
              </a:rPr>
              <a:t>HiveContext</a:t>
            </a:r>
            <a:r>
              <a:rPr lang="en-US" dirty="0">
                <a:latin typeface="t1xtt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t1xtt"/>
              </a:rPr>
              <a:t>users</a:t>
            </a:r>
            <a:r>
              <a:rPr lang="en-US" dirty="0">
                <a:latin typeface="t1xtt"/>
              </a:rPr>
              <a:t> = </a:t>
            </a:r>
            <a:r>
              <a:rPr lang="en-US" dirty="0" err="1">
                <a:latin typeface="t1xtt"/>
              </a:rPr>
              <a:t>ctx.table</a:t>
            </a:r>
            <a:r>
              <a:rPr lang="en-US" dirty="0">
                <a:latin typeface="t1xtt"/>
              </a:rPr>
              <a:t>("users")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t1xtt"/>
              </a:rPr>
              <a:t>young</a:t>
            </a:r>
            <a:r>
              <a:rPr lang="en-US" dirty="0">
                <a:latin typeface="t1xtt"/>
              </a:rPr>
              <a:t> = </a:t>
            </a:r>
            <a:r>
              <a:rPr lang="en-US" dirty="0" err="1">
                <a:latin typeface="t1xtt"/>
              </a:rPr>
              <a:t>users.where</a:t>
            </a:r>
            <a:r>
              <a:rPr lang="en-US" dirty="0">
                <a:latin typeface="t1xtt"/>
              </a:rPr>
              <a:t>(users("age") &lt; 21)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t1xtt"/>
              </a:rPr>
              <a:t>println</a:t>
            </a:r>
            <a:r>
              <a:rPr lang="en-US" dirty="0">
                <a:latin typeface="t1xtt"/>
              </a:rPr>
              <a:t>(</a:t>
            </a:r>
            <a:r>
              <a:rPr lang="en-US" dirty="0" err="1">
                <a:latin typeface="t1xtt"/>
              </a:rPr>
              <a:t>young.</a:t>
            </a:r>
            <a:r>
              <a:rPr lang="en-US" b="1" dirty="0" err="1">
                <a:latin typeface="t1xtt"/>
              </a:rPr>
              <a:t>count</a:t>
            </a:r>
            <a:r>
              <a:rPr lang="en-US" dirty="0">
                <a:latin typeface="t1xtt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t1xtt"/>
            </a:endParaRPr>
          </a:p>
          <a:p>
            <a:r>
              <a:rPr lang="en-US" dirty="0">
                <a:solidFill>
                  <a:srgbClr val="191B0E"/>
                </a:solidFill>
              </a:rPr>
              <a:t>Equivalent to a table in relational database</a:t>
            </a:r>
          </a:p>
          <a:p>
            <a:endParaRPr lang="en-US" dirty="0">
              <a:solidFill>
                <a:srgbClr val="191B0E"/>
              </a:solidFill>
            </a:endParaRPr>
          </a:p>
          <a:p>
            <a:r>
              <a:rPr lang="en-US" dirty="0">
                <a:solidFill>
                  <a:srgbClr val="191B0E"/>
                </a:solidFill>
              </a:rPr>
              <a:t>Can be manipulated in similar ways to the “native” RDD.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t1xtt"/>
            </a:endParaRPr>
          </a:p>
        </p:txBody>
      </p:sp>
    </p:spTree>
    <p:extLst>
      <p:ext uri="{BB962C8B-B14F-4D97-AF65-F5344CB8AC3E}">
        <p14:creationId xmlns:p14="http://schemas.microsoft.com/office/powerpoint/2010/main" val="255368467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1091</TotalTime>
  <Words>1526</Words>
  <Application>Microsoft Office PowerPoint</Application>
  <PresentationFormat>Widescreen</PresentationFormat>
  <Paragraphs>210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t1xtt</vt:lpstr>
      <vt:lpstr>华文楷体</vt:lpstr>
      <vt:lpstr>Calibri</vt:lpstr>
      <vt:lpstr>Franklin Gothic Book</vt:lpstr>
      <vt:lpstr>Crop</vt:lpstr>
      <vt:lpstr>Spark SQL</vt:lpstr>
      <vt:lpstr>Earlier Attempts</vt:lpstr>
      <vt:lpstr>Spark SQL(2014)</vt:lpstr>
      <vt:lpstr>Apache Spark(2010) </vt:lpstr>
      <vt:lpstr>Scala RDD Example: Counts lines starting with “ERROR” in an HDFS file</vt:lpstr>
      <vt:lpstr>Shark</vt:lpstr>
      <vt:lpstr>Goals for Spark SQL</vt:lpstr>
      <vt:lpstr>Programming Interface</vt:lpstr>
      <vt:lpstr>DataFrame API: </vt:lpstr>
      <vt:lpstr>Data Model</vt:lpstr>
      <vt:lpstr>DataFrame Operations</vt:lpstr>
      <vt:lpstr>Querying Native Datasets</vt:lpstr>
      <vt:lpstr>In-Memory Caching  Columnar cache can reduce memory footprint by an order of magnitude  User-Defined Functions   supports inline definition of UDFs (avoid complicated     packaging and registration process)</vt:lpstr>
      <vt:lpstr>Catalyst Optimizer</vt:lpstr>
      <vt:lpstr>Trees  Scala Code :Add(Attribute(x), Add(Literal(1), Literal(2)))</vt:lpstr>
      <vt:lpstr>Rules</vt:lpstr>
      <vt:lpstr>Using Catalyst</vt:lpstr>
      <vt:lpstr>Analysis   SELECT col FROM sales</vt:lpstr>
      <vt:lpstr>Logical Optimization</vt:lpstr>
      <vt:lpstr>Physical Planning</vt:lpstr>
      <vt:lpstr>Code Generation</vt:lpstr>
      <vt:lpstr>Performance by using quasiquotes</vt:lpstr>
      <vt:lpstr>Extension Points</vt:lpstr>
      <vt:lpstr>Advanced Analytics Features  Specifically designed to handle “big data”</vt:lpstr>
      <vt:lpstr>PowerPoint Presentation</vt:lpstr>
      <vt:lpstr>Integration with Spark’s Machine Learning Library</vt:lpstr>
      <vt:lpstr>SQL Performance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SQL:</dc:title>
  <dc:creator>Lou, Junting</dc:creator>
  <cp:lastModifiedBy>Lou, Junting</cp:lastModifiedBy>
  <cp:revision>50</cp:revision>
  <dcterms:created xsi:type="dcterms:W3CDTF">2017-09-29T18:57:47Z</dcterms:created>
  <dcterms:modified xsi:type="dcterms:W3CDTF">2017-10-02T03:22:05Z</dcterms:modified>
</cp:coreProperties>
</file>