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3" r:id="rId7"/>
    <p:sldId id="264" r:id="rId8"/>
    <p:sldId id="262" r:id="rId9"/>
    <p:sldId id="265" r:id="rId10"/>
    <p:sldId id="268" r:id="rId11"/>
    <p:sldId id="269" r:id="rId12"/>
    <p:sldId id="270" r:id="rId13"/>
    <p:sldId id="271"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02" autoAdjust="0"/>
  </p:normalViewPr>
  <p:slideViewPr>
    <p:cSldViewPr snapToGrid="0">
      <p:cViewPr>
        <p:scale>
          <a:sx n="60" d="100"/>
          <a:sy n="60" d="100"/>
        </p:scale>
        <p:origin x="8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1B72BF1-7DFC-4477-A6C1-14557616CE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C19E09-3DD5-4EDF-844C-35DE33B1DE4D}">
      <dgm:prSet/>
      <dgm:spPr/>
      <dgm:t>
        <a:bodyPr/>
        <a:lstStyle/>
        <a:p>
          <a:pPr>
            <a:lnSpc>
              <a:spcPct val="100000"/>
            </a:lnSpc>
          </a:pPr>
          <a:r>
            <a:rPr lang="en-US" b="1" dirty="0" err="1"/>
            <a:t>cons.conf.idx</a:t>
          </a:r>
          <a:r>
            <a:rPr lang="en-US" dirty="0"/>
            <a:t>: consumer confidence index - monthly indicator (numeric)</a:t>
          </a:r>
        </a:p>
      </dgm:t>
    </dgm:pt>
    <dgm:pt modelId="{63835923-147A-479D-8EAB-C08D57F81986}" type="parTrans" cxnId="{AC9F7D60-9A6D-4EC3-A423-642A93A90AA1}">
      <dgm:prSet/>
      <dgm:spPr/>
      <dgm:t>
        <a:bodyPr/>
        <a:lstStyle/>
        <a:p>
          <a:endParaRPr lang="en-US"/>
        </a:p>
      </dgm:t>
    </dgm:pt>
    <dgm:pt modelId="{48540F56-FA2A-4CA0-B049-1AAA260C307F}" type="sibTrans" cxnId="{AC9F7D60-9A6D-4EC3-A423-642A93A90AA1}">
      <dgm:prSet/>
      <dgm:spPr/>
      <dgm:t>
        <a:bodyPr/>
        <a:lstStyle/>
        <a:p>
          <a:endParaRPr lang="en-US"/>
        </a:p>
      </dgm:t>
    </dgm:pt>
    <dgm:pt modelId="{2B4AB4A6-2627-456B-B9E0-1C3D7A647B62}">
      <dgm:prSet/>
      <dgm:spPr/>
      <dgm:t>
        <a:bodyPr/>
        <a:lstStyle/>
        <a:p>
          <a:pPr>
            <a:lnSpc>
              <a:spcPct val="100000"/>
            </a:lnSpc>
          </a:pPr>
          <a:r>
            <a:rPr lang="en-US" b="1" dirty="0"/>
            <a:t>month</a:t>
          </a:r>
          <a:r>
            <a:rPr lang="en-US" dirty="0"/>
            <a:t>: last contact month of year (categorical: '</a:t>
          </a:r>
          <a:r>
            <a:rPr lang="en-US" dirty="0" err="1"/>
            <a:t>jan</a:t>
          </a:r>
          <a:r>
            <a:rPr lang="en-US" dirty="0"/>
            <a:t>', '</a:t>
          </a:r>
          <a:r>
            <a:rPr lang="en-US" dirty="0" err="1"/>
            <a:t>feb</a:t>
          </a:r>
          <a:r>
            <a:rPr lang="en-US" dirty="0"/>
            <a:t>', 'mar', ..., '</a:t>
          </a:r>
          <a:r>
            <a:rPr lang="en-US" dirty="0" err="1"/>
            <a:t>nov</a:t>
          </a:r>
          <a:r>
            <a:rPr lang="en-US" dirty="0"/>
            <a:t>', '</a:t>
          </a:r>
          <a:r>
            <a:rPr lang="en-US" dirty="0" err="1"/>
            <a:t>dec</a:t>
          </a:r>
          <a:r>
            <a:rPr lang="en-US" dirty="0"/>
            <a:t>’)</a:t>
          </a:r>
        </a:p>
      </dgm:t>
    </dgm:pt>
    <dgm:pt modelId="{595D6E83-3163-4C34-B2F5-B79F70C103C8}" type="parTrans" cxnId="{ADBA7F45-A3D4-4228-8E64-A80167F29E81}">
      <dgm:prSet/>
      <dgm:spPr/>
      <dgm:t>
        <a:bodyPr/>
        <a:lstStyle/>
        <a:p>
          <a:endParaRPr lang="en-US"/>
        </a:p>
      </dgm:t>
    </dgm:pt>
    <dgm:pt modelId="{5F9CBCE2-2EB3-456B-95EB-CED287F4FDC0}" type="sibTrans" cxnId="{ADBA7F45-A3D4-4228-8E64-A80167F29E81}">
      <dgm:prSet/>
      <dgm:spPr/>
      <dgm:t>
        <a:bodyPr/>
        <a:lstStyle/>
        <a:p>
          <a:endParaRPr lang="en-US"/>
        </a:p>
      </dgm:t>
    </dgm:pt>
    <dgm:pt modelId="{C49D8990-F30E-40CF-A380-0A75143BA45C}">
      <dgm:prSet/>
      <dgm:spPr/>
      <dgm:t>
        <a:bodyPr/>
        <a:lstStyle/>
        <a:p>
          <a:pPr>
            <a:lnSpc>
              <a:spcPct val="100000"/>
            </a:lnSpc>
          </a:pPr>
          <a:r>
            <a:rPr lang="en-US" b="1" dirty="0"/>
            <a:t>contact</a:t>
          </a:r>
          <a:r>
            <a:rPr lang="en-US" dirty="0"/>
            <a:t>: contact communication type (categorical: '</a:t>
          </a:r>
          <a:r>
            <a:rPr lang="en-US" dirty="0" err="1"/>
            <a:t>cellular','telephone</a:t>
          </a:r>
          <a:r>
            <a:rPr lang="en-US" dirty="0"/>
            <a:t>’)</a:t>
          </a:r>
        </a:p>
      </dgm:t>
    </dgm:pt>
    <dgm:pt modelId="{64449919-EABB-409A-B1D3-F5820CBAAF94}" type="parTrans" cxnId="{3FDCDE10-2EF9-424F-89A7-3A32282BABA7}">
      <dgm:prSet/>
      <dgm:spPr/>
      <dgm:t>
        <a:bodyPr/>
        <a:lstStyle/>
        <a:p>
          <a:endParaRPr lang="en-US"/>
        </a:p>
      </dgm:t>
    </dgm:pt>
    <dgm:pt modelId="{456E57FD-07B4-42BB-93B0-0C941943CA1B}" type="sibTrans" cxnId="{3FDCDE10-2EF9-424F-89A7-3A32282BABA7}">
      <dgm:prSet/>
      <dgm:spPr/>
      <dgm:t>
        <a:bodyPr/>
        <a:lstStyle/>
        <a:p>
          <a:endParaRPr lang="en-US"/>
        </a:p>
      </dgm:t>
    </dgm:pt>
    <dgm:pt modelId="{4D2F286B-9308-4CC6-B32F-B90557FFC3CC}">
      <dgm:prSet/>
      <dgm:spPr/>
      <dgm:t>
        <a:bodyPr/>
        <a:lstStyle/>
        <a:p>
          <a:pPr>
            <a:lnSpc>
              <a:spcPct val="100000"/>
            </a:lnSpc>
          </a:pPr>
          <a:r>
            <a:rPr lang="en-US" b="1" dirty="0" err="1"/>
            <a:t>cons.price.idx</a:t>
          </a:r>
          <a:r>
            <a:rPr lang="en-US" dirty="0"/>
            <a:t>: consumer price index - monthly indicator (numeric)</a:t>
          </a:r>
        </a:p>
      </dgm:t>
    </dgm:pt>
    <dgm:pt modelId="{37F4CF07-CD6D-45B8-BE6B-A6B762E29624}" type="parTrans" cxnId="{D6F133ED-5972-4917-8728-C4014CBE9B9F}">
      <dgm:prSet/>
      <dgm:spPr/>
      <dgm:t>
        <a:bodyPr/>
        <a:lstStyle/>
        <a:p>
          <a:endParaRPr lang="en-US"/>
        </a:p>
      </dgm:t>
    </dgm:pt>
    <dgm:pt modelId="{CAB86C6F-545F-4C6F-85FA-4FB3F4A2B752}" type="sibTrans" cxnId="{D6F133ED-5972-4917-8728-C4014CBE9B9F}">
      <dgm:prSet/>
      <dgm:spPr/>
      <dgm:t>
        <a:bodyPr/>
        <a:lstStyle/>
        <a:p>
          <a:endParaRPr lang="en-US"/>
        </a:p>
      </dgm:t>
    </dgm:pt>
    <dgm:pt modelId="{A7BC1FA2-6565-425D-82BB-55CAD7173551}">
      <dgm:prSet/>
      <dgm:spPr/>
      <dgm:t>
        <a:bodyPr/>
        <a:lstStyle/>
        <a:p>
          <a:pPr>
            <a:lnSpc>
              <a:spcPct val="100000"/>
            </a:lnSpc>
          </a:pPr>
          <a:r>
            <a:rPr lang="en-US" b="1" dirty="0" err="1"/>
            <a:t>emp.var.rate</a:t>
          </a:r>
          <a:r>
            <a:rPr lang="en-US" dirty="0"/>
            <a:t>: employment variation rate - quarterly indicator (numeric)</a:t>
          </a:r>
        </a:p>
      </dgm:t>
    </dgm:pt>
    <dgm:pt modelId="{62ED4C81-9FF9-4876-810F-2E88BAF9F34C}" type="parTrans" cxnId="{A3CDC75B-43DE-4DCC-9096-BBFB75488AFA}">
      <dgm:prSet/>
      <dgm:spPr/>
      <dgm:t>
        <a:bodyPr/>
        <a:lstStyle/>
        <a:p>
          <a:endParaRPr lang="en-US"/>
        </a:p>
      </dgm:t>
    </dgm:pt>
    <dgm:pt modelId="{D3C1476F-ACA0-4472-975C-60166061C1CD}" type="sibTrans" cxnId="{A3CDC75B-43DE-4DCC-9096-BBFB75488AFA}">
      <dgm:prSet/>
      <dgm:spPr/>
      <dgm:t>
        <a:bodyPr/>
        <a:lstStyle/>
        <a:p>
          <a:endParaRPr lang="en-US"/>
        </a:p>
      </dgm:t>
    </dgm:pt>
    <dgm:pt modelId="{80020480-793D-41D4-9DF2-B69ECC2E73D0}" type="pres">
      <dgm:prSet presAssocID="{61B72BF1-7DFC-4477-A6C1-14557616CECC}" presName="root" presStyleCnt="0">
        <dgm:presLayoutVars>
          <dgm:dir/>
          <dgm:resizeHandles val="exact"/>
        </dgm:presLayoutVars>
      </dgm:prSet>
      <dgm:spPr/>
    </dgm:pt>
    <dgm:pt modelId="{A89319EF-8049-4ED9-B95F-9AE36EB21DC6}" type="pres">
      <dgm:prSet presAssocID="{2B4AB4A6-2627-456B-B9E0-1C3D7A647B62}" presName="compNode" presStyleCnt="0"/>
      <dgm:spPr/>
    </dgm:pt>
    <dgm:pt modelId="{B906856D-B6DA-47D5-BF39-619D7B6C5143}" type="pres">
      <dgm:prSet presAssocID="{2B4AB4A6-2627-456B-B9E0-1C3D7A647B62}" presName="bgRect" presStyleLbl="bgShp" presStyleIdx="0" presStyleCnt="5"/>
      <dgm:spPr/>
    </dgm:pt>
    <dgm:pt modelId="{5D7B8313-69D6-44FF-B13F-46F6B98D3699}" type="pres">
      <dgm:prSet presAssocID="{2B4AB4A6-2627-456B-B9E0-1C3D7A647B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nthly calendar"/>
        </a:ext>
      </dgm:extLst>
    </dgm:pt>
    <dgm:pt modelId="{E4CF45E6-25C5-428E-B678-1D35D56E0A1A}" type="pres">
      <dgm:prSet presAssocID="{2B4AB4A6-2627-456B-B9E0-1C3D7A647B62}" presName="spaceRect" presStyleCnt="0"/>
      <dgm:spPr/>
    </dgm:pt>
    <dgm:pt modelId="{8A7062BD-31E6-4911-B646-98B1195D9CA5}" type="pres">
      <dgm:prSet presAssocID="{2B4AB4A6-2627-456B-B9E0-1C3D7A647B62}" presName="parTx" presStyleLbl="revTx" presStyleIdx="0" presStyleCnt="5">
        <dgm:presLayoutVars>
          <dgm:chMax val="0"/>
          <dgm:chPref val="0"/>
        </dgm:presLayoutVars>
      </dgm:prSet>
      <dgm:spPr/>
    </dgm:pt>
    <dgm:pt modelId="{21B511F8-B23D-4F07-AAA0-9142426AA77F}" type="pres">
      <dgm:prSet presAssocID="{5F9CBCE2-2EB3-456B-95EB-CED287F4FDC0}" presName="sibTrans" presStyleCnt="0"/>
      <dgm:spPr/>
    </dgm:pt>
    <dgm:pt modelId="{0F57EE97-C83A-4E81-BAD4-FF3D2F175782}" type="pres">
      <dgm:prSet presAssocID="{C49D8990-F30E-40CF-A380-0A75143BA45C}" presName="compNode" presStyleCnt="0"/>
      <dgm:spPr/>
    </dgm:pt>
    <dgm:pt modelId="{FB756BB0-8143-4877-913F-E23DAEF606DF}" type="pres">
      <dgm:prSet presAssocID="{C49D8990-F30E-40CF-A380-0A75143BA45C}" presName="bgRect" presStyleLbl="bgShp" presStyleIdx="1" presStyleCnt="5"/>
      <dgm:spPr/>
    </dgm:pt>
    <dgm:pt modelId="{29AAAC9C-85F9-4F94-A80A-2C23444CF6D7}" type="pres">
      <dgm:prSet presAssocID="{C49D8990-F30E-40CF-A380-0A75143BA4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50CE8D2-C856-410A-8858-022BEB88B6B4}" type="pres">
      <dgm:prSet presAssocID="{C49D8990-F30E-40CF-A380-0A75143BA45C}" presName="spaceRect" presStyleCnt="0"/>
      <dgm:spPr/>
    </dgm:pt>
    <dgm:pt modelId="{CFE00367-2709-4C1D-A4B9-D59A762B603C}" type="pres">
      <dgm:prSet presAssocID="{C49D8990-F30E-40CF-A380-0A75143BA45C}" presName="parTx" presStyleLbl="revTx" presStyleIdx="1" presStyleCnt="5">
        <dgm:presLayoutVars>
          <dgm:chMax val="0"/>
          <dgm:chPref val="0"/>
        </dgm:presLayoutVars>
      </dgm:prSet>
      <dgm:spPr/>
    </dgm:pt>
    <dgm:pt modelId="{520151C9-1823-45FF-BC24-77584DDF6FE0}" type="pres">
      <dgm:prSet presAssocID="{456E57FD-07B4-42BB-93B0-0C941943CA1B}" presName="sibTrans" presStyleCnt="0"/>
      <dgm:spPr/>
    </dgm:pt>
    <dgm:pt modelId="{778DD197-7E8B-4463-802A-7CF95AAF3EA0}" type="pres">
      <dgm:prSet presAssocID="{BDC19E09-3DD5-4EDF-844C-35DE33B1DE4D}" presName="compNode" presStyleCnt="0"/>
      <dgm:spPr/>
    </dgm:pt>
    <dgm:pt modelId="{42B832F5-AB8C-4E79-97B2-55F2CF3BCAB1}" type="pres">
      <dgm:prSet presAssocID="{BDC19E09-3DD5-4EDF-844C-35DE33B1DE4D}" presName="bgRect" presStyleLbl="bgShp" presStyleIdx="2" presStyleCnt="5"/>
      <dgm:spPr/>
    </dgm:pt>
    <dgm:pt modelId="{46AB3FE3-82F5-4F88-99CE-24FB447251E6}" type="pres">
      <dgm:prSet presAssocID="{BDC19E09-3DD5-4EDF-844C-35DE33B1DE4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chart"/>
        </a:ext>
      </dgm:extLst>
    </dgm:pt>
    <dgm:pt modelId="{BD054713-7AEB-4199-BA4D-0C60EFA16906}" type="pres">
      <dgm:prSet presAssocID="{BDC19E09-3DD5-4EDF-844C-35DE33B1DE4D}" presName="spaceRect" presStyleCnt="0"/>
      <dgm:spPr/>
    </dgm:pt>
    <dgm:pt modelId="{DBAA9DE4-332C-4FF3-BA9F-8FFC2FD88F8A}" type="pres">
      <dgm:prSet presAssocID="{BDC19E09-3DD5-4EDF-844C-35DE33B1DE4D}" presName="parTx" presStyleLbl="revTx" presStyleIdx="2" presStyleCnt="5">
        <dgm:presLayoutVars>
          <dgm:chMax val="0"/>
          <dgm:chPref val="0"/>
        </dgm:presLayoutVars>
      </dgm:prSet>
      <dgm:spPr/>
    </dgm:pt>
    <dgm:pt modelId="{DA5C47D3-FD82-4861-AAF6-F8841CDEAF46}" type="pres">
      <dgm:prSet presAssocID="{48540F56-FA2A-4CA0-B049-1AAA260C307F}" presName="sibTrans" presStyleCnt="0"/>
      <dgm:spPr/>
    </dgm:pt>
    <dgm:pt modelId="{607AC408-4D7D-464E-B826-598F59709AE3}" type="pres">
      <dgm:prSet presAssocID="{4D2F286B-9308-4CC6-B32F-B90557FFC3CC}" presName="compNode" presStyleCnt="0"/>
      <dgm:spPr/>
    </dgm:pt>
    <dgm:pt modelId="{5D34494A-2B12-4CC6-A00C-F783264D6448}" type="pres">
      <dgm:prSet presAssocID="{4D2F286B-9308-4CC6-B32F-B90557FFC3CC}" presName="bgRect" presStyleLbl="bgShp" presStyleIdx="3" presStyleCnt="5"/>
      <dgm:spPr/>
    </dgm:pt>
    <dgm:pt modelId="{DDE86E1C-2FE1-4E8B-88FF-6E72B18F782C}" type="pres">
      <dgm:prSet presAssocID="{4D2F286B-9308-4CC6-B32F-B90557FFC3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oney"/>
        </a:ext>
      </dgm:extLst>
    </dgm:pt>
    <dgm:pt modelId="{E4239BA2-03B6-4068-8E92-6A2EF963E24D}" type="pres">
      <dgm:prSet presAssocID="{4D2F286B-9308-4CC6-B32F-B90557FFC3CC}" presName="spaceRect" presStyleCnt="0"/>
      <dgm:spPr/>
    </dgm:pt>
    <dgm:pt modelId="{64D55C32-160E-4EAA-BA5F-9997935792AF}" type="pres">
      <dgm:prSet presAssocID="{4D2F286B-9308-4CC6-B32F-B90557FFC3CC}" presName="parTx" presStyleLbl="revTx" presStyleIdx="3" presStyleCnt="5">
        <dgm:presLayoutVars>
          <dgm:chMax val="0"/>
          <dgm:chPref val="0"/>
        </dgm:presLayoutVars>
      </dgm:prSet>
      <dgm:spPr/>
    </dgm:pt>
    <dgm:pt modelId="{090FD95E-7A03-4BAD-BB53-87EF5BE2B75A}" type="pres">
      <dgm:prSet presAssocID="{CAB86C6F-545F-4C6F-85FA-4FB3F4A2B752}" presName="sibTrans" presStyleCnt="0"/>
      <dgm:spPr/>
    </dgm:pt>
    <dgm:pt modelId="{E0BD870B-A123-46DA-ADBF-2E4AFADC4FAB}" type="pres">
      <dgm:prSet presAssocID="{A7BC1FA2-6565-425D-82BB-55CAD7173551}" presName="compNode" presStyleCnt="0"/>
      <dgm:spPr/>
    </dgm:pt>
    <dgm:pt modelId="{8189E576-CFD3-4AB2-B4FE-3E00E689D2CD}" type="pres">
      <dgm:prSet presAssocID="{A7BC1FA2-6565-425D-82BB-55CAD7173551}" presName="bgRect" presStyleLbl="bgShp" presStyleIdx="4" presStyleCnt="5" custLinFactNeighborY="-2171"/>
      <dgm:spPr/>
    </dgm:pt>
    <dgm:pt modelId="{A57CF40C-8C3B-4235-AA9C-FD43FF33CBE9}" type="pres">
      <dgm:prSet presAssocID="{A7BC1FA2-6565-425D-82BB-55CAD7173551}"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Briefcase"/>
        </a:ext>
      </dgm:extLst>
    </dgm:pt>
    <dgm:pt modelId="{0A5B21C8-4C67-4415-85E8-651055895C55}" type="pres">
      <dgm:prSet presAssocID="{A7BC1FA2-6565-425D-82BB-55CAD7173551}" presName="spaceRect" presStyleCnt="0"/>
      <dgm:spPr/>
    </dgm:pt>
    <dgm:pt modelId="{5C885307-BB72-499D-9512-A8BB0E900933}" type="pres">
      <dgm:prSet presAssocID="{A7BC1FA2-6565-425D-82BB-55CAD7173551}" presName="parTx" presStyleLbl="revTx" presStyleIdx="4" presStyleCnt="5">
        <dgm:presLayoutVars>
          <dgm:chMax val="0"/>
          <dgm:chPref val="0"/>
        </dgm:presLayoutVars>
      </dgm:prSet>
      <dgm:spPr/>
    </dgm:pt>
  </dgm:ptLst>
  <dgm:cxnLst>
    <dgm:cxn modelId="{3FDCDE10-2EF9-424F-89A7-3A32282BABA7}" srcId="{61B72BF1-7DFC-4477-A6C1-14557616CECC}" destId="{C49D8990-F30E-40CF-A380-0A75143BA45C}" srcOrd="1" destOrd="0" parTransId="{64449919-EABB-409A-B1D3-F5820CBAAF94}" sibTransId="{456E57FD-07B4-42BB-93B0-0C941943CA1B}"/>
    <dgm:cxn modelId="{4FF10123-C400-4498-BDF6-E95DA141640C}" type="presOf" srcId="{2B4AB4A6-2627-456B-B9E0-1C3D7A647B62}" destId="{8A7062BD-31E6-4911-B646-98B1195D9CA5}" srcOrd="0" destOrd="0" presId="urn:microsoft.com/office/officeart/2018/2/layout/IconVerticalSolidList"/>
    <dgm:cxn modelId="{46A12323-2E8B-4D69-9900-205D742999B8}" type="presOf" srcId="{61B72BF1-7DFC-4477-A6C1-14557616CECC}" destId="{80020480-793D-41D4-9DF2-B69ECC2E73D0}" srcOrd="0" destOrd="0" presId="urn:microsoft.com/office/officeart/2018/2/layout/IconVerticalSolidList"/>
    <dgm:cxn modelId="{A3CDC75B-43DE-4DCC-9096-BBFB75488AFA}" srcId="{61B72BF1-7DFC-4477-A6C1-14557616CECC}" destId="{A7BC1FA2-6565-425D-82BB-55CAD7173551}" srcOrd="4" destOrd="0" parTransId="{62ED4C81-9FF9-4876-810F-2E88BAF9F34C}" sibTransId="{D3C1476F-ACA0-4472-975C-60166061C1CD}"/>
    <dgm:cxn modelId="{AC9F7D60-9A6D-4EC3-A423-642A93A90AA1}" srcId="{61B72BF1-7DFC-4477-A6C1-14557616CECC}" destId="{BDC19E09-3DD5-4EDF-844C-35DE33B1DE4D}" srcOrd="2" destOrd="0" parTransId="{63835923-147A-479D-8EAB-C08D57F81986}" sibTransId="{48540F56-FA2A-4CA0-B049-1AAA260C307F}"/>
    <dgm:cxn modelId="{ADBA7F45-A3D4-4228-8E64-A80167F29E81}" srcId="{61B72BF1-7DFC-4477-A6C1-14557616CECC}" destId="{2B4AB4A6-2627-456B-B9E0-1C3D7A647B62}" srcOrd="0" destOrd="0" parTransId="{595D6E83-3163-4C34-B2F5-B79F70C103C8}" sibTransId="{5F9CBCE2-2EB3-456B-95EB-CED287F4FDC0}"/>
    <dgm:cxn modelId="{0035A170-4F72-4DCB-81D4-DE706D9F09DF}" type="presOf" srcId="{C49D8990-F30E-40CF-A380-0A75143BA45C}" destId="{CFE00367-2709-4C1D-A4B9-D59A762B603C}" srcOrd="0" destOrd="0" presId="urn:microsoft.com/office/officeart/2018/2/layout/IconVerticalSolidList"/>
    <dgm:cxn modelId="{3E500180-EA4B-468D-A393-DF15F9736FCB}" type="presOf" srcId="{A7BC1FA2-6565-425D-82BB-55CAD7173551}" destId="{5C885307-BB72-499D-9512-A8BB0E900933}" srcOrd="0" destOrd="0" presId="urn:microsoft.com/office/officeart/2018/2/layout/IconVerticalSolidList"/>
    <dgm:cxn modelId="{BED22EE6-E481-4988-ADFB-62F7A45A970E}" type="presOf" srcId="{BDC19E09-3DD5-4EDF-844C-35DE33B1DE4D}" destId="{DBAA9DE4-332C-4FF3-BA9F-8FFC2FD88F8A}" srcOrd="0" destOrd="0" presId="urn:microsoft.com/office/officeart/2018/2/layout/IconVerticalSolidList"/>
    <dgm:cxn modelId="{D6F133ED-5972-4917-8728-C4014CBE9B9F}" srcId="{61B72BF1-7DFC-4477-A6C1-14557616CECC}" destId="{4D2F286B-9308-4CC6-B32F-B90557FFC3CC}" srcOrd="3" destOrd="0" parTransId="{37F4CF07-CD6D-45B8-BE6B-A6B762E29624}" sibTransId="{CAB86C6F-545F-4C6F-85FA-4FB3F4A2B752}"/>
    <dgm:cxn modelId="{444D53FC-B815-4F29-AABA-8B0C66AF6F97}" type="presOf" srcId="{4D2F286B-9308-4CC6-B32F-B90557FFC3CC}" destId="{64D55C32-160E-4EAA-BA5F-9997935792AF}" srcOrd="0" destOrd="0" presId="urn:microsoft.com/office/officeart/2018/2/layout/IconVerticalSolidList"/>
    <dgm:cxn modelId="{6A89E845-9735-4693-BA71-BBD9CAB3B4DB}" type="presParOf" srcId="{80020480-793D-41D4-9DF2-B69ECC2E73D0}" destId="{A89319EF-8049-4ED9-B95F-9AE36EB21DC6}" srcOrd="0" destOrd="0" presId="urn:microsoft.com/office/officeart/2018/2/layout/IconVerticalSolidList"/>
    <dgm:cxn modelId="{42A08E13-AF71-4E5D-BC48-2D8297BB5B94}" type="presParOf" srcId="{A89319EF-8049-4ED9-B95F-9AE36EB21DC6}" destId="{B906856D-B6DA-47D5-BF39-619D7B6C5143}" srcOrd="0" destOrd="0" presId="urn:microsoft.com/office/officeart/2018/2/layout/IconVerticalSolidList"/>
    <dgm:cxn modelId="{FCF4D6BC-0722-430B-BD68-E2FD0F8EE5D8}" type="presParOf" srcId="{A89319EF-8049-4ED9-B95F-9AE36EB21DC6}" destId="{5D7B8313-69D6-44FF-B13F-46F6B98D3699}" srcOrd="1" destOrd="0" presId="urn:microsoft.com/office/officeart/2018/2/layout/IconVerticalSolidList"/>
    <dgm:cxn modelId="{3127063A-410A-44AD-82F7-5A5EBBCFFD00}" type="presParOf" srcId="{A89319EF-8049-4ED9-B95F-9AE36EB21DC6}" destId="{E4CF45E6-25C5-428E-B678-1D35D56E0A1A}" srcOrd="2" destOrd="0" presId="urn:microsoft.com/office/officeart/2018/2/layout/IconVerticalSolidList"/>
    <dgm:cxn modelId="{25F98F94-468F-4FCD-9EBF-EAF132359819}" type="presParOf" srcId="{A89319EF-8049-4ED9-B95F-9AE36EB21DC6}" destId="{8A7062BD-31E6-4911-B646-98B1195D9CA5}" srcOrd="3" destOrd="0" presId="urn:microsoft.com/office/officeart/2018/2/layout/IconVerticalSolidList"/>
    <dgm:cxn modelId="{944809C6-70B3-4E49-B3CB-7B5F8D01899C}" type="presParOf" srcId="{80020480-793D-41D4-9DF2-B69ECC2E73D0}" destId="{21B511F8-B23D-4F07-AAA0-9142426AA77F}" srcOrd="1" destOrd="0" presId="urn:microsoft.com/office/officeart/2018/2/layout/IconVerticalSolidList"/>
    <dgm:cxn modelId="{2E2BD906-6A1B-49C2-9FB1-E4D7C197CECD}" type="presParOf" srcId="{80020480-793D-41D4-9DF2-B69ECC2E73D0}" destId="{0F57EE97-C83A-4E81-BAD4-FF3D2F175782}" srcOrd="2" destOrd="0" presId="urn:microsoft.com/office/officeart/2018/2/layout/IconVerticalSolidList"/>
    <dgm:cxn modelId="{80576CD5-ADA3-4F88-BFF1-5DA9AF7D1064}" type="presParOf" srcId="{0F57EE97-C83A-4E81-BAD4-FF3D2F175782}" destId="{FB756BB0-8143-4877-913F-E23DAEF606DF}" srcOrd="0" destOrd="0" presId="urn:microsoft.com/office/officeart/2018/2/layout/IconVerticalSolidList"/>
    <dgm:cxn modelId="{18ACDCF9-BA32-45A4-AD10-9B1265B0C558}" type="presParOf" srcId="{0F57EE97-C83A-4E81-BAD4-FF3D2F175782}" destId="{29AAAC9C-85F9-4F94-A80A-2C23444CF6D7}" srcOrd="1" destOrd="0" presId="urn:microsoft.com/office/officeart/2018/2/layout/IconVerticalSolidList"/>
    <dgm:cxn modelId="{68A2CB9F-2254-45BF-A183-270AFE6183F5}" type="presParOf" srcId="{0F57EE97-C83A-4E81-BAD4-FF3D2F175782}" destId="{450CE8D2-C856-410A-8858-022BEB88B6B4}" srcOrd="2" destOrd="0" presId="urn:microsoft.com/office/officeart/2018/2/layout/IconVerticalSolidList"/>
    <dgm:cxn modelId="{4E1B8E0D-2049-42DB-AB42-95DCF171C947}" type="presParOf" srcId="{0F57EE97-C83A-4E81-BAD4-FF3D2F175782}" destId="{CFE00367-2709-4C1D-A4B9-D59A762B603C}" srcOrd="3" destOrd="0" presId="urn:microsoft.com/office/officeart/2018/2/layout/IconVerticalSolidList"/>
    <dgm:cxn modelId="{EB560E9D-4426-480A-B446-04E66868FDF7}" type="presParOf" srcId="{80020480-793D-41D4-9DF2-B69ECC2E73D0}" destId="{520151C9-1823-45FF-BC24-77584DDF6FE0}" srcOrd="3" destOrd="0" presId="urn:microsoft.com/office/officeart/2018/2/layout/IconVerticalSolidList"/>
    <dgm:cxn modelId="{5C72F917-98B9-4D02-B76A-3AE5306E8975}" type="presParOf" srcId="{80020480-793D-41D4-9DF2-B69ECC2E73D0}" destId="{778DD197-7E8B-4463-802A-7CF95AAF3EA0}" srcOrd="4" destOrd="0" presId="urn:microsoft.com/office/officeart/2018/2/layout/IconVerticalSolidList"/>
    <dgm:cxn modelId="{DE21DB8F-AA28-49AA-B03E-8C5DDDC1B98D}" type="presParOf" srcId="{778DD197-7E8B-4463-802A-7CF95AAF3EA0}" destId="{42B832F5-AB8C-4E79-97B2-55F2CF3BCAB1}" srcOrd="0" destOrd="0" presId="urn:microsoft.com/office/officeart/2018/2/layout/IconVerticalSolidList"/>
    <dgm:cxn modelId="{03EA563A-AC07-4651-9414-1D8F320CCFEE}" type="presParOf" srcId="{778DD197-7E8B-4463-802A-7CF95AAF3EA0}" destId="{46AB3FE3-82F5-4F88-99CE-24FB447251E6}" srcOrd="1" destOrd="0" presId="urn:microsoft.com/office/officeart/2018/2/layout/IconVerticalSolidList"/>
    <dgm:cxn modelId="{7F6B4689-409D-4D34-BF41-019DA35A6E2F}" type="presParOf" srcId="{778DD197-7E8B-4463-802A-7CF95AAF3EA0}" destId="{BD054713-7AEB-4199-BA4D-0C60EFA16906}" srcOrd="2" destOrd="0" presId="urn:microsoft.com/office/officeart/2018/2/layout/IconVerticalSolidList"/>
    <dgm:cxn modelId="{FA92E744-25EA-42E0-A618-1FFD84B88E2E}" type="presParOf" srcId="{778DD197-7E8B-4463-802A-7CF95AAF3EA0}" destId="{DBAA9DE4-332C-4FF3-BA9F-8FFC2FD88F8A}" srcOrd="3" destOrd="0" presId="urn:microsoft.com/office/officeart/2018/2/layout/IconVerticalSolidList"/>
    <dgm:cxn modelId="{16B53FEA-4BDF-4BAC-8573-AAE8526ECF14}" type="presParOf" srcId="{80020480-793D-41D4-9DF2-B69ECC2E73D0}" destId="{DA5C47D3-FD82-4861-AAF6-F8841CDEAF46}" srcOrd="5" destOrd="0" presId="urn:microsoft.com/office/officeart/2018/2/layout/IconVerticalSolidList"/>
    <dgm:cxn modelId="{ECAB373B-F7F2-44F0-B977-928946AD9B6E}" type="presParOf" srcId="{80020480-793D-41D4-9DF2-B69ECC2E73D0}" destId="{607AC408-4D7D-464E-B826-598F59709AE3}" srcOrd="6" destOrd="0" presId="urn:microsoft.com/office/officeart/2018/2/layout/IconVerticalSolidList"/>
    <dgm:cxn modelId="{DB345A9E-CD46-4524-B874-4F90D4D2C102}" type="presParOf" srcId="{607AC408-4D7D-464E-B826-598F59709AE3}" destId="{5D34494A-2B12-4CC6-A00C-F783264D6448}" srcOrd="0" destOrd="0" presId="urn:microsoft.com/office/officeart/2018/2/layout/IconVerticalSolidList"/>
    <dgm:cxn modelId="{4260FE5C-60C6-4CD7-893F-260184BEA9EF}" type="presParOf" srcId="{607AC408-4D7D-464E-B826-598F59709AE3}" destId="{DDE86E1C-2FE1-4E8B-88FF-6E72B18F782C}" srcOrd="1" destOrd="0" presId="urn:microsoft.com/office/officeart/2018/2/layout/IconVerticalSolidList"/>
    <dgm:cxn modelId="{B2030810-C799-4271-A95E-4B4A42C28992}" type="presParOf" srcId="{607AC408-4D7D-464E-B826-598F59709AE3}" destId="{E4239BA2-03B6-4068-8E92-6A2EF963E24D}" srcOrd="2" destOrd="0" presId="urn:microsoft.com/office/officeart/2018/2/layout/IconVerticalSolidList"/>
    <dgm:cxn modelId="{62DF1720-6CE6-4AAF-874A-5909495912A0}" type="presParOf" srcId="{607AC408-4D7D-464E-B826-598F59709AE3}" destId="{64D55C32-160E-4EAA-BA5F-9997935792AF}" srcOrd="3" destOrd="0" presId="urn:microsoft.com/office/officeart/2018/2/layout/IconVerticalSolidList"/>
    <dgm:cxn modelId="{56510777-55FC-46AF-B963-1AB3B9A3517C}" type="presParOf" srcId="{80020480-793D-41D4-9DF2-B69ECC2E73D0}" destId="{090FD95E-7A03-4BAD-BB53-87EF5BE2B75A}" srcOrd="7" destOrd="0" presId="urn:microsoft.com/office/officeart/2018/2/layout/IconVerticalSolidList"/>
    <dgm:cxn modelId="{DE5F10F0-712A-4526-A294-57C4CC72A656}" type="presParOf" srcId="{80020480-793D-41D4-9DF2-B69ECC2E73D0}" destId="{E0BD870B-A123-46DA-ADBF-2E4AFADC4FAB}" srcOrd="8" destOrd="0" presId="urn:microsoft.com/office/officeart/2018/2/layout/IconVerticalSolidList"/>
    <dgm:cxn modelId="{86FB0E78-0479-4879-8D11-C01EB1C4AFBE}" type="presParOf" srcId="{E0BD870B-A123-46DA-ADBF-2E4AFADC4FAB}" destId="{8189E576-CFD3-4AB2-B4FE-3E00E689D2CD}" srcOrd="0" destOrd="0" presId="urn:microsoft.com/office/officeart/2018/2/layout/IconVerticalSolidList"/>
    <dgm:cxn modelId="{641377CB-8DD9-4C0A-A922-7B9479FB675D}" type="presParOf" srcId="{E0BD870B-A123-46DA-ADBF-2E4AFADC4FAB}" destId="{A57CF40C-8C3B-4235-AA9C-FD43FF33CBE9}" srcOrd="1" destOrd="0" presId="urn:microsoft.com/office/officeart/2018/2/layout/IconVerticalSolidList"/>
    <dgm:cxn modelId="{DC4DB672-6865-4A89-9447-BE5C8A525998}" type="presParOf" srcId="{E0BD870B-A123-46DA-ADBF-2E4AFADC4FAB}" destId="{0A5B21C8-4C67-4415-85E8-651055895C55}" srcOrd="2" destOrd="0" presId="urn:microsoft.com/office/officeart/2018/2/layout/IconVerticalSolidList"/>
    <dgm:cxn modelId="{9A8299D1-5506-4EDA-B9E9-04BB24CCE0BA}" type="presParOf" srcId="{E0BD870B-A123-46DA-ADBF-2E4AFADC4FAB}" destId="{5C885307-BB72-499D-9512-A8BB0E9009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856D-B6DA-47D5-BF39-619D7B6C5143}">
      <dsp:nvSpPr>
        <dsp:cNvPr id="0" name=""/>
        <dsp:cNvSpPr/>
      </dsp:nvSpPr>
      <dsp:spPr>
        <a:xfrm>
          <a:off x="0" y="4418"/>
          <a:ext cx="6248400" cy="9412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B8313-69D6-44FF-B13F-46F6B98D3699}">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7062BD-31E6-4911-B646-98B1195D9CA5}">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b="1" kern="1200" dirty="0"/>
            <a:t>month</a:t>
          </a:r>
          <a:r>
            <a:rPr lang="en-US" sz="1900" kern="1200" dirty="0"/>
            <a:t>: last contact month of year (categorical: '</a:t>
          </a:r>
          <a:r>
            <a:rPr lang="en-US" sz="1900" kern="1200" dirty="0" err="1"/>
            <a:t>jan</a:t>
          </a:r>
          <a:r>
            <a:rPr lang="en-US" sz="1900" kern="1200" dirty="0"/>
            <a:t>', '</a:t>
          </a:r>
          <a:r>
            <a:rPr lang="en-US" sz="1900" kern="1200" dirty="0" err="1"/>
            <a:t>feb</a:t>
          </a:r>
          <a:r>
            <a:rPr lang="en-US" sz="1900" kern="1200" dirty="0"/>
            <a:t>', 'mar', ..., '</a:t>
          </a:r>
          <a:r>
            <a:rPr lang="en-US" sz="1900" kern="1200" dirty="0" err="1"/>
            <a:t>nov</a:t>
          </a:r>
          <a:r>
            <a:rPr lang="en-US" sz="1900" kern="1200" dirty="0"/>
            <a:t>', '</a:t>
          </a:r>
          <a:r>
            <a:rPr lang="en-US" sz="1900" kern="1200" dirty="0" err="1"/>
            <a:t>dec</a:t>
          </a:r>
          <a:r>
            <a:rPr lang="en-US" sz="1900" kern="1200" dirty="0"/>
            <a:t>’)</a:t>
          </a:r>
        </a:p>
      </dsp:txBody>
      <dsp:txXfrm>
        <a:off x="1087129" y="4418"/>
        <a:ext cx="5161270" cy="941237"/>
      </dsp:txXfrm>
    </dsp:sp>
    <dsp:sp modelId="{FB756BB0-8143-4877-913F-E23DAEF606DF}">
      <dsp:nvSpPr>
        <dsp:cNvPr id="0" name=""/>
        <dsp:cNvSpPr/>
      </dsp:nvSpPr>
      <dsp:spPr>
        <a:xfrm>
          <a:off x="0" y="1180965"/>
          <a:ext cx="6248400" cy="9412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AAC9C-85F9-4F94-A80A-2C23444CF6D7}">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E00367-2709-4C1D-A4B9-D59A762B603C}">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b="1" kern="1200" dirty="0"/>
            <a:t>contact</a:t>
          </a:r>
          <a:r>
            <a:rPr lang="en-US" sz="1900" kern="1200" dirty="0"/>
            <a:t>: contact communication type (categorical: '</a:t>
          </a:r>
          <a:r>
            <a:rPr lang="en-US" sz="1900" kern="1200" dirty="0" err="1"/>
            <a:t>cellular','telephone</a:t>
          </a:r>
          <a:r>
            <a:rPr lang="en-US" sz="1900" kern="1200" dirty="0"/>
            <a:t>’)</a:t>
          </a:r>
        </a:p>
      </dsp:txBody>
      <dsp:txXfrm>
        <a:off x="1087129" y="1180965"/>
        <a:ext cx="5161270" cy="941237"/>
      </dsp:txXfrm>
    </dsp:sp>
    <dsp:sp modelId="{42B832F5-AB8C-4E79-97B2-55F2CF3BCAB1}">
      <dsp:nvSpPr>
        <dsp:cNvPr id="0" name=""/>
        <dsp:cNvSpPr/>
      </dsp:nvSpPr>
      <dsp:spPr>
        <a:xfrm>
          <a:off x="0" y="2357512"/>
          <a:ext cx="6248400" cy="9412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B3FE3-82F5-4F88-99CE-24FB447251E6}">
      <dsp:nvSpPr>
        <dsp:cNvPr id="0" name=""/>
        <dsp:cNvSpPr/>
      </dsp:nvSpPr>
      <dsp:spPr>
        <a:xfrm>
          <a:off x="284724" y="2569291"/>
          <a:ext cx="517680" cy="51768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AA9DE4-332C-4FF3-BA9F-8FFC2FD88F8A}">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b="1" kern="1200" dirty="0" err="1"/>
            <a:t>cons.conf.idx</a:t>
          </a:r>
          <a:r>
            <a:rPr lang="en-US" sz="1900" kern="1200" dirty="0"/>
            <a:t>: consumer confidence index - monthly indicator (numeric)</a:t>
          </a:r>
        </a:p>
      </dsp:txBody>
      <dsp:txXfrm>
        <a:off x="1087129" y="2357512"/>
        <a:ext cx="5161270" cy="941237"/>
      </dsp:txXfrm>
    </dsp:sp>
    <dsp:sp modelId="{5D34494A-2B12-4CC6-A00C-F783264D6448}">
      <dsp:nvSpPr>
        <dsp:cNvPr id="0" name=""/>
        <dsp:cNvSpPr/>
      </dsp:nvSpPr>
      <dsp:spPr>
        <a:xfrm>
          <a:off x="0" y="3534059"/>
          <a:ext cx="6248400" cy="94123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86E1C-2FE1-4E8B-88FF-6E72B18F782C}">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55C32-160E-4EAA-BA5F-9997935792AF}">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b="1" kern="1200" dirty="0" err="1"/>
            <a:t>cons.price.idx</a:t>
          </a:r>
          <a:r>
            <a:rPr lang="en-US" sz="1900" kern="1200" dirty="0"/>
            <a:t>: consumer price index - monthly indicator (numeric)</a:t>
          </a:r>
        </a:p>
      </dsp:txBody>
      <dsp:txXfrm>
        <a:off x="1087129" y="3534059"/>
        <a:ext cx="5161270" cy="941237"/>
      </dsp:txXfrm>
    </dsp:sp>
    <dsp:sp modelId="{8189E576-CFD3-4AB2-B4FE-3E00E689D2CD}">
      <dsp:nvSpPr>
        <dsp:cNvPr id="0" name=""/>
        <dsp:cNvSpPr/>
      </dsp:nvSpPr>
      <dsp:spPr>
        <a:xfrm>
          <a:off x="0" y="4690172"/>
          <a:ext cx="6248400" cy="94123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CF40C-8C3B-4235-AA9C-FD43FF33CBE9}">
      <dsp:nvSpPr>
        <dsp:cNvPr id="0" name=""/>
        <dsp:cNvSpPr/>
      </dsp:nvSpPr>
      <dsp:spPr>
        <a:xfrm>
          <a:off x="284724" y="4922384"/>
          <a:ext cx="517680" cy="51768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85307-BB72-499D-9512-A8BB0E900933}">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b="1" kern="1200" dirty="0" err="1"/>
            <a:t>emp.var.rate</a:t>
          </a:r>
          <a:r>
            <a:rPr lang="en-US" sz="1900" kern="1200" dirty="0"/>
            <a:t>: employment variation rate - quarterly indicator (numeric)</a:t>
          </a:r>
        </a:p>
      </dsp:txBody>
      <dsp:txXfrm>
        <a:off x="1087129" y="4710606"/>
        <a:ext cx="5161270" cy="9412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0DF7B-2B8A-41C5-8489-F555861A5170}"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ACF1-F7D6-4DDD-A929-F739B24D55BE}" type="slidenum">
              <a:rPr lang="en-US" smtClean="0"/>
              <a:t>‹#›</a:t>
            </a:fld>
            <a:endParaRPr lang="en-US"/>
          </a:p>
        </p:txBody>
      </p:sp>
    </p:spTree>
    <p:extLst>
      <p:ext uri="{BB962C8B-B14F-4D97-AF65-F5344CB8AC3E}">
        <p14:creationId xmlns:p14="http://schemas.microsoft.com/office/powerpoint/2010/main" val="378012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model , the bank-additional dataset will act as a training dataset and the bank-additional-full dataset with be the test dataset</a:t>
            </a:r>
          </a:p>
        </p:txBody>
      </p:sp>
      <p:sp>
        <p:nvSpPr>
          <p:cNvPr id="4" name="Slide Number Placeholder 3"/>
          <p:cNvSpPr>
            <a:spLocks noGrp="1"/>
          </p:cNvSpPr>
          <p:nvPr>
            <p:ph type="sldNum" sz="quarter" idx="5"/>
          </p:nvPr>
        </p:nvSpPr>
        <p:spPr/>
        <p:txBody>
          <a:bodyPr/>
          <a:lstStyle/>
          <a:p>
            <a:fld id="{BE9BACF1-F7D6-4DDD-A929-F739B24D55BE}" type="slidenum">
              <a:rPr lang="en-US" smtClean="0"/>
              <a:t>4</a:t>
            </a:fld>
            <a:endParaRPr lang="en-US"/>
          </a:p>
        </p:txBody>
      </p:sp>
    </p:spTree>
    <p:extLst>
      <p:ext uri="{BB962C8B-B14F-4D97-AF65-F5344CB8AC3E}">
        <p14:creationId xmlns:p14="http://schemas.microsoft.com/office/powerpoint/2010/main" val="234471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-Tue-Friday are more significant days of the week than Monday.</a:t>
            </a:r>
          </a:p>
          <a:p>
            <a:pPr marL="171450" indent="-171450">
              <a:buFontTx/>
              <a:buChar char="-"/>
            </a:pPr>
            <a:r>
              <a:rPr lang="en-US" dirty="0"/>
              <a:t>Contact telephone is significant</a:t>
            </a:r>
          </a:p>
          <a:p>
            <a:pPr marL="171450" indent="-171450">
              <a:buFontTx/>
              <a:buChar char="-"/>
            </a:pPr>
            <a:r>
              <a:rPr lang="en-US" dirty="0"/>
              <a:t>Job in management or self-employed are somewhat significant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Top 5 significant variables are month, contact, consumer confidence index, consumer price index</a:t>
            </a:r>
          </a:p>
          <a:p>
            <a:pPr marL="171450" indent="-171450">
              <a:buFontTx/>
              <a:buChar char="-"/>
            </a:pPr>
            <a:endParaRPr lang="en-US" dirty="0"/>
          </a:p>
          <a:p>
            <a:pPr marL="0" indent="0">
              <a:buFontTx/>
              <a:buNone/>
            </a:pPr>
            <a:endParaRPr lang="en-US" dirty="0"/>
          </a:p>
          <a:p>
            <a:endParaRPr lang="en-US" dirty="0"/>
          </a:p>
          <a:p>
            <a:r>
              <a:rPr lang="en-US" sz="1200" b="0" i="0" kern="1200" dirty="0">
                <a:solidFill>
                  <a:schemeClr val="tx1"/>
                </a:solidFill>
                <a:effectLst/>
                <a:latin typeface="+mn-lt"/>
                <a:ea typeface="+mn-ea"/>
                <a:cs typeface="+mn-cs"/>
              </a:rPr>
              <a:t>-Note on warning: Some of the variables are not defined because of singularity means that the variables are not linearly independent. If you remove the variable giving NA, you will obtain the same result for the rest of the variables. This is because the information given by those variables is already contained in the other variables and thus redundant.</a:t>
            </a:r>
            <a:endParaRPr lang="en-US" dirty="0"/>
          </a:p>
          <a:p>
            <a:endParaRPr lang="en-US" dirty="0"/>
          </a:p>
        </p:txBody>
      </p:sp>
      <p:sp>
        <p:nvSpPr>
          <p:cNvPr id="4" name="Slide Number Placeholder 3"/>
          <p:cNvSpPr>
            <a:spLocks noGrp="1"/>
          </p:cNvSpPr>
          <p:nvPr>
            <p:ph type="sldNum" sz="quarter" idx="5"/>
          </p:nvPr>
        </p:nvSpPr>
        <p:spPr/>
        <p:txBody>
          <a:bodyPr/>
          <a:lstStyle/>
          <a:p>
            <a:fld id="{BE9BACF1-F7D6-4DDD-A929-F739B24D55BE}" type="slidenum">
              <a:rPr lang="en-US" smtClean="0"/>
              <a:t>7</a:t>
            </a:fld>
            <a:endParaRPr lang="en-US"/>
          </a:p>
        </p:txBody>
      </p:sp>
    </p:spTree>
    <p:extLst>
      <p:ext uri="{BB962C8B-B14F-4D97-AF65-F5344CB8AC3E}">
        <p14:creationId xmlns:p14="http://schemas.microsoft.com/office/powerpoint/2010/main" val="302091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significant variables are month, contact, consumer confidence index, consumer price index</a:t>
            </a:r>
          </a:p>
        </p:txBody>
      </p:sp>
      <p:sp>
        <p:nvSpPr>
          <p:cNvPr id="4" name="Slide Number Placeholder 3"/>
          <p:cNvSpPr>
            <a:spLocks noGrp="1"/>
          </p:cNvSpPr>
          <p:nvPr>
            <p:ph type="sldNum" sz="quarter" idx="5"/>
          </p:nvPr>
        </p:nvSpPr>
        <p:spPr/>
        <p:txBody>
          <a:bodyPr/>
          <a:lstStyle/>
          <a:p>
            <a:fld id="{BE9BACF1-F7D6-4DDD-A929-F739B24D55BE}" type="slidenum">
              <a:rPr lang="en-US" smtClean="0"/>
              <a:t>8</a:t>
            </a:fld>
            <a:endParaRPr lang="en-US"/>
          </a:p>
        </p:txBody>
      </p:sp>
    </p:spTree>
    <p:extLst>
      <p:ext uri="{BB962C8B-B14F-4D97-AF65-F5344CB8AC3E}">
        <p14:creationId xmlns:p14="http://schemas.microsoft.com/office/powerpoint/2010/main" val="98712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BACF1-F7D6-4DDD-A929-F739B24D55BE}" type="slidenum">
              <a:rPr lang="en-US" smtClean="0"/>
              <a:t>9</a:t>
            </a:fld>
            <a:endParaRPr lang="en-US"/>
          </a:p>
        </p:txBody>
      </p:sp>
    </p:spTree>
    <p:extLst>
      <p:ext uri="{BB962C8B-B14F-4D97-AF65-F5344CB8AC3E}">
        <p14:creationId xmlns:p14="http://schemas.microsoft.com/office/powerpoint/2010/main" val="109347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variability in volume </a:t>
            </a:r>
          </a:p>
        </p:txBody>
      </p:sp>
      <p:sp>
        <p:nvSpPr>
          <p:cNvPr id="4" name="Slide Number Placeholder 3"/>
          <p:cNvSpPr>
            <a:spLocks noGrp="1"/>
          </p:cNvSpPr>
          <p:nvPr>
            <p:ph type="sldNum" sz="quarter" idx="5"/>
          </p:nvPr>
        </p:nvSpPr>
        <p:spPr/>
        <p:txBody>
          <a:bodyPr/>
          <a:lstStyle/>
          <a:p>
            <a:fld id="{BE9BACF1-F7D6-4DDD-A929-F739B24D55BE}" type="slidenum">
              <a:rPr lang="en-US" smtClean="0"/>
              <a:t>11</a:t>
            </a:fld>
            <a:endParaRPr lang="en-US"/>
          </a:p>
        </p:txBody>
      </p:sp>
    </p:spTree>
    <p:extLst>
      <p:ext uri="{BB962C8B-B14F-4D97-AF65-F5344CB8AC3E}">
        <p14:creationId xmlns:p14="http://schemas.microsoft.com/office/powerpoint/2010/main" val="408680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variability in volume</a:t>
            </a:r>
          </a:p>
        </p:txBody>
      </p:sp>
      <p:sp>
        <p:nvSpPr>
          <p:cNvPr id="4" name="Slide Number Placeholder 3"/>
          <p:cNvSpPr>
            <a:spLocks noGrp="1"/>
          </p:cNvSpPr>
          <p:nvPr>
            <p:ph type="sldNum" sz="quarter" idx="5"/>
          </p:nvPr>
        </p:nvSpPr>
        <p:spPr/>
        <p:txBody>
          <a:bodyPr/>
          <a:lstStyle/>
          <a:p>
            <a:fld id="{BE9BACF1-F7D6-4DDD-A929-F739B24D55BE}" type="slidenum">
              <a:rPr lang="en-US" smtClean="0"/>
              <a:t>12</a:t>
            </a:fld>
            <a:endParaRPr lang="en-US"/>
          </a:p>
        </p:txBody>
      </p:sp>
    </p:spTree>
    <p:extLst>
      <p:ext uri="{BB962C8B-B14F-4D97-AF65-F5344CB8AC3E}">
        <p14:creationId xmlns:p14="http://schemas.microsoft.com/office/powerpoint/2010/main" val="426766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33F0-AFCB-4706-BE9C-89881B7CD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2F6916-E944-4B3D-A1B0-1A9910B37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01C593-BC97-4AD4-A152-7A64AC2E77F1}"/>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5" name="Footer Placeholder 4">
            <a:extLst>
              <a:ext uri="{FF2B5EF4-FFF2-40B4-BE49-F238E27FC236}">
                <a16:creationId xmlns:a16="http://schemas.microsoft.com/office/drawing/2014/main" id="{B9366DCC-15A2-4AC9-88BF-6915AB27A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70F63-336B-4717-9FA5-B892D6BB7F00}"/>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3653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3AF4-F6CC-4174-A6C4-9E035CCB58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6642A-01B9-4A2B-9279-CAE26FFC14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6D3DC-7020-4461-B46E-5916921D797F}"/>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5" name="Footer Placeholder 4">
            <a:extLst>
              <a:ext uri="{FF2B5EF4-FFF2-40B4-BE49-F238E27FC236}">
                <a16:creationId xmlns:a16="http://schemas.microsoft.com/office/drawing/2014/main" id="{B8EE1D7F-6688-4F8A-8609-E67536488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8D6EF-A87D-4900-A4F1-FCA3A1C4493A}"/>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3989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88023-E934-4E5A-9AA8-FC9BD7F9B5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18A5F2-2F3F-4BC2-BC4B-3123CD9EE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C4332-E667-453E-9236-2A36F12524CB}"/>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5" name="Footer Placeholder 4">
            <a:extLst>
              <a:ext uri="{FF2B5EF4-FFF2-40B4-BE49-F238E27FC236}">
                <a16:creationId xmlns:a16="http://schemas.microsoft.com/office/drawing/2014/main" id="{C5C00CE1-4EF1-4483-AD79-FDD14B7A6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EA208-AF8E-4F44-9695-8C0F8EF40071}"/>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57440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663E-5A03-4D4C-B80E-DCACEB38A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87DA-437C-4FCC-9244-9AE5396A63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02737-6D2D-41F2-A9D2-12FA3BB45F43}"/>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5" name="Footer Placeholder 4">
            <a:extLst>
              <a:ext uri="{FF2B5EF4-FFF2-40B4-BE49-F238E27FC236}">
                <a16:creationId xmlns:a16="http://schemas.microsoft.com/office/drawing/2014/main" id="{723CE89D-20AC-4CE0-A91E-4D578EEAA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C2B26-A2FB-4025-8DBF-008ACA05201B}"/>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377433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6791-268A-4333-8F0F-2D3D9CAA5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581D3-C781-4902-8EA6-9995553F4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5BAF2-743D-4788-AC41-3B375427B5F3}"/>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5" name="Footer Placeholder 4">
            <a:extLst>
              <a:ext uri="{FF2B5EF4-FFF2-40B4-BE49-F238E27FC236}">
                <a16:creationId xmlns:a16="http://schemas.microsoft.com/office/drawing/2014/main" id="{FAB5EC10-1F34-46B0-85AF-8199600D1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5C554-0FB7-4C1A-B88D-402DABC8F627}"/>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336284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8FDC-01CC-4A40-836B-C5F01856E5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9D150-0790-4E9D-9C27-18D32B4FC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AAA3C4-2E15-49C8-AE4D-60E4F19A2C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8EC8F-DBD3-4855-9C66-1DCE7385A67F}"/>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6" name="Footer Placeholder 5">
            <a:extLst>
              <a:ext uri="{FF2B5EF4-FFF2-40B4-BE49-F238E27FC236}">
                <a16:creationId xmlns:a16="http://schemas.microsoft.com/office/drawing/2014/main" id="{1C0744BA-2244-4EA5-B9A6-83F76D4E5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29B1B-848C-4D20-A18A-2CC6F2F7B5A0}"/>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323103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C646-38A2-4A0B-A2B4-05A392F1F0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04455C-7B09-493B-9C1C-D4ED1E10E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387C6-344B-4261-A28E-471BD950E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BB78-E794-49D7-BCF9-6FD29F7B6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A1F66-8C6C-4382-80A5-0A6853F4E1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EF969C-C202-4609-938B-C8667BE2CC66}"/>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8" name="Footer Placeholder 7">
            <a:extLst>
              <a:ext uri="{FF2B5EF4-FFF2-40B4-BE49-F238E27FC236}">
                <a16:creationId xmlns:a16="http://schemas.microsoft.com/office/drawing/2014/main" id="{F8B1B3A0-6477-431A-A7DA-8A09393ACD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69130-D678-43F3-BEDC-A44A6B6A6466}"/>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2433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A6CB-35BF-4A1C-B8A4-52C3543E47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35F55-083E-4A39-85A7-8A4F6BC5BC53}"/>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4" name="Footer Placeholder 3">
            <a:extLst>
              <a:ext uri="{FF2B5EF4-FFF2-40B4-BE49-F238E27FC236}">
                <a16:creationId xmlns:a16="http://schemas.microsoft.com/office/drawing/2014/main" id="{B01E4D41-25D4-4C51-91E9-99581E024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225C4-4D9C-450C-A0E6-463687682C86}"/>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269508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345F5-48F3-4121-9459-173A5F222C9C}"/>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3" name="Footer Placeholder 2">
            <a:extLst>
              <a:ext uri="{FF2B5EF4-FFF2-40B4-BE49-F238E27FC236}">
                <a16:creationId xmlns:a16="http://schemas.microsoft.com/office/drawing/2014/main" id="{18C4D743-277D-4148-B67E-75EB6675A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CF3993-93DB-44E1-87B1-DA38397626FE}"/>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134782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A75D-467C-4966-A68F-D80DAE7DD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5D09EA-F1C2-4CE7-BDAF-E24F98410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B4FD5-0A97-4280-92F8-9396D9755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742EE-F8DB-4D77-B025-36DF34D09D7A}"/>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6" name="Footer Placeholder 5">
            <a:extLst>
              <a:ext uri="{FF2B5EF4-FFF2-40B4-BE49-F238E27FC236}">
                <a16:creationId xmlns:a16="http://schemas.microsoft.com/office/drawing/2014/main" id="{3893545E-949F-4E73-BBC4-C5AF2089A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B1980-6A95-470E-94D9-F639E15189E0}"/>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75138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071E-D5C4-42C7-B92E-117560A3C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D5044B-59D6-40E8-A5C1-5F59B124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3BB44C-250D-4A57-8E6B-846A11BB5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D3019-F91E-4645-AD6C-6DC6BD32BD6C}"/>
              </a:ext>
            </a:extLst>
          </p:cNvPr>
          <p:cNvSpPr>
            <a:spLocks noGrp="1"/>
          </p:cNvSpPr>
          <p:nvPr>
            <p:ph type="dt" sz="half" idx="10"/>
          </p:nvPr>
        </p:nvSpPr>
        <p:spPr/>
        <p:txBody>
          <a:bodyPr/>
          <a:lstStyle/>
          <a:p>
            <a:fld id="{C79D91A8-80A3-41CC-BA1F-27E6EDE2A63E}" type="datetimeFigureOut">
              <a:rPr lang="en-US" smtClean="0"/>
              <a:t>5/26/2020</a:t>
            </a:fld>
            <a:endParaRPr lang="en-US"/>
          </a:p>
        </p:txBody>
      </p:sp>
      <p:sp>
        <p:nvSpPr>
          <p:cNvPr id="6" name="Footer Placeholder 5">
            <a:extLst>
              <a:ext uri="{FF2B5EF4-FFF2-40B4-BE49-F238E27FC236}">
                <a16:creationId xmlns:a16="http://schemas.microsoft.com/office/drawing/2014/main" id="{A9389185-5A57-4179-9ED9-7EF5E7DBB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CC7FC-A50A-48CB-ACFC-3C1848288D96}"/>
              </a:ext>
            </a:extLst>
          </p:cNvPr>
          <p:cNvSpPr>
            <a:spLocks noGrp="1"/>
          </p:cNvSpPr>
          <p:nvPr>
            <p:ph type="sldNum" sz="quarter" idx="12"/>
          </p:nvPr>
        </p:nvSpPr>
        <p:spPr/>
        <p:txBody>
          <a:bodyPr/>
          <a:lstStyle/>
          <a:p>
            <a:fld id="{5997BEB6-2F1E-4A2B-A42B-4E5FF27CB740}" type="slidenum">
              <a:rPr lang="en-US" smtClean="0"/>
              <a:t>‹#›</a:t>
            </a:fld>
            <a:endParaRPr lang="en-US"/>
          </a:p>
        </p:txBody>
      </p:sp>
    </p:spTree>
    <p:extLst>
      <p:ext uri="{BB962C8B-B14F-4D97-AF65-F5344CB8AC3E}">
        <p14:creationId xmlns:p14="http://schemas.microsoft.com/office/powerpoint/2010/main" val="74895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0B994-1E78-4A6A-9C08-4FDF92FE7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CDD21B-7D1C-44CE-89ED-EFC27A5EF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6DD34-64AB-437A-8CE5-CC700C99F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D91A8-80A3-41CC-BA1F-27E6EDE2A63E}" type="datetimeFigureOut">
              <a:rPr lang="en-US" smtClean="0"/>
              <a:t>5/26/2020</a:t>
            </a:fld>
            <a:endParaRPr lang="en-US"/>
          </a:p>
        </p:txBody>
      </p:sp>
      <p:sp>
        <p:nvSpPr>
          <p:cNvPr id="5" name="Footer Placeholder 4">
            <a:extLst>
              <a:ext uri="{FF2B5EF4-FFF2-40B4-BE49-F238E27FC236}">
                <a16:creationId xmlns:a16="http://schemas.microsoft.com/office/drawing/2014/main" id="{4C09EFE1-60BC-463E-B17A-0B8A2B3D9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A9058B-0543-4DDD-89CC-AED4F826B9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7BEB6-2F1E-4A2B-A42B-4E5FF27CB740}" type="slidenum">
              <a:rPr lang="en-US" smtClean="0"/>
              <a:t>‹#›</a:t>
            </a:fld>
            <a:endParaRPr lang="en-US"/>
          </a:p>
        </p:txBody>
      </p:sp>
    </p:spTree>
    <p:extLst>
      <p:ext uri="{BB962C8B-B14F-4D97-AF65-F5344CB8AC3E}">
        <p14:creationId xmlns:p14="http://schemas.microsoft.com/office/powerpoint/2010/main" val="1236255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CAAD5-5ECD-4737-B7AF-D1BE862B079E}"/>
              </a:ext>
            </a:extLst>
          </p:cNvPr>
          <p:cNvSpPr>
            <a:spLocks noGrp="1"/>
          </p:cNvSpPr>
          <p:nvPr>
            <p:ph type="ctrTitle"/>
          </p:nvPr>
        </p:nvSpPr>
        <p:spPr>
          <a:xfrm>
            <a:off x="987689" y="3071183"/>
            <a:ext cx="9910296" cy="2590027"/>
          </a:xfrm>
        </p:spPr>
        <p:txBody>
          <a:bodyPr anchor="t">
            <a:normAutofit/>
          </a:bodyPr>
          <a:lstStyle/>
          <a:p>
            <a:r>
              <a:rPr lang="en-US" sz="8000" dirty="0"/>
              <a:t>Bank Marketing Case Study</a:t>
            </a:r>
          </a:p>
        </p:txBody>
      </p:sp>
      <p:sp>
        <p:nvSpPr>
          <p:cNvPr id="3" name="Subtitle 2">
            <a:extLst>
              <a:ext uri="{FF2B5EF4-FFF2-40B4-BE49-F238E27FC236}">
                <a16:creationId xmlns:a16="http://schemas.microsoft.com/office/drawing/2014/main" id="{25297DB7-B728-4499-9B45-DDE01F7A6092}"/>
              </a:ext>
            </a:extLst>
          </p:cNvPr>
          <p:cNvSpPr>
            <a:spLocks noGrp="1"/>
          </p:cNvSpPr>
          <p:nvPr>
            <p:ph type="subTitle" idx="1"/>
          </p:nvPr>
        </p:nvSpPr>
        <p:spPr>
          <a:xfrm>
            <a:off x="987688" y="1553518"/>
            <a:ext cx="9910295" cy="1281733"/>
          </a:xfrm>
        </p:spPr>
        <p:txBody>
          <a:bodyPr anchor="b">
            <a:normAutofit/>
          </a:bodyPr>
          <a:lstStyle/>
          <a:p>
            <a:pPr algn="l"/>
            <a:r>
              <a:rPr lang="en-US" dirty="0">
                <a:hlinkClick r:id="rId2">
                  <a:extLst>
                    <a:ext uri="{A12FA001-AC4F-418D-AE19-62706E023703}">
                      <ahyp:hlinkClr xmlns:ahyp="http://schemas.microsoft.com/office/drawing/2018/hyperlinkcolor" val="tx"/>
                    </a:ext>
                  </a:extLst>
                </a:hlinkClick>
              </a:rPr>
              <a:t>Based on an example from UC Irvine’s Machine Learning Repository</a:t>
            </a:r>
            <a:endParaRPr lang="en-US"/>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2F2707E-8DCF-4684-9DD7-61E9B83CC08C}"/>
              </a:ext>
            </a:extLst>
          </p:cNvPr>
          <p:cNvSpPr txBox="1"/>
          <p:nvPr/>
        </p:nvSpPr>
        <p:spPr>
          <a:xfrm>
            <a:off x="8919634" y="5317168"/>
            <a:ext cx="2535304" cy="380089"/>
          </a:xfrm>
          <a:prstGeom prst="rect">
            <a:avLst/>
          </a:prstGeom>
          <a:noFill/>
        </p:spPr>
        <p:txBody>
          <a:bodyPr wrap="square" rtlCol="0">
            <a:spAutoFit/>
          </a:bodyPr>
          <a:lstStyle/>
          <a:p>
            <a:pPr algn="r"/>
            <a:r>
              <a:rPr lang="en-US" dirty="0"/>
              <a:t>Megan Petralia</a:t>
            </a:r>
          </a:p>
        </p:txBody>
      </p:sp>
    </p:spTree>
    <p:extLst>
      <p:ext uri="{BB962C8B-B14F-4D97-AF65-F5344CB8AC3E}">
        <p14:creationId xmlns:p14="http://schemas.microsoft.com/office/powerpoint/2010/main" val="361828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0B363E-E213-4689-8A67-D5D81B5115DF}"/>
              </a:ext>
            </a:extLst>
          </p:cNvPr>
          <p:cNvSpPr txBox="1">
            <a:spLocks/>
          </p:cNvSpPr>
          <p:nvPr/>
        </p:nvSpPr>
        <p:spPr>
          <a:xfrm>
            <a:off x="566058" y="237138"/>
            <a:ext cx="2675562" cy="360350"/>
          </a:xfrm>
          <a:prstGeom prst="rect">
            <a:avLst/>
          </a:prstGeom>
          <a:solidFill>
            <a:schemeClr val="bg1">
              <a:lumMod val="85000"/>
            </a:schemeClr>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Significant Variables</a:t>
            </a:r>
          </a:p>
        </p:txBody>
      </p:sp>
      <p:sp>
        <p:nvSpPr>
          <p:cNvPr id="8" name="Rectangle: Rounded Corners 7">
            <a:extLst>
              <a:ext uri="{FF2B5EF4-FFF2-40B4-BE49-F238E27FC236}">
                <a16:creationId xmlns:a16="http://schemas.microsoft.com/office/drawing/2014/main" id="{5E17B39B-442E-4509-9909-7D5C994C6EF3}"/>
              </a:ext>
            </a:extLst>
          </p:cNvPr>
          <p:cNvSpPr/>
          <p:nvPr/>
        </p:nvSpPr>
        <p:spPr>
          <a:xfrm>
            <a:off x="556394" y="521099"/>
            <a:ext cx="11069548" cy="8527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FFBB8-5947-49FB-A47C-704644271BA4}"/>
              </a:ext>
            </a:extLst>
          </p:cNvPr>
          <p:cNvSpPr>
            <a:spLocks noGrp="1"/>
          </p:cNvSpPr>
          <p:nvPr>
            <p:ph type="title"/>
          </p:nvPr>
        </p:nvSpPr>
        <p:spPr>
          <a:xfrm>
            <a:off x="1173830" y="641525"/>
            <a:ext cx="5627669" cy="611901"/>
          </a:xfrm>
        </p:spPr>
        <p:txBody>
          <a:bodyPr>
            <a:normAutofit fontScale="90000"/>
          </a:bodyPr>
          <a:lstStyle/>
          <a:p>
            <a:r>
              <a:rPr lang="en-US" b="1" dirty="0">
                <a:solidFill>
                  <a:schemeClr val="bg1"/>
                </a:solidFill>
              </a:rPr>
              <a:t>Contact</a:t>
            </a:r>
          </a:p>
        </p:txBody>
      </p:sp>
      <p:sp>
        <p:nvSpPr>
          <p:cNvPr id="7" name="TextBox 6">
            <a:extLst>
              <a:ext uri="{FF2B5EF4-FFF2-40B4-BE49-F238E27FC236}">
                <a16:creationId xmlns:a16="http://schemas.microsoft.com/office/drawing/2014/main" id="{549F8C3C-55E3-4045-81B6-9B564BAD2865}"/>
              </a:ext>
            </a:extLst>
          </p:cNvPr>
          <p:cNvSpPr txBox="1"/>
          <p:nvPr/>
        </p:nvSpPr>
        <p:spPr>
          <a:xfrm>
            <a:off x="7754112" y="2288738"/>
            <a:ext cx="37136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Observations:</a:t>
            </a:r>
          </a:p>
          <a:p>
            <a:pPr marL="742950" lvl="1" indent="-285750">
              <a:buFont typeface="Arial" panose="020B0604020202020204" pitchFamily="34" charset="0"/>
              <a:buChar char="•"/>
            </a:pPr>
            <a:r>
              <a:rPr lang="en-US" dirty="0"/>
              <a:t>The proportion of yes to no is better for cellular than for telephone. Approximately 16% yes for cellular and 5% yes for telephone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Those who are contacted on a cellular number may be more likely to subscribe</a:t>
            </a:r>
          </a:p>
        </p:txBody>
      </p:sp>
      <p:sp>
        <p:nvSpPr>
          <p:cNvPr id="9" name="Rectangle 8" descr="Questions">
            <a:extLst>
              <a:ext uri="{FF2B5EF4-FFF2-40B4-BE49-F238E27FC236}">
                <a16:creationId xmlns:a16="http://schemas.microsoft.com/office/drawing/2014/main" id="{CCAA40C5-2A18-49DE-97FF-B29E1CD4C9D9}"/>
              </a:ext>
            </a:extLst>
          </p:cNvPr>
          <p:cNvSpPr/>
          <p:nvPr/>
        </p:nvSpPr>
        <p:spPr>
          <a:xfrm>
            <a:off x="656150" y="673610"/>
            <a:ext cx="517680" cy="51768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Rectangle 9" descr="Questions">
            <a:extLst>
              <a:ext uri="{FF2B5EF4-FFF2-40B4-BE49-F238E27FC236}">
                <a16:creationId xmlns:a16="http://schemas.microsoft.com/office/drawing/2014/main" id="{C5486D03-C3C4-4DF4-A1AA-A61A3DA9FBC2}"/>
              </a:ext>
            </a:extLst>
          </p:cNvPr>
          <p:cNvSpPr/>
          <p:nvPr/>
        </p:nvSpPr>
        <p:spPr>
          <a:xfrm>
            <a:off x="5989560" y="3322560"/>
            <a:ext cx="517680" cy="51768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1" name="Content Placeholder 10">
            <a:extLst>
              <a:ext uri="{FF2B5EF4-FFF2-40B4-BE49-F238E27FC236}">
                <a16:creationId xmlns:a16="http://schemas.microsoft.com/office/drawing/2014/main" id="{14EA6E1D-94F4-480D-A0E9-72E30DDD2F53}"/>
              </a:ext>
            </a:extLst>
          </p:cNvPr>
          <p:cNvPicPr>
            <a:picLocks noGrp="1" noChangeAspect="1"/>
          </p:cNvPicPr>
          <p:nvPr>
            <p:ph idx="1"/>
          </p:nvPr>
        </p:nvPicPr>
        <p:blipFill>
          <a:blip r:embed="rId4"/>
          <a:stretch>
            <a:fillRect/>
          </a:stretch>
        </p:blipFill>
        <p:spPr>
          <a:xfrm>
            <a:off x="245497" y="1734013"/>
            <a:ext cx="6712389" cy="4450377"/>
          </a:xfrm>
          <a:prstGeom prst="rect">
            <a:avLst/>
          </a:prstGeom>
        </p:spPr>
      </p:pic>
    </p:spTree>
    <p:extLst>
      <p:ext uri="{BB962C8B-B14F-4D97-AF65-F5344CB8AC3E}">
        <p14:creationId xmlns:p14="http://schemas.microsoft.com/office/powerpoint/2010/main" val="371168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0B363E-E213-4689-8A67-D5D81B5115DF}"/>
              </a:ext>
            </a:extLst>
          </p:cNvPr>
          <p:cNvSpPr txBox="1">
            <a:spLocks/>
          </p:cNvSpPr>
          <p:nvPr/>
        </p:nvSpPr>
        <p:spPr>
          <a:xfrm>
            <a:off x="587830" y="222248"/>
            <a:ext cx="2675562" cy="360350"/>
          </a:xfrm>
          <a:prstGeom prst="rect">
            <a:avLst/>
          </a:prstGeom>
          <a:solidFill>
            <a:schemeClr val="bg1">
              <a:lumMod val="85000"/>
            </a:schemeClr>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Significant Variables</a:t>
            </a:r>
          </a:p>
        </p:txBody>
      </p:sp>
      <p:sp>
        <p:nvSpPr>
          <p:cNvPr id="8" name="Rectangle: Rounded Corners 7">
            <a:extLst>
              <a:ext uri="{FF2B5EF4-FFF2-40B4-BE49-F238E27FC236}">
                <a16:creationId xmlns:a16="http://schemas.microsoft.com/office/drawing/2014/main" id="{5E17B39B-442E-4509-9909-7D5C994C6EF3}"/>
              </a:ext>
            </a:extLst>
          </p:cNvPr>
          <p:cNvSpPr/>
          <p:nvPr/>
        </p:nvSpPr>
        <p:spPr>
          <a:xfrm>
            <a:off x="561226" y="482248"/>
            <a:ext cx="11069548" cy="8527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FFBB8-5947-49FB-A47C-704644271BA4}"/>
              </a:ext>
            </a:extLst>
          </p:cNvPr>
          <p:cNvSpPr>
            <a:spLocks noGrp="1"/>
          </p:cNvSpPr>
          <p:nvPr>
            <p:ph type="title"/>
          </p:nvPr>
        </p:nvSpPr>
        <p:spPr>
          <a:xfrm>
            <a:off x="1337156" y="581822"/>
            <a:ext cx="6582823" cy="611901"/>
          </a:xfrm>
        </p:spPr>
        <p:txBody>
          <a:bodyPr>
            <a:normAutofit fontScale="90000"/>
          </a:bodyPr>
          <a:lstStyle/>
          <a:p>
            <a:r>
              <a:rPr lang="en-US" b="1" dirty="0">
                <a:solidFill>
                  <a:schemeClr val="bg1"/>
                </a:solidFill>
              </a:rPr>
              <a:t>Consumer Confidence Index</a:t>
            </a:r>
          </a:p>
        </p:txBody>
      </p:sp>
      <p:sp>
        <p:nvSpPr>
          <p:cNvPr id="7" name="TextBox 6">
            <a:extLst>
              <a:ext uri="{FF2B5EF4-FFF2-40B4-BE49-F238E27FC236}">
                <a16:creationId xmlns:a16="http://schemas.microsoft.com/office/drawing/2014/main" id="{549F8C3C-55E3-4045-81B6-9B564BAD2865}"/>
              </a:ext>
            </a:extLst>
          </p:cNvPr>
          <p:cNvSpPr txBox="1"/>
          <p:nvPr/>
        </p:nvSpPr>
        <p:spPr>
          <a:xfrm>
            <a:off x="7735823" y="2903438"/>
            <a:ext cx="370958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Observations:</a:t>
            </a:r>
          </a:p>
          <a:p>
            <a:pPr marL="742950" lvl="1" indent="-285750">
              <a:buFont typeface="Arial" panose="020B0604020202020204" pitchFamily="34" charset="0"/>
              <a:buChar char="•"/>
            </a:pPr>
            <a:r>
              <a:rPr lang="en-US" dirty="0"/>
              <a:t>Looking at the distribution of ‘yes’, there are more yes’s when the consumer confidence index is lower</a:t>
            </a:r>
          </a:p>
          <a:p>
            <a:pPr marL="742950" lvl="1" indent="-285750">
              <a:buFont typeface="Arial" panose="020B0604020202020204" pitchFamily="34" charset="0"/>
              <a:buChar char="•"/>
            </a:pPr>
            <a:r>
              <a:rPr lang="en-US" dirty="0"/>
              <a:t>Client may be more likely to subscribe when consumer confidence index is lower</a:t>
            </a:r>
          </a:p>
          <a:p>
            <a:pPr marL="285750" indent="-285750">
              <a:buFont typeface="Arial" panose="020B0604020202020204" pitchFamily="34" charset="0"/>
              <a:buChar char="•"/>
            </a:pPr>
            <a:endParaRPr lang="en-US" dirty="0"/>
          </a:p>
        </p:txBody>
      </p:sp>
      <p:sp>
        <p:nvSpPr>
          <p:cNvPr id="9" name="Rectangle 8" descr="Bar chart">
            <a:extLst>
              <a:ext uri="{FF2B5EF4-FFF2-40B4-BE49-F238E27FC236}">
                <a16:creationId xmlns:a16="http://schemas.microsoft.com/office/drawing/2014/main" id="{07BAEF23-39FC-4562-8020-E0EE31FBEEC7}"/>
              </a:ext>
            </a:extLst>
          </p:cNvPr>
          <p:cNvSpPr/>
          <p:nvPr/>
        </p:nvSpPr>
        <p:spPr>
          <a:xfrm>
            <a:off x="819476" y="649785"/>
            <a:ext cx="517680" cy="517680"/>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0" name="Content Placeholder 9">
            <a:extLst>
              <a:ext uri="{FF2B5EF4-FFF2-40B4-BE49-F238E27FC236}">
                <a16:creationId xmlns:a16="http://schemas.microsoft.com/office/drawing/2014/main" id="{BD866035-519A-496C-A4C5-8542F8C5E4DE}"/>
              </a:ext>
            </a:extLst>
          </p:cNvPr>
          <p:cNvPicPr>
            <a:picLocks noGrp="1" noChangeAspect="1"/>
          </p:cNvPicPr>
          <p:nvPr>
            <p:ph idx="1"/>
          </p:nvPr>
        </p:nvPicPr>
        <p:blipFill>
          <a:blip r:embed="rId5"/>
          <a:stretch>
            <a:fillRect/>
          </a:stretch>
        </p:blipFill>
        <p:spPr>
          <a:xfrm>
            <a:off x="316840" y="1668335"/>
            <a:ext cx="6985034" cy="4403281"/>
          </a:xfrm>
          <a:prstGeom prst="rect">
            <a:avLst/>
          </a:prstGeom>
        </p:spPr>
      </p:pic>
    </p:spTree>
    <p:extLst>
      <p:ext uri="{BB962C8B-B14F-4D97-AF65-F5344CB8AC3E}">
        <p14:creationId xmlns:p14="http://schemas.microsoft.com/office/powerpoint/2010/main" val="342817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0B363E-E213-4689-8A67-D5D81B5115DF}"/>
              </a:ext>
            </a:extLst>
          </p:cNvPr>
          <p:cNvSpPr txBox="1">
            <a:spLocks/>
          </p:cNvSpPr>
          <p:nvPr/>
        </p:nvSpPr>
        <p:spPr>
          <a:xfrm>
            <a:off x="555173" y="159440"/>
            <a:ext cx="2675562" cy="360350"/>
          </a:xfrm>
          <a:prstGeom prst="rect">
            <a:avLst/>
          </a:prstGeom>
          <a:solidFill>
            <a:schemeClr val="bg1">
              <a:lumMod val="85000"/>
            </a:schemeClr>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Significant Variables</a:t>
            </a:r>
          </a:p>
        </p:txBody>
      </p:sp>
      <p:sp>
        <p:nvSpPr>
          <p:cNvPr id="8" name="Rectangle: Rounded Corners 7">
            <a:extLst>
              <a:ext uri="{FF2B5EF4-FFF2-40B4-BE49-F238E27FC236}">
                <a16:creationId xmlns:a16="http://schemas.microsoft.com/office/drawing/2014/main" id="{5E17B39B-442E-4509-9909-7D5C994C6EF3}"/>
              </a:ext>
            </a:extLst>
          </p:cNvPr>
          <p:cNvSpPr/>
          <p:nvPr/>
        </p:nvSpPr>
        <p:spPr>
          <a:xfrm>
            <a:off x="555173" y="414406"/>
            <a:ext cx="11069548" cy="852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FFBB8-5947-49FB-A47C-704644271BA4}"/>
              </a:ext>
            </a:extLst>
          </p:cNvPr>
          <p:cNvSpPr>
            <a:spLocks noGrp="1"/>
          </p:cNvSpPr>
          <p:nvPr>
            <p:ph type="title"/>
          </p:nvPr>
        </p:nvSpPr>
        <p:spPr>
          <a:xfrm>
            <a:off x="1432120" y="537153"/>
            <a:ext cx="5627669" cy="611901"/>
          </a:xfrm>
        </p:spPr>
        <p:txBody>
          <a:bodyPr>
            <a:normAutofit fontScale="90000"/>
          </a:bodyPr>
          <a:lstStyle/>
          <a:p>
            <a:r>
              <a:rPr lang="en-US" b="1" dirty="0">
                <a:solidFill>
                  <a:schemeClr val="bg1"/>
                </a:solidFill>
              </a:rPr>
              <a:t>Consumer Price Index</a:t>
            </a:r>
          </a:p>
        </p:txBody>
      </p:sp>
      <p:sp>
        <p:nvSpPr>
          <p:cNvPr id="7" name="TextBox 6">
            <a:extLst>
              <a:ext uri="{FF2B5EF4-FFF2-40B4-BE49-F238E27FC236}">
                <a16:creationId xmlns:a16="http://schemas.microsoft.com/office/drawing/2014/main" id="{549F8C3C-55E3-4045-81B6-9B564BAD2865}"/>
              </a:ext>
            </a:extLst>
          </p:cNvPr>
          <p:cNvSpPr txBox="1"/>
          <p:nvPr/>
        </p:nvSpPr>
        <p:spPr>
          <a:xfrm>
            <a:off x="7735823" y="2245070"/>
            <a:ext cx="388889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Observations:</a:t>
            </a:r>
          </a:p>
          <a:p>
            <a:pPr marL="742950" lvl="1" indent="-285750">
              <a:buFont typeface="Arial" panose="020B0604020202020204" pitchFamily="34" charset="0"/>
              <a:buChar char="•"/>
            </a:pPr>
            <a:r>
              <a:rPr lang="en-US" dirty="0"/>
              <a:t>Just below 93 and 94 has spikes in ‘Yes’ . When the consumer price index is around 93/94 , the client may be more likely to subscribe</a:t>
            </a:r>
          </a:p>
          <a:p>
            <a:pPr marL="742950" lvl="1" indent="-285750">
              <a:buFont typeface="Arial" panose="020B0604020202020204" pitchFamily="34" charset="0"/>
              <a:buChar char="•"/>
            </a:pPr>
            <a:r>
              <a:rPr lang="en-US" dirty="0"/>
              <a:t>Lots of variability in volume</a:t>
            </a:r>
          </a:p>
        </p:txBody>
      </p:sp>
      <p:sp>
        <p:nvSpPr>
          <p:cNvPr id="9" name="Rectangle 8" descr="Money">
            <a:extLst>
              <a:ext uri="{FF2B5EF4-FFF2-40B4-BE49-F238E27FC236}">
                <a16:creationId xmlns:a16="http://schemas.microsoft.com/office/drawing/2014/main" id="{08A59F74-0A68-4B8D-9227-4C548C396B93}"/>
              </a:ext>
            </a:extLst>
          </p:cNvPr>
          <p:cNvSpPr/>
          <p:nvPr/>
        </p:nvSpPr>
        <p:spPr>
          <a:xfrm>
            <a:off x="816450" y="605790"/>
            <a:ext cx="517680" cy="51768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0" name="Content Placeholder 9">
            <a:extLst>
              <a:ext uri="{FF2B5EF4-FFF2-40B4-BE49-F238E27FC236}">
                <a16:creationId xmlns:a16="http://schemas.microsoft.com/office/drawing/2014/main" id="{CC9582DB-9977-4458-989C-CC8454273760}"/>
              </a:ext>
            </a:extLst>
          </p:cNvPr>
          <p:cNvPicPr>
            <a:picLocks noGrp="1" noChangeAspect="1"/>
          </p:cNvPicPr>
          <p:nvPr>
            <p:ph idx="1"/>
          </p:nvPr>
        </p:nvPicPr>
        <p:blipFill>
          <a:blip r:embed="rId5"/>
          <a:stretch>
            <a:fillRect/>
          </a:stretch>
        </p:blipFill>
        <p:spPr>
          <a:xfrm>
            <a:off x="577864" y="1849061"/>
            <a:ext cx="6400943" cy="4085395"/>
          </a:xfrm>
          <a:prstGeom prst="rect">
            <a:avLst/>
          </a:prstGeom>
        </p:spPr>
      </p:pic>
    </p:spTree>
    <p:extLst>
      <p:ext uri="{BB962C8B-B14F-4D97-AF65-F5344CB8AC3E}">
        <p14:creationId xmlns:p14="http://schemas.microsoft.com/office/powerpoint/2010/main" val="355995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0B363E-E213-4689-8A67-D5D81B5115DF}"/>
              </a:ext>
            </a:extLst>
          </p:cNvPr>
          <p:cNvSpPr txBox="1">
            <a:spLocks/>
          </p:cNvSpPr>
          <p:nvPr/>
        </p:nvSpPr>
        <p:spPr>
          <a:xfrm>
            <a:off x="497150" y="199760"/>
            <a:ext cx="2675562" cy="360350"/>
          </a:xfrm>
          <a:prstGeom prst="rect">
            <a:avLst/>
          </a:prstGeom>
          <a:solidFill>
            <a:schemeClr val="bg1">
              <a:lumMod val="85000"/>
            </a:schemeClr>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Significant Variables</a:t>
            </a:r>
          </a:p>
        </p:txBody>
      </p:sp>
      <p:sp>
        <p:nvSpPr>
          <p:cNvPr id="8" name="Rectangle: Rounded Corners 7">
            <a:extLst>
              <a:ext uri="{FF2B5EF4-FFF2-40B4-BE49-F238E27FC236}">
                <a16:creationId xmlns:a16="http://schemas.microsoft.com/office/drawing/2014/main" id="{5E17B39B-442E-4509-9909-7D5C994C6EF3}"/>
              </a:ext>
            </a:extLst>
          </p:cNvPr>
          <p:cNvSpPr/>
          <p:nvPr/>
        </p:nvSpPr>
        <p:spPr>
          <a:xfrm>
            <a:off x="497150" y="463050"/>
            <a:ext cx="11069548" cy="852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FFBB8-5947-49FB-A47C-704644271BA4}"/>
              </a:ext>
            </a:extLst>
          </p:cNvPr>
          <p:cNvSpPr>
            <a:spLocks noGrp="1"/>
          </p:cNvSpPr>
          <p:nvPr>
            <p:ph type="title"/>
          </p:nvPr>
        </p:nvSpPr>
        <p:spPr>
          <a:xfrm>
            <a:off x="1595406" y="572223"/>
            <a:ext cx="6099938" cy="611901"/>
          </a:xfrm>
        </p:spPr>
        <p:txBody>
          <a:bodyPr>
            <a:normAutofit fontScale="90000"/>
          </a:bodyPr>
          <a:lstStyle/>
          <a:p>
            <a:r>
              <a:rPr lang="en-US" b="1" dirty="0">
                <a:solidFill>
                  <a:schemeClr val="bg1"/>
                </a:solidFill>
              </a:rPr>
              <a:t>Employment Variation Rate</a:t>
            </a:r>
          </a:p>
        </p:txBody>
      </p:sp>
      <p:sp>
        <p:nvSpPr>
          <p:cNvPr id="7" name="TextBox 6">
            <a:extLst>
              <a:ext uri="{FF2B5EF4-FFF2-40B4-BE49-F238E27FC236}">
                <a16:creationId xmlns:a16="http://schemas.microsoft.com/office/drawing/2014/main" id="{549F8C3C-55E3-4045-81B6-9B564BAD2865}"/>
              </a:ext>
            </a:extLst>
          </p:cNvPr>
          <p:cNvSpPr txBox="1"/>
          <p:nvPr/>
        </p:nvSpPr>
        <p:spPr>
          <a:xfrm>
            <a:off x="8163316" y="2136338"/>
            <a:ext cx="380441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Observations:</a:t>
            </a:r>
          </a:p>
          <a:p>
            <a:pPr marL="742950" lvl="1" indent="-285750">
              <a:buFont typeface="Arial" panose="020B0604020202020204" pitchFamily="34" charset="0"/>
              <a:buChar char="•"/>
            </a:pPr>
            <a:r>
              <a:rPr lang="en-US" dirty="0"/>
              <a:t>Overall, when the employment variability rate is lower, there are more subscriptions</a:t>
            </a:r>
          </a:p>
          <a:p>
            <a:pPr marL="285750" indent="-285750">
              <a:buFont typeface="Arial" panose="020B0604020202020204" pitchFamily="34" charset="0"/>
              <a:buChar char="•"/>
            </a:pPr>
            <a:endParaRPr lang="en-US" dirty="0"/>
          </a:p>
        </p:txBody>
      </p:sp>
      <p:sp>
        <p:nvSpPr>
          <p:cNvPr id="9" name="Rectangle 8" descr="Briefcase">
            <a:extLst>
              <a:ext uri="{FF2B5EF4-FFF2-40B4-BE49-F238E27FC236}">
                <a16:creationId xmlns:a16="http://schemas.microsoft.com/office/drawing/2014/main" id="{AD68124C-99C5-47C4-8EB4-6ABBE853291A}"/>
              </a:ext>
            </a:extLst>
          </p:cNvPr>
          <p:cNvSpPr/>
          <p:nvPr/>
        </p:nvSpPr>
        <p:spPr>
          <a:xfrm>
            <a:off x="787438" y="628501"/>
            <a:ext cx="517680" cy="517680"/>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0" name="Content Placeholder 9">
            <a:extLst>
              <a:ext uri="{FF2B5EF4-FFF2-40B4-BE49-F238E27FC236}">
                <a16:creationId xmlns:a16="http://schemas.microsoft.com/office/drawing/2014/main" id="{8860F86D-FFFE-496C-9B11-AB8B933B47EC}"/>
              </a:ext>
            </a:extLst>
          </p:cNvPr>
          <p:cNvPicPr>
            <a:picLocks noGrp="1" noChangeAspect="1"/>
          </p:cNvPicPr>
          <p:nvPr>
            <p:ph idx="1"/>
          </p:nvPr>
        </p:nvPicPr>
        <p:blipFill>
          <a:blip r:embed="rId4"/>
          <a:stretch>
            <a:fillRect/>
          </a:stretch>
        </p:blipFill>
        <p:spPr>
          <a:xfrm>
            <a:off x="224266" y="1424978"/>
            <a:ext cx="7416727" cy="4969972"/>
          </a:xfrm>
          <a:prstGeom prst="rect">
            <a:avLst/>
          </a:prstGeom>
        </p:spPr>
      </p:pic>
    </p:spTree>
    <p:extLst>
      <p:ext uri="{BB962C8B-B14F-4D97-AF65-F5344CB8AC3E}">
        <p14:creationId xmlns:p14="http://schemas.microsoft.com/office/powerpoint/2010/main" val="405311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BB7C51-829B-4243-9A2F-5EA8A29D7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ECE0A17-721D-47DA-B462-427AB9C656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07B1C03F-70ED-4BE3-AFBC-CD51D4411F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AE84050F-F367-4A35-93F5-1397E3C66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5D88F3A8-CDAB-4D08-8D47-096D7AA34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A2BEFDF5-BD04-4DD8-9671-13817A4D8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ACA74E73-7B97-43C1-BC3B-89DED3F8A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C11D94E0-EFF2-4934-97FD-3E424A25F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70D5352A-232D-40A3-8A72-4CB6B8277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9E3B6EC6-9A43-43B8-BE95-D12BD1AF3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7B71BA3B-3BFF-4756-B642-C00DA5F4A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6070AC7F-F9D6-4E73-A95C-9DA3846FD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9DDF2314-3F38-4664-B31D-AEB55882BB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A59AAAEA-0A38-490A-9CBF-F8C79B0A6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9AEF5CD7-59EB-48AC-BB37-3EB70C052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24602B28-B14A-4724-9665-D2CDC19C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541E4D23-8098-43A1-9826-246EBF1BB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D164F3ED-DB01-4823-852E-A99B4C264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05C52390-6376-4DB5-B289-6B1C52735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40ABB3F2-1D59-4F3E-921C-DD7B8D55B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88E0EE84-E054-424D-A93B-D6D23AFFF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F084CB4C-E741-4E13-AE65-BAB699C6C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AA5D2838-70AA-418B-87DF-83A903E79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908DA454-A7F1-451C-B515-495788249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8" name="Rectangle 37">
              <a:extLst>
                <a:ext uri="{FF2B5EF4-FFF2-40B4-BE49-F238E27FC236}">
                  <a16:creationId xmlns:a16="http://schemas.microsoft.com/office/drawing/2014/main" id="{696FE467-34A9-4910-A7C5-6B92891F2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22">
              <a:extLst>
                <a:ext uri="{FF2B5EF4-FFF2-40B4-BE49-F238E27FC236}">
                  <a16:creationId xmlns:a16="http://schemas.microsoft.com/office/drawing/2014/main" id="{01A2AF91-EF78-4611-8AF7-C1B45269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C7115C0-C409-41DC-96F1-B784C5E37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76E1E8-D842-4F38-818E-DF788B5DDF93}"/>
              </a:ext>
            </a:extLst>
          </p:cNvPr>
          <p:cNvSpPr>
            <a:spLocks noGrp="1"/>
          </p:cNvSpPr>
          <p:nvPr>
            <p:ph type="title"/>
          </p:nvPr>
        </p:nvSpPr>
        <p:spPr>
          <a:xfrm>
            <a:off x="888631" y="2358391"/>
            <a:ext cx="3498979" cy="2453676"/>
          </a:xfrm>
        </p:spPr>
        <p:txBody>
          <a:bodyPr>
            <a:normAutofit/>
          </a:bodyPr>
          <a:lstStyle/>
          <a:p>
            <a:pPr algn="ctr"/>
            <a:r>
              <a:rPr lang="en-US" sz="3600" dirty="0">
                <a:solidFill>
                  <a:srgbClr val="FFFFFE"/>
                </a:solidFill>
              </a:rPr>
              <a:t>Creating the optimal model: Binomial GLM</a:t>
            </a:r>
          </a:p>
        </p:txBody>
      </p:sp>
      <p:sp>
        <p:nvSpPr>
          <p:cNvPr id="6" name="Content Placeholder 5">
            <a:extLst>
              <a:ext uri="{FF2B5EF4-FFF2-40B4-BE49-F238E27FC236}">
                <a16:creationId xmlns:a16="http://schemas.microsoft.com/office/drawing/2014/main" id="{22453FCF-9139-4067-A302-20431E83201A}"/>
              </a:ext>
            </a:extLst>
          </p:cNvPr>
          <p:cNvSpPr>
            <a:spLocks noGrp="1"/>
          </p:cNvSpPr>
          <p:nvPr>
            <p:ph idx="1"/>
          </p:nvPr>
        </p:nvSpPr>
        <p:spPr>
          <a:xfrm>
            <a:off x="5118447" y="797594"/>
            <a:ext cx="6281873" cy="2393369"/>
          </a:xfrm>
        </p:spPr>
        <p:txBody>
          <a:bodyPr anchor="ctr">
            <a:normAutofit/>
          </a:bodyPr>
          <a:lstStyle/>
          <a:p>
            <a:r>
              <a:rPr lang="en-US" sz="1800" dirty="0"/>
              <a:t>Below is the model created to predict whether a client will subscribe to a term deposit. </a:t>
            </a:r>
          </a:p>
          <a:p>
            <a:r>
              <a:rPr lang="en-US" sz="1800" dirty="0"/>
              <a:t>Only the significant variables are used.</a:t>
            </a:r>
          </a:p>
          <a:p>
            <a:r>
              <a:rPr lang="en-US" sz="1800" dirty="0"/>
              <a:t>This model is trained on the bank-additional dataset</a:t>
            </a:r>
          </a:p>
          <a:p>
            <a:r>
              <a:rPr lang="en-US" sz="1800" dirty="0"/>
              <a:t>When tested on the bank-</a:t>
            </a:r>
            <a:r>
              <a:rPr lang="en-US" sz="1800" dirty="0" err="1"/>
              <a:t>additional_full</a:t>
            </a:r>
            <a:r>
              <a:rPr lang="en-US" sz="1800" dirty="0"/>
              <a:t> dataset, the predictions are ~87% accurate</a:t>
            </a:r>
          </a:p>
        </p:txBody>
      </p:sp>
      <p:sp>
        <p:nvSpPr>
          <p:cNvPr id="42" name="Rectangle 41">
            <a:extLst>
              <a:ext uri="{FF2B5EF4-FFF2-40B4-BE49-F238E27FC236}">
                <a16:creationId xmlns:a16="http://schemas.microsoft.com/office/drawing/2014/main" id="{DE4A42E0-EF5F-4494-B39B-3DB7D0475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5" y="3667039"/>
            <a:ext cx="6269016"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1D5BD2-6B68-4323-989F-E30B420D1F6B}"/>
              </a:ext>
            </a:extLst>
          </p:cNvPr>
          <p:cNvPicPr>
            <a:picLocks noChangeAspect="1"/>
          </p:cNvPicPr>
          <p:nvPr/>
        </p:nvPicPr>
        <p:blipFill>
          <a:blip r:embed="rId2"/>
          <a:stretch>
            <a:fillRect/>
          </a:stretch>
        </p:blipFill>
        <p:spPr>
          <a:xfrm>
            <a:off x="5665422" y="4658257"/>
            <a:ext cx="5670915" cy="510245"/>
          </a:xfrm>
          <a:prstGeom prst="rect">
            <a:avLst/>
          </a:prstGeom>
        </p:spPr>
      </p:pic>
    </p:spTree>
    <p:extLst>
      <p:ext uri="{BB962C8B-B14F-4D97-AF65-F5344CB8AC3E}">
        <p14:creationId xmlns:p14="http://schemas.microsoft.com/office/powerpoint/2010/main" val="180918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5E8D06-DF55-43E7-9CF6-CFA00D2D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A506D8-18BB-4C6F-8AFD-8177E6119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376" y="891540"/>
            <a:ext cx="6100192" cy="5071110"/>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906F1-DF67-46D3-8BEF-55D2324A69C2}"/>
              </a:ext>
            </a:extLst>
          </p:cNvPr>
          <p:cNvSpPr>
            <a:spLocks noGrp="1"/>
          </p:cNvSpPr>
          <p:nvPr>
            <p:ph type="title"/>
          </p:nvPr>
        </p:nvSpPr>
        <p:spPr>
          <a:xfrm>
            <a:off x="1078752" y="1054121"/>
            <a:ext cx="5067537" cy="1193856"/>
          </a:xfrm>
        </p:spPr>
        <p:txBody>
          <a:bodyPr vert="horz" lIns="91440" tIns="45720" rIns="91440" bIns="45720" rtlCol="0" anchor="ctr">
            <a:normAutofit/>
          </a:bodyPr>
          <a:lstStyle/>
          <a:p>
            <a:r>
              <a:rPr lang="en-US" sz="4000" kern="1200">
                <a:solidFill>
                  <a:schemeClr val="tx1"/>
                </a:solidFill>
                <a:latin typeface="+mj-lt"/>
                <a:ea typeface="+mj-ea"/>
                <a:cs typeface="+mj-cs"/>
              </a:rPr>
              <a:t>In Conclusion…</a:t>
            </a:r>
          </a:p>
        </p:txBody>
      </p:sp>
      <p:sp>
        <p:nvSpPr>
          <p:cNvPr id="4" name="Text Placeholder 3">
            <a:extLst>
              <a:ext uri="{FF2B5EF4-FFF2-40B4-BE49-F238E27FC236}">
                <a16:creationId xmlns:a16="http://schemas.microsoft.com/office/drawing/2014/main" id="{A46B0BC7-DB87-481F-A988-A720D93255AC}"/>
              </a:ext>
            </a:extLst>
          </p:cNvPr>
          <p:cNvSpPr>
            <a:spLocks noGrp="1"/>
          </p:cNvSpPr>
          <p:nvPr>
            <p:ph type="body" sz="half" idx="2"/>
          </p:nvPr>
        </p:nvSpPr>
        <p:spPr>
          <a:xfrm>
            <a:off x="1078992" y="2408844"/>
            <a:ext cx="5067294" cy="3391224"/>
          </a:xfrm>
        </p:spPr>
        <p:txBody>
          <a:bodyPr vert="horz" lIns="91440" tIns="45720" rIns="91440" bIns="45720" rtlCol="0">
            <a:normAutofit/>
          </a:bodyPr>
          <a:lstStyle/>
          <a:p>
            <a:pPr indent="-228600">
              <a:buFont typeface="Arial" panose="020B0604020202020204" pitchFamily="34" charset="0"/>
              <a:buChar char="•"/>
            </a:pPr>
            <a:r>
              <a:rPr lang="en-US" sz="2000" dirty="0"/>
              <a:t>Using month, contact method, consumer confidence index,  consumer price index, and employment variability rate, we can produce a model that predicts whether a client will subscribe to a bank term deposit with ~87% accuracy</a:t>
            </a:r>
          </a:p>
        </p:txBody>
      </p:sp>
      <p:pic>
        <p:nvPicPr>
          <p:cNvPr id="11" name="Picture Placeholder 10" descr="Exponential Graph">
            <a:extLst>
              <a:ext uri="{FF2B5EF4-FFF2-40B4-BE49-F238E27FC236}">
                <a16:creationId xmlns:a16="http://schemas.microsoft.com/office/drawing/2014/main" id="{3061C00F-C992-4C95-995B-C94FB278C07C}"/>
              </a:ext>
            </a:extLst>
          </p:cNvPr>
          <p:cNvPicPr>
            <a:picLocks noGrp="1" noChangeAspect="1"/>
          </p:cNvPicPr>
          <p:nvPr>
            <p:ph type="pic"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0520" b="10520"/>
          <a:stretch>
            <a:fillRect/>
          </a:stretch>
        </p:blipFill>
        <p:spPr>
          <a:xfrm>
            <a:off x="7235361" y="1847832"/>
            <a:ext cx="4000156" cy="3158526"/>
          </a:xfrm>
          <a:prstGeom prst="rect">
            <a:avLst/>
          </a:prstGeom>
          <a:effectLst>
            <a:outerShdw blurRad="406400" dist="317500" dir="5400000" sx="89000" sy="89000" rotWithShape="0">
              <a:prstClr val="black">
                <a:alpha val="15000"/>
              </a:prstClr>
            </a:outerShdw>
          </a:effectLst>
        </p:spPr>
      </p:pic>
      <p:sp>
        <p:nvSpPr>
          <p:cNvPr id="17" name="Rectangle 16">
            <a:extLst>
              <a:ext uri="{FF2B5EF4-FFF2-40B4-BE49-F238E27FC236}">
                <a16:creationId xmlns:a16="http://schemas.microsoft.com/office/drawing/2014/main" id="{EE571810-D7EC-4C4A-8A7D-596E4A004625}"/>
              </a:ext>
            </a:extLst>
          </p:cNvPr>
          <p:cNvSpPr/>
          <p:nvPr/>
        </p:nvSpPr>
        <p:spPr>
          <a:xfrm>
            <a:off x="8281835" y="2674020"/>
            <a:ext cx="2450591" cy="1323439"/>
          </a:xfrm>
          <a:prstGeom prst="rect">
            <a:avLst/>
          </a:prstGeom>
          <a:noFill/>
        </p:spPr>
        <p:txBody>
          <a:bodyPr wrap="squar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87%</a:t>
            </a:r>
          </a:p>
        </p:txBody>
      </p:sp>
    </p:spTree>
    <p:extLst>
      <p:ext uri="{BB962C8B-B14F-4D97-AF65-F5344CB8AC3E}">
        <p14:creationId xmlns:p14="http://schemas.microsoft.com/office/powerpoint/2010/main" val="149593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65CE-E89C-4FE1-8B40-308CC52ED130}"/>
              </a:ext>
            </a:extLst>
          </p:cNvPr>
          <p:cNvSpPr>
            <a:spLocks noGrp="1"/>
          </p:cNvSpPr>
          <p:nvPr>
            <p:ph type="title"/>
          </p:nvPr>
        </p:nvSpPr>
        <p:spPr>
          <a:xfrm>
            <a:off x="1282963" y="1238080"/>
            <a:ext cx="9849751" cy="1349671"/>
          </a:xfrm>
        </p:spPr>
        <p:txBody>
          <a:bodyPr anchor="b">
            <a:normAutofit/>
          </a:bodyPr>
          <a:lstStyle/>
          <a:p>
            <a:r>
              <a:rPr lang="en-US" sz="5400"/>
              <a:t>Description</a:t>
            </a:r>
          </a:p>
        </p:txBody>
      </p:sp>
      <p:sp>
        <p:nvSpPr>
          <p:cNvPr id="3" name="Content Placeholder 2">
            <a:extLst>
              <a:ext uri="{FF2B5EF4-FFF2-40B4-BE49-F238E27FC236}">
                <a16:creationId xmlns:a16="http://schemas.microsoft.com/office/drawing/2014/main" id="{486CE584-1B8A-4FF3-9221-C9061AF2808F}"/>
              </a:ext>
            </a:extLst>
          </p:cNvPr>
          <p:cNvSpPr>
            <a:spLocks noGrp="1"/>
          </p:cNvSpPr>
          <p:nvPr>
            <p:ph idx="1"/>
          </p:nvPr>
        </p:nvSpPr>
        <p:spPr>
          <a:xfrm>
            <a:off x="1289304" y="2902913"/>
            <a:ext cx="9849751" cy="3032168"/>
          </a:xfrm>
        </p:spPr>
        <p:txBody>
          <a:bodyPr anchor="ctr">
            <a:normAutofit/>
          </a:bodyPr>
          <a:lstStyle/>
          <a:p>
            <a:pPr lvl="0"/>
            <a:r>
              <a:rPr lang="en-US" sz="2000"/>
              <a:t>Goal:</a:t>
            </a:r>
          </a:p>
          <a:p>
            <a:pPr lvl="1"/>
            <a:r>
              <a:rPr lang="en-US" sz="2000"/>
              <a:t>To predict </a:t>
            </a:r>
            <a:r>
              <a:rPr lang="en-US" sz="2000" i="1"/>
              <a:t>if the client will subscribe a term deposit </a:t>
            </a:r>
            <a:r>
              <a:rPr lang="en-US" sz="2000"/>
              <a:t>by using the direct marketing campaign data of a Portuguese banking institution provided to create a model that will help the banking institution determine what clients will be receptive to such marketing campaigns. </a:t>
            </a:r>
          </a:p>
          <a:p>
            <a:pPr marL="0" indent="0">
              <a:buNone/>
            </a:pPr>
            <a:endParaRPr lang="en-US" sz="2000"/>
          </a:p>
        </p:txBody>
      </p:sp>
    </p:spTree>
    <p:extLst>
      <p:ext uri="{BB962C8B-B14F-4D97-AF65-F5344CB8AC3E}">
        <p14:creationId xmlns:p14="http://schemas.microsoft.com/office/powerpoint/2010/main" val="300335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89B08-0766-4033-8425-EFA079ED8C08}"/>
              </a:ext>
            </a:extLst>
          </p:cNvPr>
          <p:cNvSpPr>
            <a:spLocks noGrp="1"/>
          </p:cNvSpPr>
          <p:nvPr>
            <p:ph type="title"/>
          </p:nvPr>
        </p:nvSpPr>
        <p:spPr>
          <a:xfrm>
            <a:off x="1043631" y="809898"/>
            <a:ext cx="9942716" cy="1554480"/>
          </a:xfrm>
        </p:spPr>
        <p:txBody>
          <a:bodyPr anchor="ctr">
            <a:normAutofit/>
          </a:bodyPr>
          <a:lstStyle/>
          <a:p>
            <a:r>
              <a:rPr lang="en-US" sz="4800"/>
              <a:t>Dataset</a:t>
            </a:r>
          </a:p>
        </p:txBody>
      </p:sp>
      <p:sp>
        <p:nvSpPr>
          <p:cNvPr id="3" name="Content Placeholder 2">
            <a:extLst>
              <a:ext uri="{FF2B5EF4-FFF2-40B4-BE49-F238E27FC236}">
                <a16:creationId xmlns:a16="http://schemas.microsoft.com/office/drawing/2014/main" id="{B6D0D233-45C7-4395-8D54-281FF6EDECD9}"/>
              </a:ext>
            </a:extLst>
          </p:cNvPr>
          <p:cNvSpPr>
            <a:spLocks noGrp="1"/>
          </p:cNvSpPr>
          <p:nvPr>
            <p:ph idx="1"/>
          </p:nvPr>
        </p:nvSpPr>
        <p:spPr>
          <a:xfrm>
            <a:off x="1045028" y="3017522"/>
            <a:ext cx="9941319" cy="3124658"/>
          </a:xfrm>
        </p:spPr>
        <p:txBody>
          <a:bodyPr anchor="ctr">
            <a:normAutofit/>
          </a:bodyPr>
          <a:lstStyle/>
          <a:p>
            <a:pPr marL="0" indent="0">
              <a:buNone/>
            </a:pPr>
            <a:r>
              <a:rPr lang="en-US" sz="200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pPr marL="0" indent="0">
              <a:buNone/>
            </a:pPr>
            <a:endParaRPr lang="en-US" sz="2000"/>
          </a:p>
          <a:p>
            <a:pPr marL="0" indent="0">
              <a:buNone/>
            </a:pPr>
            <a:r>
              <a:rPr lang="en-US" sz="2000"/>
              <a:t>This dataset can be accessed on </a:t>
            </a:r>
            <a:r>
              <a:rPr lang="en-US" sz="2000">
                <a:hlinkClick r:id="rId2"/>
              </a:rPr>
              <a:t>UC Irvine’s Machine Learning Repository</a:t>
            </a:r>
            <a:endParaRPr lang="en-US" sz="2000"/>
          </a:p>
          <a:p>
            <a:pPr marL="0" indent="0">
              <a:buNone/>
            </a:pPr>
            <a:endParaRPr lang="en-US" sz="2000"/>
          </a:p>
          <a:p>
            <a:pPr marL="0" indent="0">
              <a:buNone/>
            </a:pPr>
            <a:br>
              <a:rPr lang="en-US" sz="2000"/>
            </a:br>
            <a:endParaRPr lang="en-US" sz="2000"/>
          </a:p>
          <a:p>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08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C3287-5846-4CFC-AC76-FB75E0DEA814}"/>
              </a:ext>
            </a:extLst>
          </p:cNvPr>
          <p:cNvSpPr>
            <a:spLocks noGrp="1"/>
          </p:cNvSpPr>
          <p:nvPr>
            <p:ph idx="1"/>
          </p:nvPr>
        </p:nvSpPr>
        <p:spPr>
          <a:xfrm>
            <a:off x="1035304" y="1551633"/>
            <a:ext cx="9849751" cy="3032168"/>
          </a:xfrm>
        </p:spPr>
        <p:txBody>
          <a:bodyPr anchor="ctr">
            <a:normAutofit lnSpcReduction="10000"/>
          </a:bodyPr>
          <a:lstStyle/>
          <a:p>
            <a:r>
              <a:rPr lang="en-US" dirty="0"/>
              <a:t>Datasets: </a:t>
            </a:r>
          </a:p>
          <a:p>
            <a:pPr lvl="1"/>
            <a:r>
              <a:rPr lang="en-US" sz="2800" dirty="0"/>
              <a:t>bank-additional-full.csv </a:t>
            </a:r>
          </a:p>
          <a:p>
            <a:pPr lvl="2"/>
            <a:r>
              <a:rPr lang="en-US" sz="2800" dirty="0"/>
              <a:t>41,188 records, 20 inputs/columns</a:t>
            </a:r>
          </a:p>
          <a:p>
            <a:pPr lvl="2"/>
            <a:r>
              <a:rPr lang="en-US" sz="2800" dirty="0"/>
              <a:t>Data from May 2008 to November 2010</a:t>
            </a:r>
          </a:p>
          <a:p>
            <a:pPr lvl="1"/>
            <a:r>
              <a:rPr lang="en-US" sz="2800" dirty="0"/>
              <a:t>bank-additional.csv</a:t>
            </a:r>
          </a:p>
          <a:p>
            <a:pPr lvl="2"/>
            <a:r>
              <a:rPr lang="en-US" sz="2800" dirty="0"/>
              <a:t>4,119 records, 20 inputs/columns</a:t>
            </a:r>
          </a:p>
          <a:p>
            <a:pPr lvl="2"/>
            <a:r>
              <a:rPr lang="en-US" sz="2800" dirty="0"/>
              <a:t>A random 10% subset of bank-additional-full.csv</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2477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F5EA8758-99D7-48A9-8EEF-D5FF1D71E9A8}"/>
              </a:ext>
            </a:extLst>
          </p:cNvPr>
          <p:cNvSpPr>
            <a:spLocks noGrp="1"/>
          </p:cNvSpPr>
          <p:nvPr>
            <p:ph idx="1"/>
          </p:nvPr>
        </p:nvSpPr>
        <p:spPr>
          <a:xfrm>
            <a:off x="2007237" y="202882"/>
            <a:ext cx="9880350" cy="6543358"/>
          </a:xfrm>
        </p:spPr>
        <p:txBody>
          <a:bodyPr>
            <a:noAutofit/>
          </a:bodyPr>
          <a:lstStyle/>
          <a:p>
            <a:pPr marL="0" indent="0">
              <a:buNone/>
            </a:pPr>
            <a:r>
              <a:rPr lang="en-US" sz="1400" b="1" u="sng" dirty="0"/>
              <a:t>Input variables:</a:t>
            </a:r>
            <a:br>
              <a:rPr lang="en-US" sz="1400" b="1" u="sng" dirty="0"/>
            </a:br>
            <a:r>
              <a:rPr lang="en-US" sz="1400" i="1" dirty="0"/>
              <a:t># bank client data:</a:t>
            </a:r>
            <a:br>
              <a:rPr lang="en-US" sz="1400" i="1" dirty="0"/>
            </a:br>
            <a:r>
              <a:rPr lang="en-US" sz="1400" b="1" dirty="0"/>
              <a:t>1 - age </a:t>
            </a:r>
            <a:r>
              <a:rPr lang="en-US" sz="1400" dirty="0"/>
              <a:t>(numeric)</a:t>
            </a:r>
            <a:br>
              <a:rPr lang="en-US" sz="1400" dirty="0"/>
            </a:br>
            <a:r>
              <a:rPr lang="en-US" sz="1400" b="1" dirty="0"/>
              <a:t>2 - job </a:t>
            </a:r>
            <a:r>
              <a:rPr lang="en-US" sz="1400" dirty="0"/>
              <a:t>: type of job (categorical: 'admin.','blue-collar','entrepreneur','housemaid','management','retired','self-employed','services','student','technician','unemployed','unknown')</a:t>
            </a:r>
            <a:br>
              <a:rPr lang="en-US" sz="1400" dirty="0"/>
            </a:br>
            <a:r>
              <a:rPr lang="en-US" sz="1400" b="1" dirty="0"/>
              <a:t>3 - marital </a:t>
            </a:r>
            <a:r>
              <a:rPr lang="en-US" sz="1400" dirty="0"/>
              <a:t>: marital status (categorical: '</a:t>
            </a:r>
            <a:r>
              <a:rPr lang="en-US" sz="1400" dirty="0" err="1"/>
              <a:t>divorced','married','single','unknown</a:t>
            </a:r>
            <a:r>
              <a:rPr lang="en-US" sz="1400" dirty="0"/>
              <a:t>'; note: 'divorced' means divorced or widowed)</a:t>
            </a:r>
            <a:br>
              <a:rPr lang="en-US" sz="1400" dirty="0"/>
            </a:br>
            <a:r>
              <a:rPr lang="en-US" sz="1400" b="1" dirty="0"/>
              <a:t>4 - education </a:t>
            </a:r>
            <a:r>
              <a:rPr lang="en-US" sz="1400" dirty="0"/>
              <a:t>(categorical: 'basic.4y','basic.6y','basic.9y','high.school','illiterate','professional.course','university.degree','unknown')</a:t>
            </a:r>
            <a:br>
              <a:rPr lang="en-US" sz="1400" dirty="0"/>
            </a:br>
            <a:r>
              <a:rPr lang="en-US" sz="1400" b="1" dirty="0"/>
              <a:t>5 - default</a:t>
            </a:r>
            <a:r>
              <a:rPr lang="en-US" sz="1400" dirty="0"/>
              <a:t>: has credit in default? (categorical: '</a:t>
            </a:r>
            <a:r>
              <a:rPr lang="en-US" sz="1400" dirty="0" err="1"/>
              <a:t>no','yes','unknown</a:t>
            </a:r>
            <a:r>
              <a:rPr lang="en-US" sz="1400" dirty="0"/>
              <a:t>')</a:t>
            </a:r>
            <a:br>
              <a:rPr lang="en-US" sz="1400" dirty="0"/>
            </a:br>
            <a:r>
              <a:rPr lang="en-US" sz="1400" b="1" dirty="0"/>
              <a:t>6 - housing</a:t>
            </a:r>
            <a:r>
              <a:rPr lang="en-US" sz="1400" dirty="0"/>
              <a:t>: has housing loan? (categorical: '</a:t>
            </a:r>
            <a:r>
              <a:rPr lang="en-US" sz="1400" dirty="0" err="1"/>
              <a:t>no','yes','unknown</a:t>
            </a:r>
            <a:r>
              <a:rPr lang="en-US" sz="1400" dirty="0"/>
              <a:t>')</a:t>
            </a:r>
            <a:br>
              <a:rPr lang="en-US" sz="1400" dirty="0"/>
            </a:br>
            <a:r>
              <a:rPr lang="en-US" sz="1400" b="1" dirty="0"/>
              <a:t>7 - loan</a:t>
            </a:r>
            <a:r>
              <a:rPr lang="en-US" sz="1400" dirty="0"/>
              <a:t>: has personal loan? (categorical: '</a:t>
            </a:r>
            <a:r>
              <a:rPr lang="en-US" sz="1400" dirty="0" err="1"/>
              <a:t>no','yes','unknown</a:t>
            </a:r>
            <a:r>
              <a:rPr lang="en-US" sz="1400" dirty="0"/>
              <a:t>')</a:t>
            </a:r>
            <a:br>
              <a:rPr lang="en-US" sz="1400" dirty="0"/>
            </a:br>
            <a:r>
              <a:rPr lang="en-US" sz="1400" i="1" dirty="0"/>
              <a:t># related with the last contact of the current campaign:</a:t>
            </a:r>
            <a:br>
              <a:rPr lang="en-US" sz="1400" i="1" dirty="0"/>
            </a:br>
            <a:r>
              <a:rPr lang="en-US" sz="1400" b="1" dirty="0"/>
              <a:t>8 - contact</a:t>
            </a:r>
            <a:r>
              <a:rPr lang="en-US" sz="1400" dirty="0"/>
              <a:t>: contact communication type (categorical: '</a:t>
            </a:r>
            <a:r>
              <a:rPr lang="en-US" sz="1400" dirty="0" err="1"/>
              <a:t>cellular','telephone</a:t>
            </a:r>
            <a:r>
              <a:rPr lang="en-US" sz="1400" dirty="0"/>
              <a:t>')</a:t>
            </a:r>
            <a:br>
              <a:rPr lang="en-US" sz="1400" dirty="0"/>
            </a:br>
            <a:r>
              <a:rPr lang="en-US" sz="1400" b="1" dirty="0"/>
              <a:t>9 - month</a:t>
            </a:r>
            <a:r>
              <a:rPr lang="en-US" sz="1400" dirty="0"/>
              <a:t>: last contact month of year (categorical: '</a:t>
            </a:r>
            <a:r>
              <a:rPr lang="en-US" sz="1400" dirty="0" err="1"/>
              <a:t>jan</a:t>
            </a:r>
            <a:r>
              <a:rPr lang="en-US" sz="1400" dirty="0"/>
              <a:t>', '</a:t>
            </a:r>
            <a:r>
              <a:rPr lang="en-US" sz="1400" dirty="0" err="1"/>
              <a:t>feb</a:t>
            </a:r>
            <a:r>
              <a:rPr lang="en-US" sz="1400" dirty="0"/>
              <a:t>', 'mar', ..., '</a:t>
            </a:r>
            <a:r>
              <a:rPr lang="en-US" sz="1400" dirty="0" err="1"/>
              <a:t>nov</a:t>
            </a:r>
            <a:r>
              <a:rPr lang="en-US" sz="1400" dirty="0"/>
              <a:t>', '</a:t>
            </a:r>
            <a:r>
              <a:rPr lang="en-US" sz="1400" dirty="0" err="1"/>
              <a:t>dec</a:t>
            </a:r>
            <a:r>
              <a:rPr lang="en-US" sz="1400" dirty="0"/>
              <a:t>')</a:t>
            </a:r>
            <a:br>
              <a:rPr lang="en-US" sz="1400" dirty="0"/>
            </a:br>
            <a:r>
              <a:rPr lang="en-US" sz="1400" b="1" dirty="0"/>
              <a:t>10 - </a:t>
            </a:r>
            <a:r>
              <a:rPr lang="en-US" sz="1400" b="1" dirty="0" err="1"/>
              <a:t>day_of_week</a:t>
            </a:r>
            <a:r>
              <a:rPr lang="en-US" sz="1400" dirty="0"/>
              <a:t>: last contact day of the week (categorical: 'mon','</a:t>
            </a:r>
            <a:r>
              <a:rPr lang="en-US" sz="1400" dirty="0" err="1"/>
              <a:t>tue</a:t>
            </a:r>
            <a:r>
              <a:rPr lang="en-US" sz="1400" dirty="0"/>
              <a:t>','wed','</a:t>
            </a:r>
            <a:r>
              <a:rPr lang="en-US" sz="1400" dirty="0" err="1"/>
              <a:t>thu</a:t>
            </a:r>
            <a:r>
              <a:rPr lang="en-US" sz="1400" dirty="0"/>
              <a:t>','</a:t>
            </a:r>
            <a:r>
              <a:rPr lang="en-US" sz="1400" dirty="0" err="1"/>
              <a:t>fri</a:t>
            </a:r>
            <a:r>
              <a:rPr lang="en-US" sz="1400" dirty="0"/>
              <a:t>')</a:t>
            </a:r>
            <a:br>
              <a:rPr lang="en-US" sz="1400" dirty="0"/>
            </a:br>
            <a:r>
              <a:rPr lang="en-US" sz="1400" b="1" dirty="0"/>
              <a:t>11 - duration</a:t>
            </a:r>
            <a:r>
              <a:rPr lang="en-US" sz="1400" dirty="0"/>
              <a:t>: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br>
              <a:rPr lang="en-US" sz="1400" dirty="0"/>
            </a:br>
            <a:r>
              <a:rPr lang="en-US" sz="1400" i="1" dirty="0"/>
              <a:t># other attributes:</a:t>
            </a:r>
            <a:br>
              <a:rPr lang="en-US" sz="1400" i="1" dirty="0"/>
            </a:br>
            <a:r>
              <a:rPr lang="en-US" sz="1400" b="1" dirty="0"/>
              <a:t>12 - campaign</a:t>
            </a:r>
            <a:r>
              <a:rPr lang="en-US" sz="1400" dirty="0"/>
              <a:t>: number of contacts performed during this campaign and for this client (numeric, includes last contact)</a:t>
            </a:r>
            <a:br>
              <a:rPr lang="en-US" sz="1400" dirty="0"/>
            </a:br>
            <a:r>
              <a:rPr lang="en-US" sz="1400" b="1" dirty="0"/>
              <a:t>13 - </a:t>
            </a:r>
            <a:r>
              <a:rPr lang="en-US" sz="1400" b="1" dirty="0" err="1"/>
              <a:t>pdays</a:t>
            </a:r>
            <a:r>
              <a:rPr lang="en-US" sz="1400" dirty="0"/>
              <a:t>: number of days that passed by after the client was last contacted from a previous campaign (numeric; 999 means client was not previously contacted)</a:t>
            </a:r>
            <a:br>
              <a:rPr lang="en-US" sz="1400" dirty="0"/>
            </a:br>
            <a:r>
              <a:rPr lang="en-US" sz="1400" b="1" dirty="0"/>
              <a:t>14 - previous</a:t>
            </a:r>
            <a:r>
              <a:rPr lang="en-US" sz="1400" dirty="0"/>
              <a:t>: number of contacts performed before this campaign and for this client (numeric)</a:t>
            </a:r>
            <a:br>
              <a:rPr lang="en-US" sz="1400" dirty="0"/>
            </a:br>
            <a:r>
              <a:rPr lang="en-US" sz="1400" b="1" dirty="0"/>
              <a:t>15 - </a:t>
            </a:r>
            <a:r>
              <a:rPr lang="en-US" sz="1400" b="1" dirty="0" err="1"/>
              <a:t>poutcome</a:t>
            </a:r>
            <a:r>
              <a:rPr lang="en-US" sz="1400" dirty="0"/>
              <a:t>: outcome of the previous marketing campaign (categorical: '</a:t>
            </a:r>
            <a:r>
              <a:rPr lang="en-US" sz="1400" dirty="0" err="1"/>
              <a:t>failure','nonexistent','success</a:t>
            </a:r>
            <a:r>
              <a:rPr lang="en-US" sz="1400" dirty="0"/>
              <a:t>')</a:t>
            </a:r>
            <a:br>
              <a:rPr lang="en-US" sz="1400" dirty="0"/>
            </a:br>
            <a:r>
              <a:rPr lang="en-US" sz="1400" dirty="0"/>
              <a:t># social and economic context attributes</a:t>
            </a:r>
            <a:br>
              <a:rPr lang="en-US" sz="1400" dirty="0"/>
            </a:br>
            <a:r>
              <a:rPr lang="en-US" sz="1400" b="1" dirty="0"/>
              <a:t>16 - </a:t>
            </a:r>
            <a:r>
              <a:rPr lang="en-US" sz="1400" b="1" dirty="0" err="1"/>
              <a:t>emp.var.rate</a:t>
            </a:r>
            <a:r>
              <a:rPr lang="en-US" sz="1400" dirty="0"/>
              <a:t>: employment variation rate - quarterly indicator (numeric)</a:t>
            </a:r>
            <a:br>
              <a:rPr lang="en-US" sz="1400" dirty="0"/>
            </a:br>
            <a:r>
              <a:rPr lang="en-US" sz="1400" b="1" dirty="0"/>
              <a:t>17 - </a:t>
            </a:r>
            <a:r>
              <a:rPr lang="en-US" sz="1400" b="1" dirty="0" err="1"/>
              <a:t>cons.price.idx</a:t>
            </a:r>
            <a:r>
              <a:rPr lang="en-US" sz="1400" dirty="0"/>
              <a:t>: consumer price index - monthly indicator (numeric)</a:t>
            </a:r>
            <a:br>
              <a:rPr lang="en-US" sz="1400" dirty="0"/>
            </a:br>
            <a:r>
              <a:rPr lang="en-US" sz="1400" b="1" dirty="0"/>
              <a:t>18 - </a:t>
            </a:r>
            <a:r>
              <a:rPr lang="en-US" sz="1400" b="1" dirty="0" err="1"/>
              <a:t>cons.conf.idx</a:t>
            </a:r>
            <a:r>
              <a:rPr lang="en-US" sz="1400" dirty="0"/>
              <a:t>: consumer confidence index - monthly indicator (numeric)</a:t>
            </a:r>
            <a:br>
              <a:rPr lang="en-US" sz="1400" dirty="0"/>
            </a:br>
            <a:r>
              <a:rPr lang="en-US" sz="1400" b="1" dirty="0"/>
              <a:t>19 - euribor3m</a:t>
            </a:r>
            <a:r>
              <a:rPr lang="en-US" sz="1400" dirty="0"/>
              <a:t>: </a:t>
            </a:r>
            <a:r>
              <a:rPr lang="en-US" sz="1400" dirty="0" err="1"/>
              <a:t>euribor</a:t>
            </a:r>
            <a:r>
              <a:rPr lang="en-US" sz="1400" dirty="0"/>
              <a:t> 3 month rate - daily indicator (numeric)</a:t>
            </a:r>
            <a:br>
              <a:rPr lang="en-US" sz="1400" dirty="0"/>
            </a:br>
            <a:r>
              <a:rPr lang="en-US" sz="1400" b="1" dirty="0"/>
              <a:t>20 - </a:t>
            </a:r>
            <a:r>
              <a:rPr lang="en-US" sz="1400" b="1" dirty="0" err="1"/>
              <a:t>nr.employed</a:t>
            </a:r>
            <a:r>
              <a:rPr lang="en-US" sz="1400" dirty="0"/>
              <a:t>: number of employees - quarterly indicator (numeric)</a:t>
            </a:r>
            <a:br>
              <a:rPr lang="en-US" sz="1400" dirty="0"/>
            </a:br>
            <a:br>
              <a:rPr lang="en-US" sz="1400" dirty="0"/>
            </a:br>
            <a:r>
              <a:rPr lang="en-US" sz="1400" i="1" dirty="0"/>
              <a:t>Output variable (desired target):</a:t>
            </a:r>
            <a:br>
              <a:rPr lang="en-US" sz="1400" i="1" dirty="0"/>
            </a:br>
            <a:r>
              <a:rPr lang="en-US" sz="1400" b="1" dirty="0"/>
              <a:t>21 - y </a:t>
            </a:r>
            <a:r>
              <a:rPr lang="en-US" sz="1400" dirty="0"/>
              <a:t>- has the client subscribed a term deposit? (binary: '</a:t>
            </a:r>
            <a:r>
              <a:rPr lang="en-US" sz="1400" dirty="0" err="1"/>
              <a:t>yes','no</a:t>
            </a:r>
            <a:r>
              <a:rPr lang="en-US" sz="1400" dirty="0"/>
              <a:t>')</a:t>
            </a:r>
          </a:p>
        </p:txBody>
      </p:sp>
    </p:spTree>
    <p:extLst>
      <p:ext uri="{BB962C8B-B14F-4D97-AF65-F5344CB8AC3E}">
        <p14:creationId xmlns:p14="http://schemas.microsoft.com/office/powerpoint/2010/main" val="167825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76E1E8-D842-4F38-818E-DF788B5DDF9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Creating the model: Binomial GLM</a:t>
            </a:r>
          </a:p>
        </p:txBody>
      </p:sp>
      <p:sp>
        <p:nvSpPr>
          <p:cNvPr id="6" name="Content Placeholder 5">
            <a:extLst>
              <a:ext uri="{FF2B5EF4-FFF2-40B4-BE49-F238E27FC236}">
                <a16:creationId xmlns:a16="http://schemas.microsoft.com/office/drawing/2014/main" id="{22453FCF-9139-4067-A302-20431E83201A}"/>
              </a:ext>
            </a:extLst>
          </p:cNvPr>
          <p:cNvSpPr>
            <a:spLocks noGrp="1"/>
          </p:cNvSpPr>
          <p:nvPr>
            <p:ph idx="1"/>
          </p:nvPr>
        </p:nvSpPr>
        <p:spPr>
          <a:xfrm>
            <a:off x="1367624" y="2490436"/>
            <a:ext cx="9708995" cy="3567173"/>
          </a:xfrm>
        </p:spPr>
        <p:txBody>
          <a:bodyPr anchor="ctr">
            <a:normAutofit/>
          </a:bodyPr>
          <a:lstStyle/>
          <a:p>
            <a:r>
              <a:rPr lang="en-US" sz="2400" dirty="0"/>
              <a:t>Since the desired output is binomial, having two options (yes or no), the binomial general linear model (</a:t>
            </a:r>
            <a:r>
              <a:rPr lang="en-US" sz="2400" dirty="0" err="1"/>
              <a:t>glm</a:t>
            </a:r>
            <a:r>
              <a:rPr lang="en-US" sz="2400" dirty="0"/>
              <a:t>) is used.</a:t>
            </a:r>
          </a:p>
          <a:p>
            <a:r>
              <a:rPr lang="en-US" sz="2400" dirty="0"/>
              <a:t>Significance of each variable detailed on next slide</a:t>
            </a:r>
          </a:p>
        </p:txBody>
      </p:sp>
    </p:spTree>
    <p:extLst>
      <p:ext uri="{BB962C8B-B14F-4D97-AF65-F5344CB8AC3E}">
        <p14:creationId xmlns:p14="http://schemas.microsoft.com/office/powerpoint/2010/main" val="404568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E2782A-EFA9-4067-8091-984C7896DFB0}"/>
              </a:ext>
            </a:extLst>
          </p:cNvPr>
          <p:cNvPicPr>
            <a:picLocks noGrp="1" noChangeAspect="1"/>
          </p:cNvPicPr>
          <p:nvPr>
            <p:ph sz="half" idx="1"/>
          </p:nvPr>
        </p:nvPicPr>
        <p:blipFill>
          <a:blip r:embed="rId3"/>
          <a:stretch>
            <a:fillRect/>
          </a:stretch>
        </p:blipFill>
        <p:spPr>
          <a:xfrm>
            <a:off x="533274" y="930961"/>
            <a:ext cx="5755766" cy="4968844"/>
          </a:xfrm>
          <a:prstGeom prst="rect">
            <a:avLst/>
          </a:prstGeom>
        </p:spPr>
      </p:pic>
      <p:pic>
        <p:nvPicPr>
          <p:cNvPr id="6" name="Content Placeholder 5">
            <a:extLst>
              <a:ext uri="{FF2B5EF4-FFF2-40B4-BE49-F238E27FC236}">
                <a16:creationId xmlns:a16="http://schemas.microsoft.com/office/drawing/2014/main" id="{EF7749D8-956A-454D-92AF-6D2C11504BAE}"/>
              </a:ext>
            </a:extLst>
          </p:cNvPr>
          <p:cNvPicPr>
            <a:picLocks noGrp="1" noChangeAspect="1"/>
          </p:cNvPicPr>
          <p:nvPr>
            <p:ph sz="half" idx="2"/>
          </p:nvPr>
        </p:nvPicPr>
        <p:blipFill>
          <a:blip r:embed="rId4"/>
          <a:stretch>
            <a:fillRect/>
          </a:stretch>
        </p:blipFill>
        <p:spPr>
          <a:xfrm>
            <a:off x="6096000" y="930961"/>
            <a:ext cx="5747217" cy="4575759"/>
          </a:xfrm>
          <a:prstGeom prst="rect">
            <a:avLst/>
          </a:prstGeom>
        </p:spPr>
      </p:pic>
    </p:spTree>
    <p:extLst>
      <p:ext uri="{BB962C8B-B14F-4D97-AF65-F5344CB8AC3E}">
        <p14:creationId xmlns:p14="http://schemas.microsoft.com/office/powerpoint/2010/main" val="273578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78065-8484-4724-8DA7-D0868E4D0B86}"/>
              </a:ext>
            </a:extLst>
          </p:cNvPr>
          <p:cNvSpPr>
            <a:spLocks noGrp="1"/>
          </p:cNvSpPr>
          <p:nvPr>
            <p:ph type="title"/>
          </p:nvPr>
        </p:nvSpPr>
        <p:spPr>
          <a:xfrm>
            <a:off x="762000" y="559678"/>
            <a:ext cx="3567915" cy="4952492"/>
          </a:xfrm>
        </p:spPr>
        <p:txBody>
          <a:bodyPr>
            <a:normAutofit/>
          </a:bodyPr>
          <a:lstStyle/>
          <a:p>
            <a:r>
              <a:rPr lang="en-US">
                <a:solidFill>
                  <a:schemeClr val="bg1"/>
                </a:solidFill>
              </a:rPr>
              <a:t>Top Significant Variables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59FEA0E-CEFC-4484-8A00-396BF302CE8E}"/>
              </a:ext>
            </a:extLst>
          </p:cNvPr>
          <p:cNvGraphicFramePr>
            <a:graphicFrameLocks noGrp="1"/>
          </p:cNvGraphicFramePr>
          <p:nvPr>
            <p:ph idx="1"/>
            <p:extLst>
              <p:ext uri="{D42A27DB-BD31-4B8C-83A1-F6EECF244321}">
                <p14:modId xmlns:p14="http://schemas.microsoft.com/office/powerpoint/2010/main" val="415218926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7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30B363E-E213-4689-8A67-D5D81B5115DF}"/>
              </a:ext>
            </a:extLst>
          </p:cNvPr>
          <p:cNvSpPr txBox="1">
            <a:spLocks/>
          </p:cNvSpPr>
          <p:nvPr/>
        </p:nvSpPr>
        <p:spPr>
          <a:xfrm>
            <a:off x="613025" y="297362"/>
            <a:ext cx="2675562" cy="360350"/>
          </a:xfrm>
          <a:prstGeom prst="rect">
            <a:avLst/>
          </a:prstGeom>
          <a:solidFill>
            <a:schemeClr val="bg1">
              <a:lumMod val="85000"/>
            </a:schemeClr>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rPr>
              <a:t>Significant Variables</a:t>
            </a:r>
          </a:p>
        </p:txBody>
      </p:sp>
      <p:sp>
        <p:nvSpPr>
          <p:cNvPr id="8" name="Rectangle: Rounded Corners 7">
            <a:extLst>
              <a:ext uri="{FF2B5EF4-FFF2-40B4-BE49-F238E27FC236}">
                <a16:creationId xmlns:a16="http://schemas.microsoft.com/office/drawing/2014/main" id="{5E17B39B-442E-4509-9909-7D5C994C6EF3}"/>
              </a:ext>
            </a:extLst>
          </p:cNvPr>
          <p:cNvSpPr/>
          <p:nvPr/>
        </p:nvSpPr>
        <p:spPr>
          <a:xfrm>
            <a:off x="561226" y="564272"/>
            <a:ext cx="11069548" cy="8527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FFBB8-5947-49FB-A47C-704644271BA4}"/>
              </a:ext>
            </a:extLst>
          </p:cNvPr>
          <p:cNvSpPr>
            <a:spLocks noGrp="1"/>
          </p:cNvSpPr>
          <p:nvPr>
            <p:ph type="title"/>
          </p:nvPr>
        </p:nvSpPr>
        <p:spPr>
          <a:xfrm>
            <a:off x="1207736" y="700395"/>
            <a:ext cx="5627669" cy="611901"/>
          </a:xfrm>
        </p:spPr>
        <p:txBody>
          <a:bodyPr>
            <a:normAutofit fontScale="90000"/>
          </a:bodyPr>
          <a:lstStyle/>
          <a:p>
            <a:r>
              <a:rPr lang="en-US" b="1" dirty="0">
                <a:solidFill>
                  <a:schemeClr val="bg1"/>
                </a:solidFill>
              </a:rPr>
              <a:t>Month</a:t>
            </a:r>
          </a:p>
        </p:txBody>
      </p:sp>
      <p:pic>
        <p:nvPicPr>
          <p:cNvPr id="6" name="Content Placeholder 5">
            <a:extLst>
              <a:ext uri="{FF2B5EF4-FFF2-40B4-BE49-F238E27FC236}">
                <a16:creationId xmlns:a16="http://schemas.microsoft.com/office/drawing/2014/main" id="{71AC2478-87BC-4887-B003-E577DA952455}"/>
              </a:ext>
            </a:extLst>
          </p:cNvPr>
          <p:cNvPicPr>
            <a:picLocks noGrp="1" noChangeAspect="1"/>
          </p:cNvPicPr>
          <p:nvPr>
            <p:ph idx="1"/>
          </p:nvPr>
        </p:nvPicPr>
        <p:blipFill>
          <a:blip r:embed="rId3"/>
          <a:stretch>
            <a:fillRect/>
          </a:stretch>
        </p:blipFill>
        <p:spPr>
          <a:xfrm>
            <a:off x="234961" y="1386392"/>
            <a:ext cx="6902097" cy="5297437"/>
          </a:xfrm>
          <a:prstGeom prst="rect">
            <a:avLst/>
          </a:prstGeom>
        </p:spPr>
      </p:pic>
      <p:sp>
        <p:nvSpPr>
          <p:cNvPr id="7" name="TextBox 6">
            <a:extLst>
              <a:ext uri="{FF2B5EF4-FFF2-40B4-BE49-F238E27FC236}">
                <a16:creationId xmlns:a16="http://schemas.microsoft.com/office/drawing/2014/main" id="{549F8C3C-55E3-4045-81B6-9B564BAD2865}"/>
              </a:ext>
            </a:extLst>
          </p:cNvPr>
          <p:cNvSpPr txBox="1"/>
          <p:nvPr/>
        </p:nvSpPr>
        <p:spPr>
          <a:xfrm>
            <a:off x="7728857" y="2413337"/>
            <a:ext cx="408666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Observations:</a:t>
            </a:r>
          </a:p>
          <a:p>
            <a:pPr marL="742950" lvl="1" indent="-285750">
              <a:buFont typeface="Arial" panose="020B0604020202020204" pitchFamily="34" charset="0"/>
              <a:buChar char="•"/>
            </a:pPr>
            <a:r>
              <a:rPr lang="en-US" dirty="0"/>
              <a:t>Summer months have more volume.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November has a higher volume than it’s surrounding months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proportion of No’s to Yes’s is high in the months with larger volume.</a:t>
            </a:r>
          </a:p>
        </p:txBody>
      </p:sp>
      <p:sp>
        <p:nvSpPr>
          <p:cNvPr id="16" name="Rectangle 15" descr="Monthly calendar">
            <a:extLst>
              <a:ext uri="{FF2B5EF4-FFF2-40B4-BE49-F238E27FC236}">
                <a16:creationId xmlns:a16="http://schemas.microsoft.com/office/drawing/2014/main" id="{CD799901-6944-4168-AC04-FB31E85B62DC}"/>
              </a:ext>
            </a:extLst>
          </p:cNvPr>
          <p:cNvSpPr/>
          <p:nvPr/>
        </p:nvSpPr>
        <p:spPr>
          <a:xfrm>
            <a:off x="690056" y="731808"/>
            <a:ext cx="517680" cy="51768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74721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1294</Words>
  <Application>Microsoft Office PowerPoint</Application>
  <PresentationFormat>Widescreen</PresentationFormat>
  <Paragraphs>83</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Bank Marketing Case Study</vt:lpstr>
      <vt:lpstr>Description</vt:lpstr>
      <vt:lpstr>Dataset</vt:lpstr>
      <vt:lpstr>PowerPoint Presentation</vt:lpstr>
      <vt:lpstr>PowerPoint Presentation</vt:lpstr>
      <vt:lpstr>Creating the model: Binomial GLM</vt:lpstr>
      <vt:lpstr>PowerPoint Presentation</vt:lpstr>
      <vt:lpstr>Top Significant Variables</vt:lpstr>
      <vt:lpstr>Month</vt:lpstr>
      <vt:lpstr>Contact</vt:lpstr>
      <vt:lpstr>Consumer Confidence Index</vt:lpstr>
      <vt:lpstr>Consumer Price Index</vt:lpstr>
      <vt:lpstr>Employment Variation Rate</vt:lpstr>
      <vt:lpstr>Creating the optimal model: Binomial GLM</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Case Study</dc:title>
  <dc:creator>Megan Petralia</dc:creator>
  <cp:lastModifiedBy>Megan Petralia</cp:lastModifiedBy>
  <cp:revision>7</cp:revision>
  <dcterms:created xsi:type="dcterms:W3CDTF">2020-05-27T02:00:39Z</dcterms:created>
  <dcterms:modified xsi:type="dcterms:W3CDTF">2020-05-27T15:15:20Z</dcterms:modified>
</cp:coreProperties>
</file>