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D3-2BEF-43FA-803F-0F604CBC912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591B85-6CFE-4C0B-B77C-EAAAFDECC5A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79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D3-2BEF-43FA-803F-0F604CBC912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B85-6CFE-4C0B-B77C-EAAAFDECC5AE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3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D3-2BEF-43FA-803F-0F604CBC912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B85-6CFE-4C0B-B77C-EAAAFDECC5A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2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D3-2BEF-43FA-803F-0F604CBC912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B85-6CFE-4C0B-B77C-EAAAFDECC5AE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20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D3-2BEF-43FA-803F-0F604CBC912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B85-6CFE-4C0B-B77C-EAAAFDECC5A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7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D3-2BEF-43FA-803F-0F604CBC912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B85-6CFE-4C0B-B77C-EAAAFDECC5AE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0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D3-2BEF-43FA-803F-0F604CBC912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B85-6CFE-4C0B-B77C-EAAAFDECC5AE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3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D3-2BEF-43FA-803F-0F604CBC912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B85-6CFE-4C0B-B77C-EAAAFDECC5AE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3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D3-2BEF-43FA-803F-0F604CBC912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B85-6CFE-4C0B-B77C-EAAAFDECC5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570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D3-2BEF-43FA-803F-0F604CBC912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B85-6CFE-4C0B-B77C-EAAAFDECC5A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6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6E418D3-2BEF-43FA-803F-0F604CBC912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1B85-6CFE-4C0B-B77C-EAAAFDECC5AE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7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18D3-2BEF-43FA-803F-0F604CBC912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591B85-6CFE-4C0B-B77C-EAAAFDECC5A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2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17D524E-3157-ECE8-1D50-6FD1919A3E64}"/>
              </a:ext>
            </a:extLst>
          </p:cNvPr>
          <p:cNvSpPr txBox="1"/>
          <p:nvPr/>
        </p:nvSpPr>
        <p:spPr>
          <a:xfrm>
            <a:off x="218114" y="864066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CAPITULO VII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▷ Logo Sena - Descargar Logo Sena en JPG - PNG - SVG">
            <a:extLst>
              <a:ext uri="{FF2B5EF4-FFF2-40B4-BE49-F238E27FC236}">
                <a16:creationId xmlns:a16="http://schemas.microsoft.com/office/drawing/2014/main" id="{EA9A51C4-B8EE-1204-0230-1626557F5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4" b="95045" l="3965" r="96476">
                        <a14:foregroundMark x1="48018" y1="16216" x2="48018" y2="16216"/>
                        <a14:foregroundMark x1="52423" y1="14865" x2="52423" y2="14865"/>
                        <a14:foregroundMark x1="51982" y1="10360" x2="51982" y2="10360"/>
                        <a14:foregroundMark x1="53744" y1="14414" x2="53744" y2="14414"/>
                        <a14:foregroundMark x1="55507" y1="15766" x2="55507" y2="15766"/>
                        <a14:foregroundMark x1="48458" y1="17117" x2="48458" y2="17117"/>
                        <a14:foregroundMark x1="48018" y1="13063" x2="48018" y2="13063"/>
                        <a14:foregroundMark x1="57709" y1="13514" x2="57709" y2="13514"/>
                        <a14:foregroundMark x1="57709" y1="15315" x2="57709" y2="15315"/>
                        <a14:foregroundMark x1="56388" y1="18018" x2="54185" y2="9009"/>
                        <a14:foregroundMark x1="55507" y1="9910" x2="56828" y2="12613"/>
                        <a14:foregroundMark x1="57269" y1="15315" x2="55947" y2="16216"/>
                        <a14:foregroundMark x1="53304" y1="16216" x2="53304" y2="16216"/>
                        <a14:foregroundMark x1="67401" y1="48649" x2="67401" y2="48649"/>
                        <a14:foregroundMark x1="96476" y1="46396" x2="96476" y2="46396"/>
                        <a14:foregroundMark x1="48899" y1="3604" x2="48899" y2="3604"/>
                        <a14:foregroundMark x1="36123" y1="51351" x2="36123" y2="51351"/>
                        <a14:foregroundMark x1="4405" y1="48649" x2="4405" y2="48649"/>
                        <a14:foregroundMark x1="38326" y1="83333" x2="38326" y2="83333"/>
                        <a14:foregroundMark x1="71366" y1="95045" x2="71366" y2="95045"/>
                        <a14:foregroundMark x1="85903" y1="30631" x2="85903" y2="30631"/>
                        <a14:foregroundMark x1="68282" y1="36486" x2="68282" y2="36486"/>
                        <a14:foregroundMark x1="30837" y1="35135" x2="30837" y2="35135"/>
                        <a14:foregroundMark x1="11013" y1="31532" x2="11013" y2="315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658" y="3930401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D76FDDC-1E7E-5934-FAB3-C36DC726C3A4}"/>
              </a:ext>
            </a:extLst>
          </p:cNvPr>
          <p:cNvSpPr txBox="1"/>
          <p:nvPr/>
        </p:nvSpPr>
        <p:spPr>
          <a:xfrm>
            <a:off x="218114" y="1806279"/>
            <a:ext cx="184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Integrantes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F1EDF02-260D-A52C-CFF5-BA4B98D78173}"/>
              </a:ext>
            </a:extLst>
          </p:cNvPr>
          <p:cNvSpPr txBox="1"/>
          <p:nvPr/>
        </p:nvSpPr>
        <p:spPr>
          <a:xfrm>
            <a:off x="74646" y="2296296"/>
            <a:ext cx="34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Juan Pablo Toro López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Sebastián Muñoz Acevedo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Juan Pablo Palomino Guarín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4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iseño de página, dibujos animados de personas, texto, relaciones públicas  png | PNGEgg">
            <a:extLst>
              <a:ext uri="{FF2B5EF4-FFF2-40B4-BE49-F238E27FC236}">
                <a16:creationId xmlns:a16="http://schemas.microsoft.com/office/drawing/2014/main" id="{B2A49B52-5830-4CCC-C194-DF66D40E3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5" b="97884" l="1000" r="95889">
                        <a14:foregroundMark x1="6333" y1="39633" x2="6333" y2="39633"/>
                        <a14:foregroundMark x1="7444" y1="42877" x2="7444" y2="42877"/>
                        <a14:foregroundMark x1="5444" y1="44147" x2="5444" y2="44147"/>
                        <a14:foregroundMark x1="4444" y1="46685" x2="4444" y2="46685"/>
                        <a14:foregroundMark x1="1111" y1="47250" x2="1111" y2="47250"/>
                        <a14:foregroundMark x1="50111" y1="5783" x2="50111" y2="5783"/>
                        <a14:foregroundMark x1="51333" y1="3808" x2="51333" y2="3808"/>
                        <a14:foregroundMark x1="65333" y1="7052" x2="65333" y2="7052"/>
                        <a14:foregroundMark x1="63889" y1="4513" x2="63889" y2="4513"/>
                        <a14:foregroundMark x1="60000" y1="3244" x2="60000" y2="3244"/>
                        <a14:foregroundMark x1="54000" y1="2680" x2="54000" y2="2680"/>
                        <a14:foregroundMark x1="49222" y1="2680" x2="47444" y2="3667"/>
                        <a14:foregroundMark x1="30889" y1="76305" x2="30889" y2="76305"/>
                        <a14:foregroundMark x1="36222" y1="72638" x2="36222" y2="72638"/>
                        <a14:foregroundMark x1="49000" y1="88152" x2="49000" y2="88152"/>
                        <a14:foregroundMark x1="54111" y1="93653" x2="54111" y2="93653"/>
                        <a14:foregroundMark x1="63222" y1="89845" x2="63222" y2="89845"/>
                        <a14:foregroundMark x1="63889" y1="92807" x2="63889" y2="92807"/>
                        <a14:foregroundMark x1="57222" y1="94358" x2="57222" y2="94358"/>
                        <a14:foregroundMark x1="57333" y1="91961" x2="57333" y2="91961"/>
                        <a14:foregroundMark x1="61222" y1="88858" x2="61222" y2="88858"/>
                        <a14:foregroundMark x1="49000" y1="6911" x2="49000" y2="6911"/>
                        <a14:foregroundMark x1="47000" y1="5501" x2="47000" y2="5501"/>
                        <a14:foregroundMark x1="37889" y1="6629" x2="37889" y2="6629"/>
                        <a14:foregroundMark x1="36556" y1="11425" x2="36556" y2="11425"/>
                        <a14:foregroundMark x1="32667" y1="14528" x2="32667" y2="14528"/>
                        <a14:foregroundMark x1="33778" y1="8745" x2="33778" y2="8745"/>
                        <a14:foregroundMark x1="42556" y1="5219" x2="42556" y2="5219"/>
                        <a14:foregroundMark x1="56889" y1="1410" x2="56889" y2="1410"/>
                        <a14:foregroundMark x1="51111" y1="91114" x2="51111" y2="91114"/>
                        <a14:foregroundMark x1="50444" y1="92948" x2="50444" y2="92948"/>
                        <a14:foregroundMark x1="45778" y1="93512" x2="45778" y2="93512"/>
                        <a14:foregroundMark x1="35889" y1="93653" x2="35889" y2="93653"/>
                        <a14:foregroundMark x1="29889" y1="93371" x2="29889" y2="93371"/>
                        <a14:foregroundMark x1="27333" y1="93230" x2="27333" y2="93230"/>
                        <a14:foregroundMark x1="20000" y1="92948" x2="20000" y2="92948"/>
                        <a14:foregroundMark x1="18111" y1="93089" x2="18111" y2="93089"/>
                        <a14:foregroundMark x1="53111" y1="98307" x2="53111" y2="98307"/>
                        <a14:foregroundMark x1="91889" y1="15797" x2="91889" y2="15797"/>
                        <a14:foregroundMark x1="95889" y1="33709" x2="95889" y2="33709"/>
                        <a14:foregroundMark x1="52889" y1="705" x2="52889" y2="7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132" y="4766990"/>
            <a:ext cx="2654302" cy="20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BEC0342-A298-78BE-CF0F-5C520B914E2A}"/>
              </a:ext>
            </a:extLst>
          </p:cNvPr>
          <p:cNvSpPr txBox="1"/>
          <p:nvPr/>
        </p:nvSpPr>
        <p:spPr>
          <a:xfrm>
            <a:off x="453007" y="595434"/>
            <a:ext cx="7164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PROCESO DE INFORMACIÓN, INCUMPLIMIENTO  Y DESERCIÓN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5692CC-DD42-CDD2-178D-1A66F1ADC547}"/>
              </a:ext>
            </a:extLst>
          </p:cNvPr>
          <p:cNvSpPr txBox="1"/>
          <p:nvPr/>
        </p:nvSpPr>
        <p:spPr>
          <a:xfrm>
            <a:off x="518322" y="1397675"/>
            <a:ext cx="5847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artículo 22 establece que los estudiantes del SENA deben participar activamente en todas las actividades de aprendizaje, ya sean presenciales o en línea. También dice que cada estudiante es responsable de su propio aprendizaje y que se evaluará si cumplen con las tareas de acuerdo con lo que acuerden con sus instructores</a:t>
            </a:r>
          </a:p>
        </p:txBody>
      </p:sp>
    </p:spTree>
    <p:extLst>
      <p:ext uri="{BB962C8B-B14F-4D97-AF65-F5344CB8AC3E}">
        <p14:creationId xmlns:p14="http://schemas.microsoft.com/office/powerpoint/2010/main" val="164380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58EA87E-2D39-D90D-A3AB-13E055F93965}"/>
              </a:ext>
            </a:extLst>
          </p:cNvPr>
          <p:cNvSpPr txBox="1"/>
          <p:nvPr/>
        </p:nvSpPr>
        <p:spPr>
          <a:xfrm>
            <a:off x="-1519280" y="453630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1. Incumplimiento Justificado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 descr="DESPIDO DISCIPLINARIO. ¿CÓMO SE ACREDITAN LAS FALTAS DE ASISTENCIA AL  TRABAJO? ERRORES EN EL SISTEMA DE FICHAJE - Manuel Borges Abogados">
            <a:extLst>
              <a:ext uri="{FF2B5EF4-FFF2-40B4-BE49-F238E27FC236}">
                <a16:creationId xmlns:a16="http://schemas.microsoft.com/office/drawing/2014/main" id="{DE4EA5EB-DD08-F4F1-2439-7ED82C01D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02" y="2752725"/>
            <a:ext cx="3854161" cy="242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25982D9-ABBE-D13A-0286-2BE91CCEB749}"/>
              </a:ext>
            </a:extLst>
          </p:cNvPr>
          <p:cNvSpPr txBox="1"/>
          <p:nvPr/>
        </p:nvSpPr>
        <p:spPr>
          <a:xfrm>
            <a:off x="391556" y="822962"/>
            <a:ext cx="3761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Faltas justificadas: Cuando un aprendiz no puede hacer sus tareas debido a razones válidas como enfermedad o problemas personales, puede avisar a su instructor y presentar pruebas. Por ejemplo, una nota médica. Si está enfermo por más de 20 días, puede pedir una pausa en sus estudios.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4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2395067-1440-6512-1707-78EFC73E0CF7}"/>
              </a:ext>
            </a:extLst>
          </p:cNvPr>
          <p:cNvSpPr txBox="1"/>
          <p:nvPr/>
        </p:nvSpPr>
        <p:spPr>
          <a:xfrm>
            <a:off x="658563" y="1511559"/>
            <a:ext cx="4096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Faltas injustificadas: Si un aprendiz no hace sus tareas sin razón o sin avisar a su instructor a tiempo, se considera una falta injustificada. El instructor debe mantener un registro.</a:t>
            </a:r>
          </a:p>
        </p:txBody>
      </p:sp>
      <p:pic>
        <p:nvPicPr>
          <p:cNvPr id="3074" name="Picture 2" descr="Cuántas faltas de asistencia no justificadas pueden provocar el despido  válido del trabajador? - Laboral Pensiones">
            <a:extLst>
              <a:ext uri="{FF2B5EF4-FFF2-40B4-BE49-F238E27FC236}">
                <a16:creationId xmlns:a16="http://schemas.microsoft.com/office/drawing/2014/main" id="{CAE1281F-82D2-1D9B-0DD3-41CA4018C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2" y="1371600"/>
            <a:ext cx="355758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A8B73B2-6D5C-684E-DFA5-F83EC7BE4AD1}"/>
              </a:ext>
            </a:extLst>
          </p:cNvPr>
          <p:cNvSpPr txBox="1"/>
          <p:nvPr/>
        </p:nvSpPr>
        <p:spPr>
          <a:xfrm>
            <a:off x="-1164716" y="1142227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2. Incumplimiento Injustificado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6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D471EB9-A712-B68C-BD46-29115A373AF3}"/>
              </a:ext>
            </a:extLst>
          </p:cNvPr>
          <p:cNvSpPr txBox="1"/>
          <p:nvPr/>
        </p:nvSpPr>
        <p:spPr>
          <a:xfrm>
            <a:off x="-903459" y="369655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3. Revisión de los Resultado de Evaluación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8C132D9-0907-CA57-5080-F958D720AC9D}"/>
              </a:ext>
            </a:extLst>
          </p:cNvPr>
          <p:cNvSpPr txBox="1"/>
          <p:nvPr/>
        </p:nvSpPr>
        <p:spPr>
          <a:xfrm>
            <a:off x="167951" y="1025909"/>
            <a:ext cx="7352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Revisión de calificaciones: Si un aprendiz no está de acuerdo con su calificación, puede pedir una revisión. Primero, le dice al instructor por qué no está de acuerdo. Si no responde o el problema persiste, puede pedir a otra persona que revise su calificación, y la decisión final será de esa persona.</a:t>
            </a:r>
          </a:p>
          <a:p>
            <a:pPr algn="ctr"/>
            <a:endParaRPr lang="es-CO" b="1" dirty="0">
              <a:latin typeface="Amasis MT Pro Medium" panose="02040604050005020304" pitchFamily="18" charset="0"/>
            </a:endParaRPr>
          </a:p>
        </p:txBody>
      </p:sp>
      <p:pic>
        <p:nvPicPr>
          <p:cNvPr id="2050" name="Picture 2" descr="Evaluar Resultados de Aprendizaje del Estudiante. Tarea clave del docente.  - Blog - ThinkingLab">
            <a:extLst>
              <a:ext uri="{FF2B5EF4-FFF2-40B4-BE49-F238E27FC236}">
                <a16:creationId xmlns:a16="http://schemas.microsoft.com/office/drawing/2014/main" id="{455EBE55-9C3D-AAEF-F2E8-F8F6ACAF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39" y="3552932"/>
            <a:ext cx="5450108" cy="279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75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73EDE-A942-7361-33A4-A925C286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73225"/>
            <a:ext cx="6712707" cy="559836"/>
          </a:xfrm>
        </p:spPr>
        <p:txBody>
          <a:bodyPr>
            <a:noAutofit/>
          </a:bodyPr>
          <a:lstStyle/>
          <a:p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4.  Deserción El documento establece cuándo se considera que un aprendiz ha dejado su formación:</a:t>
            </a:r>
            <a:b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6CB73D-E4DC-F0E1-57BB-2FC5EA98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7011285" cy="2742880"/>
          </a:xfrm>
        </p:spPr>
        <p:txBody>
          <a:bodyPr>
            <a:normAutofit fontScale="25000" lnSpcReduction="20000"/>
          </a:bodyPr>
          <a:lstStyle/>
          <a:p>
            <a:r>
              <a:rPr lang="es-ES" sz="4800" dirty="0">
                <a:latin typeface="Arial" panose="020B0604020202020204" pitchFamily="34" charset="0"/>
                <a:cs typeface="Arial" panose="020B0604020202020204" pitchFamily="34" charset="0"/>
              </a:rPr>
              <a:t>a. Cuando un aprendiz no asiste sin motivo durante tres días seguidos a su centro de formación o empresa de formación.</a:t>
            </a:r>
          </a:p>
          <a:p>
            <a:r>
              <a:rPr lang="es-ES" sz="4800" dirty="0">
                <a:latin typeface="Arial" panose="020B0604020202020204" pitchFamily="34" charset="0"/>
                <a:cs typeface="Arial" panose="020B0604020202020204" pitchFamily="34" charset="0"/>
              </a:rPr>
              <a:t>b. Si, después de un período de tiempo en pausa aprobado por el SENA, el aprendiz no regresa al programa de formación.</a:t>
            </a:r>
          </a:p>
          <a:p>
            <a:r>
              <a:rPr lang="es-ES" sz="4800" dirty="0">
                <a:latin typeface="Arial" panose="020B0604020202020204" pitchFamily="34" charset="0"/>
                <a:cs typeface="Arial" panose="020B0604020202020204" pitchFamily="34" charset="0"/>
              </a:rPr>
              <a:t>c. Si han pasado dos años desde que terminó la parte de clases teóricas del programa y el aprendiz no ha completado la parte práctica.</a:t>
            </a:r>
          </a:p>
          <a:p>
            <a:r>
              <a:rPr lang="es-ES" sz="4800" dirty="0">
                <a:latin typeface="Arial" panose="020B0604020202020204" pitchFamily="34" charset="0"/>
                <a:cs typeface="Arial" panose="020B0604020202020204" pitchFamily="34" charset="0"/>
              </a:rPr>
              <a:t>Cuando esto sucede, el instructor o el responsable del seguimiento informará al Coordinador Académico. El Coordinador Académico enviará una carta al aprendiz solicitándole que explique su ausencia y presente pruebas, si es necesario, en un plazo de cinco días hábiles. Si el aprendiz no responde o no proporciona pruebas suficientes, el Subdirector del Centro de Formación decidirá que el aprendiz ha abandonado el proceso de formación y cancelará su matrícula. El aprendiz será notificado de esta decisión y podrá presentar una queja al Subdirector del Centro. Una vez que la decisión sea definitiva, se registrará en el sistema.</a:t>
            </a:r>
          </a:p>
          <a:p>
            <a:r>
              <a:rPr lang="es-ES" sz="4800" dirty="0">
                <a:latin typeface="Arial" panose="020B0604020202020204" pitchFamily="34" charset="0"/>
                <a:cs typeface="Arial" panose="020B0604020202020204" pitchFamily="34" charset="0"/>
              </a:rPr>
              <a:t>La cancelación de la matrícula significa que el aprendiz no podrá unirse a programas de formación titulada de la institución durante los siguientes seis meses a partir de la decisión. En el caso de programas de formación complementaria en línea, la inscripción en futuros programas dependerá de lo que el Instructor-Tutor haya registrado en el sistema.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191770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501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Amasis MT Pro Medium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 Deserción El documento establece cuándo se considera que un aprendiz ha dejado su formación: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Luiza Fernanda Vasquez Munera</dc:creator>
  <cp:lastModifiedBy>Luiza Fernanda Vasquez Munera</cp:lastModifiedBy>
  <cp:revision>1</cp:revision>
  <dcterms:created xsi:type="dcterms:W3CDTF">2023-10-06T15:01:20Z</dcterms:created>
  <dcterms:modified xsi:type="dcterms:W3CDTF">2023-10-06T16:20:21Z</dcterms:modified>
</cp:coreProperties>
</file>