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10/6/2023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387E74-6ADC-7338-2EED-1711B0FDBE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REPRESENTANTE DE LOS APRENDICES </a:t>
            </a:r>
            <a:r>
              <a:rPr lang="es-CO" sz="2400" dirty="0"/>
              <a:t>(CAPITULO XI)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1D02D7F-193E-2F06-B092-B0EFB4CC51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637321"/>
            <a:ext cx="10572000" cy="1108310"/>
          </a:xfrm>
        </p:spPr>
        <p:txBody>
          <a:bodyPr>
            <a:normAutofit/>
          </a:bodyPr>
          <a:lstStyle/>
          <a:p>
            <a:r>
              <a:rPr lang="es-MX" sz="2800" dirty="0"/>
              <a:t>JUAN MANUEL VANEGAS BEDOYA</a:t>
            </a:r>
          </a:p>
        </p:txBody>
      </p:sp>
    </p:spTree>
    <p:extLst>
      <p:ext uri="{BB962C8B-B14F-4D97-AF65-F5344CB8AC3E}">
        <p14:creationId xmlns:p14="http://schemas.microsoft.com/office/powerpoint/2010/main" val="3231501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FEF918EB-3761-E311-3502-FB605018D689}"/>
              </a:ext>
            </a:extLst>
          </p:cNvPr>
          <p:cNvSpPr/>
          <p:nvPr/>
        </p:nvSpPr>
        <p:spPr>
          <a:xfrm>
            <a:off x="6187415" y="3899244"/>
            <a:ext cx="5309335" cy="24699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24E1A9-01B4-4E75-2FCF-77438C92B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02907"/>
            <a:ext cx="10571998" cy="549761"/>
          </a:xfrm>
        </p:spPr>
        <p:txBody>
          <a:bodyPr/>
          <a:lstStyle/>
          <a:p>
            <a:pPr algn="ctr"/>
            <a:r>
              <a:rPr lang="es-MX" sz="2400" dirty="0"/>
              <a:t>CAPITULO XI: </a:t>
            </a:r>
            <a:endParaRPr lang="es-CO" sz="2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176BB5-6258-C0DD-AB54-29DE1F89CB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8712" y="2308195"/>
            <a:ext cx="5185873" cy="414689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dirty="0">
                <a:latin typeface="Poppins" panose="00000500000000000000" pitchFamily="2" charset="0"/>
                <a:cs typeface="Poppins" panose="00000500000000000000" pitchFamily="2" charset="0"/>
              </a:rPr>
              <a:t>ARTÍCULO 37: </a:t>
            </a:r>
            <a:r>
              <a:rPr lang="es-MX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representación de aprendices. Es un ejercicio democrático, avalado por la decisión de mayoría de votos por los aprendices. Para postularse y poder ejercer, el aprendiz no puede tener llamados de atención escritos, condicionamiento de matrícula, ni haber sido sancionado con cancelación de matrícula en procesos de formación.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kern="100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ARTÍCULO 38: 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cualidades del representante de centro. Es el aprendiz que en consideración a su buen comportamiento, liderazgo y buen rendimiento en su proceso de formación sea electo con el voto de los aprendices en su respectivo centro.</a:t>
            </a:r>
            <a:endParaRPr lang="es-CO" sz="1800" kern="100" dirty="0">
              <a:effectLst/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endParaRPr lang="es-CO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3A893D5-2A7C-D7CB-30B3-B37FC9D6D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15" y="2222286"/>
            <a:ext cx="5194583" cy="4146898"/>
          </a:xfrm>
        </p:spPr>
        <p:txBody>
          <a:bodyPr>
            <a:normAutofit fontScale="92500" lnSpcReduction="10000"/>
          </a:bodyPr>
          <a:lstStyle/>
          <a:p>
            <a:r>
              <a:rPr lang="es-CO" dirty="0">
                <a:latin typeface="Poppins" panose="00000500000000000000" pitchFamily="2" charset="0"/>
                <a:cs typeface="Poppins" panose="00000500000000000000" pitchFamily="2" charset="0"/>
              </a:rPr>
              <a:t>ARTÍCULO 39: </a:t>
            </a:r>
            <a:r>
              <a:rPr lang="es-MX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número de representantes. Por cada jornada se elige un representante, es decir, hasta (3) por cada centro; en centros con sedes en municipios alejados, se elegirá (1) aprendiz.</a:t>
            </a:r>
            <a:endParaRPr lang="es-CO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CO" dirty="0">
                <a:latin typeface="Poppins" panose="00000500000000000000" pitchFamily="2" charset="0"/>
                <a:cs typeface="Poppins" panose="00000500000000000000" pitchFamily="2" charset="0"/>
              </a:rPr>
              <a:t>ARTÍCULO 40: 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requisitos para ser elegido representante.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s-MX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Haber desarrollado mínimo (2) meses de formación con un buen rendimiento académico.</a:t>
            </a:r>
            <a:endParaRPr lang="es-CO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MX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Demostrar cualidades de liderazgo.</a:t>
            </a:r>
            <a:endParaRPr lang="es-CO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MX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haber sido representante de aprendices en otro SENA.</a:t>
            </a:r>
            <a:endParaRPr lang="es-CO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MX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 responsable para asumir el cargo como representante sin descuidar las obligaciones académicas.</a:t>
            </a:r>
            <a:r>
              <a:rPr lang="es-MX" dirty="0">
                <a:latin typeface="Calibri" panose="020F0502020204030204" pitchFamily="34" charset="0"/>
                <a:cs typeface="Times New Roman" panose="02020603050405020304" pitchFamily="18" charset="0"/>
              </a:rPr>
              <a:t>     </a:t>
            </a:r>
            <a:endParaRPr lang="es-CO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BB21EA11-E6A2-F9C9-E321-1342361F8AC8}"/>
              </a:ext>
            </a:extLst>
          </p:cNvPr>
          <p:cNvSpPr txBox="1">
            <a:spLocks/>
          </p:cNvSpPr>
          <p:nvPr/>
        </p:nvSpPr>
        <p:spPr>
          <a:xfrm>
            <a:off x="810000" y="1104135"/>
            <a:ext cx="10571998" cy="549761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sz="3200" dirty="0">
                <a:latin typeface="Poppins" panose="00000500000000000000" pitchFamily="2" charset="0"/>
                <a:cs typeface="Poppins" panose="00000500000000000000" pitchFamily="2" charset="0"/>
              </a:rPr>
              <a:t>REPRESENTACIÓN DE LOS APRENDICES</a:t>
            </a:r>
            <a:endParaRPr lang="es-CO" sz="3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83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0F95CA80-A793-6239-131B-91E2C6FB3C1E}"/>
              </a:ext>
            </a:extLst>
          </p:cNvPr>
          <p:cNvSpPr/>
          <p:nvPr/>
        </p:nvSpPr>
        <p:spPr>
          <a:xfrm>
            <a:off x="6362496" y="1597982"/>
            <a:ext cx="5185873" cy="39771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423EF00-7288-BC5C-55F0-B72C7866B236}"/>
              </a:ext>
            </a:extLst>
          </p:cNvPr>
          <p:cNvSpPr/>
          <p:nvPr/>
        </p:nvSpPr>
        <p:spPr>
          <a:xfrm>
            <a:off x="910127" y="1597982"/>
            <a:ext cx="5185873" cy="39771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7EC8D618-CF7E-A5F9-CE66-216D4CC91C82}"/>
              </a:ext>
            </a:extLst>
          </p:cNvPr>
          <p:cNvSpPr txBox="1">
            <a:spLocks/>
          </p:cNvSpPr>
          <p:nvPr/>
        </p:nvSpPr>
        <p:spPr>
          <a:xfrm>
            <a:off x="910127" y="874450"/>
            <a:ext cx="5185873" cy="46280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dirty="0">
                <a:latin typeface="Poppins" panose="00000500000000000000" pitchFamily="2" charset="0"/>
                <a:cs typeface="Poppins" panose="00000500000000000000" pitchFamily="2" charset="0"/>
              </a:rPr>
              <a:t>ARTÍCULO 41: 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Responsabilidades del representante de aprendices.</a:t>
            </a:r>
          </a:p>
          <a:p>
            <a:pPr>
              <a:lnSpc>
                <a:spcPct val="107000"/>
              </a:lnSpc>
              <a:spcAft>
                <a:spcPts val="800"/>
              </a:spcAft>
              <a:buClrTx/>
              <a:buFont typeface="Arial" panose="020B0604020202020204" pitchFamily="34" charset="0"/>
              <a:buChar char="•"/>
            </a:pPr>
            <a:r>
              <a:rPr lang="es-MX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 el puente de comunicación entre los estamentos de la comunidad educativa.</a:t>
            </a:r>
            <a:endParaRPr lang="es-CO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ClrTx/>
              <a:buFont typeface="Arial" panose="020B0604020202020204" pitchFamily="34" charset="0"/>
              <a:buChar char="•"/>
            </a:pPr>
            <a:r>
              <a:rPr lang="es-MX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Organizar actividades para cumplir con su plan de formación.</a:t>
            </a:r>
            <a:endParaRPr lang="es-CO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ClrTx/>
              <a:buFont typeface="Arial" panose="020B0604020202020204" pitchFamily="34" charset="0"/>
              <a:buChar char="•"/>
            </a:pPr>
            <a:r>
              <a:rPr lang="es-MX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Motivar a la comunidad educativa a participar de los diferentes eventos culturales, deportivos, tecnológicos, etc.</a:t>
            </a:r>
            <a:endParaRPr lang="es-CO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ClrTx/>
              <a:buFont typeface="Arial" panose="020B0604020202020204" pitchFamily="34" charset="0"/>
              <a:buChar char="•"/>
            </a:pPr>
            <a:r>
              <a:rPr lang="es-MX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 integrante del comité de evaluación y seguimiento.</a:t>
            </a:r>
            <a:endParaRPr lang="es-CO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ClrTx/>
              <a:buFont typeface="Arial" panose="020B0604020202020204" pitchFamily="34" charset="0"/>
              <a:buChar char="•"/>
            </a:pPr>
            <a:r>
              <a:rPr lang="es-MX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Representar al centro cuando el subdirector se lo solicite, en reuniones, eventos, etc.</a:t>
            </a:r>
            <a:endParaRPr lang="es-CO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CO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9D16CA-F77B-7476-12C4-9A67C3EE95C6}"/>
              </a:ext>
            </a:extLst>
          </p:cNvPr>
          <p:cNvSpPr txBox="1">
            <a:spLocks/>
          </p:cNvSpPr>
          <p:nvPr/>
        </p:nvSpPr>
        <p:spPr>
          <a:xfrm>
            <a:off x="6531006" y="874450"/>
            <a:ext cx="5185873" cy="462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dirty="0">
                <a:latin typeface="Poppins" panose="00000500000000000000" pitchFamily="2" charset="0"/>
                <a:cs typeface="Poppins" panose="00000500000000000000" pitchFamily="2" charset="0"/>
              </a:rPr>
              <a:t>ARTÍCULO 43: 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procedimiento para elegir el representante de cada centro. </a:t>
            </a:r>
          </a:p>
          <a:p>
            <a:pPr lvl="0">
              <a:lnSpc>
                <a:spcPct val="107000"/>
              </a:lnSpc>
              <a:buClrTx/>
              <a:buFont typeface="Arial" panose="020B0604020202020204" pitchFamily="34" charset="0"/>
              <a:buChar char="•"/>
            </a:pPr>
            <a:r>
              <a:rPr lang="es-MX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Dependencia responsable </a:t>
            </a:r>
            <a:endParaRPr lang="es-CO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buClrTx/>
              <a:buFont typeface="Arial" panose="020B0604020202020204" pitchFamily="34" charset="0"/>
              <a:buChar char="•"/>
            </a:pPr>
            <a:r>
              <a:rPr lang="es-MX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Inscripción de candidatos</a:t>
            </a:r>
            <a:endParaRPr lang="es-CO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buClrTx/>
              <a:buFont typeface="Arial" panose="020B0604020202020204" pitchFamily="34" charset="0"/>
              <a:buChar char="•"/>
            </a:pPr>
            <a:r>
              <a:rPr lang="es-MX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Verificación de cumplimiento de requisitos</a:t>
            </a:r>
            <a:endParaRPr lang="es-CO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buClrTx/>
              <a:buFont typeface="Arial" panose="020B0604020202020204" pitchFamily="34" charset="0"/>
              <a:buChar char="•"/>
            </a:pPr>
            <a:r>
              <a:rPr lang="es-MX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Divulgación de los resultados </a:t>
            </a:r>
            <a:endParaRPr lang="es-CO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buClrTx/>
              <a:buFont typeface="Arial" panose="020B0604020202020204" pitchFamily="34" charset="0"/>
              <a:buChar char="•"/>
            </a:pPr>
            <a:r>
              <a:rPr lang="es-MX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Presentación de propuestas</a:t>
            </a:r>
            <a:endParaRPr lang="es-CO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buClrTx/>
              <a:buFont typeface="Arial" panose="020B0604020202020204" pitchFamily="34" charset="0"/>
              <a:buChar char="•"/>
            </a:pPr>
            <a:r>
              <a:rPr lang="es-MX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Votación </a:t>
            </a:r>
            <a:endParaRPr lang="es-CO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buClrTx/>
              <a:buFont typeface="Arial" panose="020B0604020202020204" pitchFamily="34" charset="0"/>
              <a:buChar char="•"/>
            </a:pPr>
            <a:r>
              <a:rPr lang="es-MX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Escrutinio</a:t>
            </a:r>
            <a:endParaRPr lang="es-CO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buClrTx/>
              <a:buFont typeface="Arial" panose="020B0604020202020204" pitchFamily="34" charset="0"/>
              <a:buChar char="•"/>
            </a:pPr>
            <a:r>
              <a:rPr lang="es-MX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Elección </a:t>
            </a:r>
            <a:endParaRPr lang="es-CO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ClrTx/>
              <a:buFont typeface="Arial" panose="020B0604020202020204" pitchFamily="34" charset="0"/>
              <a:buChar char="•"/>
            </a:pPr>
            <a:r>
              <a:rPr lang="es-MX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Publicación de resultado electoral</a:t>
            </a:r>
            <a:r>
              <a:rPr lang="es-MX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CO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6BA608B1-B1BC-28E5-C859-E550E9FD2E39}"/>
              </a:ext>
            </a:extLst>
          </p:cNvPr>
          <p:cNvSpPr txBox="1">
            <a:spLocks/>
          </p:cNvSpPr>
          <p:nvPr/>
        </p:nvSpPr>
        <p:spPr>
          <a:xfrm>
            <a:off x="1308799" y="5849421"/>
            <a:ext cx="9574401" cy="75312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b="1" dirty="0">
                <a:latin typeface="Poppins" panose="00000500000000000000" pitchFamily="2" charset="0"/>
                <a:cs typeface="Poppins" panose="00000500000000000000" pitchFamily="2" charset="0"/>
              </a:rPr>
              <a:t>NOTA: 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el voto en blanco supera el 50% mas 1 de los votos, debe realizarse una nueva elección.</a:t>
            </a:r>
            <a:endParaRPr lang="es-CO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238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959AC8F4-8D75-F9EF-368B-7ED995B7093D}"/>
              </a:ext>
            </a:extLst>
          </p:cNvPr>
          <p:cNvSpPr/>
          <p:nvPr/>
        </p:nvSpPr>
        <p:spPr>
          <a:xfrm>
            <a:off x="2419331" y="1973062"/>
            <a:ext cx="7229873" cy="291187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9256454E-22E7-79A1-FCFC-58E6EC7D8FB4}"/>
              </a:ext>
            </a:extLst>
          </p:cNvPr>
          <p:cNvSpPr txBox="1">
            <a:spLocks/>
          </p:cNvSpPr>
          <p:nvPr/>
        </p:nvSpPr>
        <p:spPr>
          <a:xfrm>
            <a:off x="2542795" y="1334879"/>
            <a:ext cx="7106409" cy="368781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dirty="0">
                <a:latin typeface="Poppins" panose="00000500000000000000" pitchFamily="2" charset="0"/>
                <a:cs typeface="Poppins" panose="00000500000000000000" pitchFamily="2" charset="0"/>
              </a:rPr>
              <a:t>ARTÍCULO 44: 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Revocatoria del representante de aprendices. El representante puede ser removido por las siguientes causales:</a:t>
            </a:r>
          </a:p>
          <a:p>
            <a:pPr lvl="0">
              <a:lnSpc>
                <a:spcPct val="107000"/>
              </a:lnSpc>
              <a:buClrTx/>
              <a:buFont typeface="Arial" panose="020B0604020202020204" pitchFamily="34" charset="0"/>
              <a:buChar char="•"/>
            </a:pPr>
            <a:r>
              <a:rPr lang="es-MX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Incumplimiento de sus responsabilidades.</a:t>
            </a:r>
            <a:endParaRPr lang="es-CO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buClrTx/>
              <a:buFont typeface="Arial" panose="020B0604020202020204" pitchFamily="34" charset="0"/>
              <a:buChar char="•"/>
            </a:pPr>
            <a:r>
              <a:rPr lang="es-MX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Bajo rendimiento académico que amerite más dedicación a su proceso de formación.</a:t>
            </a:r>
            <a:endParaRPr lang="es-CO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buClrTx/>
              <a:buFont typeface="Arial" panose="020B0604020202020204" pitchFamily="34" charset="0"/>
              <a:buChar char="•"/>
            </a:pPr>
            <a:r>
              <a:rPr lang="es-MX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Sanciones académicas o disciplinarias.</a:t>
            </a:r>
            <a:endParaRPr lang="es-CO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buClrTx/>
              <a:buFont typeface="Arial" panose="020B0604020202020204" pitchFamily="34" charset="0"/>
              <a:buChar char="•"/>
            </a:pPr>
            <a:r>
              <a:rPr lang="es-MX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solicitud de comunidad educativa, analizada por el comité de evaluación y aprobada por el subdirector de centro.</a:t>
            </a:r>
            <a:endParaRPr lang="es-CO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ClrTx/>
              <a:buFont typeface="Arial" panose="020B0604020202020204" pitchFamily="34" charset="0"/>
              <a:buChar char="•"/>
            </a:pPr>
            <a:r>
              <a:rPr lang="es-MX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Cuando el representante defina continuar su formación por fuera del centro. </a:t>
            </a:r>
            <a:endParaRPr lang="es-CO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CO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A894CFE3-5195-974D-2D39-EE5CEC517038}"/>
              </a:ext>
            </a:extLst>
          </p:cNvPr>
          <p:cNvSpPr txBox="1">
            <a:spLocks/>
          </p:cNvSpPr>
          <p:nvPr/>
        </p:nvSpPr>
        <p:spPr>
          <a:xfrm>
            <a:off x="2542795" y="5160460"/>
            <a:ext cx="7106409" cy="76558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MX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NOTA: </a:t>
            </a:r>
            <a:r>
              <a:rPr lang="es-MX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se hace la revocatoria, empezará a asumir la responsabilidad quien haya obtenido el segundo lugar en las votaciones.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CO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9911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34</TotalTime>
  <Words>445</Words>
  <Application>Microsoft Office PowerPoint</Application>
  <PresentationFormat>Panorámica</PresentationFormat>
  <Paragraphs>36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Arial</vt:lpstr>
      <vt:lpstr>Calibri</vt:lpstr>
      <vt:lpstr>Century Gothic</vt:lpstr>
      <vt:lpstr>Poppins</vt:lpstr>
      <vt:lpstr>Wingdings 2</vt:lpstr>
      <vt:lpstr>Citable</vt:lpstr>
      <vt:lpstr>REPRESENTANTE DE LOS APRENDICES (CAPITULO XI)</vt:lpstr>
      <vt:lpstr>CAPITULO XI: 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REPRESENTANTE DE LOS APRENDICES (CAPITULO XI)</dc:title>
  <dc:creator>jhon chavarria</dc:creator>
  <cp:lastModifiedBy>jhon chavarria</cp:lastModifiedBy>
  <cp:revision>1</cp:revision>
  <dcterms:created xsi:type="dcterms:W3CDTF">2023-10-07T03:39:00Z</dcterms:created>
  <dcterms:modified xsi:type="dcterms:W3CDTF">2023-10-07T04:13:28Z</dcterms:modified>
</cp:coreProperties>
</file>