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6"/>
    </p:embeddedFont>
    <p:embeddedFont>
      <p:font typeface="Manjari" panose="020B0604020202020204" charset="0"/>
      <p:regular r:id="rId7"/>
      <p:bold r:id="rId8"/>
    </p:embeddedFont>
    <p:embeddedFont>
      <p:font typeface="Roboto Condensed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BA7E8D-669C-4C34-96B6-8A2E9AB613D6}">
  <a:tblStyle styleId="{27BA7E8D-669C-4C34-96B6-8A2E9AB613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A4F6384-D041-4455-BC64-C64304EA01C7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F1EEE12-3FC8-4A2C-86A7-3956F33B4E3A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C5D119-A8E9-4926-9528-DABB778E3F20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E5587C-08B0-42B5-A6CD-23459E243828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B593B4-3CE9-4416-A209-5196491C7275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0" name="Google Shape;220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84" r:id="rId5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ES" dirty="0">
                <a:solidFill>
                  <a:schemeClr val="accent2"/>
                </a:solidFill>
              </a:rPr>
            </a:br>
            <a:br>
              <a:rPr lang="es-CO" dirty="0">
                <a:solidFill>
                  <a:schemeClr val="accent2"/>
                </a:solidFill>
              </a:rPr>
            </a:br>
            <a:r>
              <a:rPr lang="es-CO" dirty="0">
                <a:solidFill>
                  <a:schemeClr val="accent2"/>
                </a:solidFill>
              </a:rPr>
              <a:t>capítulo VI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006" name="Google Shape;2006;p83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dirty="0"/>
              <a:t>GESTIÓN ACADÉMICO ADMINISTRATIVA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/>
            <a:r>
              <a:rPr lang="en" b="1" dirty="0"/>
              <a:t>Artículo 15</a:t>
            </a:r>
            <a:r>
              <a:rPr lang="en" dirty="0"/>
              <a:t>. Los centros de formacion profesional deeben aatender las diferentes solicitudes realizadas por los aprendices, bien sea de manera escrita o registradas en el sistema de gestion academica  y tendran 10 dias habiles siguientes a su radicacion para dar respuesta.</a:t>
            </a:r>
          </a:p>
          <a:p>
            <a:pPr marL="228600" indent="-228600"/>
            <a:r>
              <a:rPr lang="en" b="1" dirty="0"/>
              <a:t>Artículo 16. Registro academico </a:t>
            </a:r>
            <a:r>
              <a:rPr lang="en" dirty="0"/>
              <a:t>es el historial de las acciones academicas y diciplinarias del aprendiz sena y se actualiza durante el proceso de formación.</a:t>
            </a:r>
          </a:p>
          <a:p>
            <a:pPr marL="228600" indent="-228600"/>
            <a:r>
              <a:rPr lang="en" b="1" dirty="0"/>
              <a:t>Artículo 17. </a:t>
            </a:r>
            <a:r>
              <a:rPr lang="en" dirty="0"/>
              <a:t> </a:t>
            </a:r>
            <a:r>
              <a:rPr lang="en" b="1" dirty="0"/>
              <a:t>Certificación. </a:t>
            </a:r>
            <a:r>
              <a:rPr lang="en" dirty="0"/>
              <a:t>Es el pocedimiento mdinte el cual se hace reconocimiento formal de los resultados obtenidos por el aprendiz SENA.</a:t>
            </a:r>
          </a:p>
          <a:p>
            <a:pPr marL="228600" indent="-228600"/>
            <a:r>
              <a:rPr lang="en" b="1" dirty="0"/>
              <a:t>Artículo 18. Expedición de certificados y constancias academicas. </a:t>
            </a:r>
            <a:r>
              <a:rPr lang="en" dirty="0"/>
              <a:t>La expedición de documentos certificados o titulos no tiene costo alguno, y seran expedidos por el centro de formación. </a:t>
            </a:r>
          </a:p>
          <a:p>
            <a:pPr marL="228600" indent="-228600"/>
            <a:r>
              <a:rPr lang="en" b="1" dirty="0"/>
              <a:t>Artículo 19. Expedición de duplicados. </a:t>
            </a:r>
            <a:r>
              <a:rPr lang="en" dirty="0"/>
              <a:t>La expedición de duplicados correspondientes a certificados o constancias academicas podra solicitarse en el centro de formación o a traves d medios electronicos y el costo cuando sean expedidos a traves de medios fisicos.</a:t>
            </a:r>
          </a:p>
          <a:p>
            <a:pPr marL="228600" indent="-228600"/>
            <a:r>
              <a:rPr lang="en" b="1" dirty="0"/>
              <a:t>Articulo 20. Legalización de documentos academicos sena para apostille. </a:t>
            </a:r>
            <a:r>
              <a:rPr lang="en" dirty="0"/>
              <a:t>La legalización de un documento academico consiste en la verificación de la validez y la autenticidad del mismo a traves de una firma autorizada ante el ministerio de relaciones exteriores para adelantar el tramite de apostille cuando sde requieren ser presentados en otros paises.  </a:t>
            </a:r>
            <a:endParaRPr b="1" dirty="0"/>
          </a:p>
        </p:txBody>
      </p:sp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Articulos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85"/>
          <p:cNvSpPr txBox="1">
            <a:spLocks noGrp="1"/>
          </p:cNvSpPr>
          <p:nvPr>
            <p:ph type="subTitle" idx="1"/>
          </p:nvPr>
        </p:nvSpPr>
        <p:spPr>
          <a:xfrm>
            <a:off x="3905700" y="3380174"/>
            <a:ext cx="1950742" cy="1469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dirty="0"/>
              <a:t>Es la solicitud formal que el aprendiz eleva a través de oficio radicado en el centro de formación y registra en el sistema de gestión de formación para retirarse definitivamente, el retiro voluntario del programa de formación titulada implica que el aprendiz no pueda participar en procesos de ingresos a otros programas dentro de los (6) meses siguientes , contados a partir den registro de la novedad  en el sistema de gestión de formación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ARTÍCULO 21</a:t>
            </a:r>
            <a:br>
              <a:rPr lang="es-ES" dirty="0"/>
            </a:br>
            <a:r>
              <a:rPr lang="es-ES" sz="1600" dirty="0"/>
              <a:t>El aprendiz en formación puede solicitar cualquiera de los siguientes tramites</a:t>
            </a:r>
            <a:endParaRPr dirty="0"/>
          </a:p>
        </p:txBody>
      </p:sp>
      <p:sp>
        <p:nvSpPr>
          <p:cNvPr id="2020" name="Google Shape;2020;p85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029663" y="118562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dirty="0"/>
              <a:t>Traslado</a:t>
            </a:r>
            <a:endParaRPr dirty="0"/>
          </a:p>
        </p:txBody>
      </p:sp>
      <p:sp>
        <p:nvSpPr>
          <p:cNvPr id="2021" name="Google Shape;2021;p8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802572" y="1134574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uFill>
                  <a:noFill/>
                </a:uFill>
              </a:rPr>
              <a:t>Aplazamiento</a:t>
            </a:r>
            <a:endParaRPr dirty="0"/>
          </a:p>
        </p:txBody>
      </p:sp>
      <p:sp>
        <p:nvSpPr>
          <p:cNvPr id="2023" name="Google Shape;2023;p85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Retiro voluntario</a:t>
            </a:r>
            <a:endParaRPr sz="1600" dirty="0"/>
          </a:p>
        </p:txBody>
      </p:sp>
      <p:sp>
        <p:nvSpPr>
          <p:cNvPr id="2024" name="Google Shape;2024;p85"/>
          <p:cNvSpPr txBox="1">
            <a:spLocks noGrp="1"/>
          </p:cNvSpPr>
          <p:nvPr>
            <p:ph type="subTitle" idx="7"/>
          </p:nvPr>
        </p:nvSpPr>
        <p:spPr>
          <a:xfrm>
            <a:off x="664263" y="1507605"/>
            <a:ext cx="2289000" cy="151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dirty="0"/>
              <a:t>Solicitud formar que el aprendiz eleva a través de oficio radicado en el centro de formación cuando requiere cambio de jornada o de centro de formación en el mismo programa y en la misma modalidad de formación o en otro que corresponda la misma red o línea tecnológica.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00" dirty="0"/>
              <a:t>Para solicitar traslado el aprendiz debe haber adelantado por lo menos el primer trimestre del proceso de formación y la aprobación está supeditada a la disponibilidad de cupo, cuando el aprendiz se encuentre sancionado con condicionamiento de matrícula no se autorizará traslado n aplazamiento del  proceso de formación.</a:t>
            </a:r>
            <a:endParaRPr sz="700" dirty="0"/>
          </a:p>
        </p:txBody>
      </p:sp>
      <p:sp>
        <p:nvSpPr>
          <p:cNvPr id="2025" name="Google Shape;2025;p85"/>
          <p:cNvSpPr txBox="1">
            <a:spLocks noGrp="1"/>
          </p:cNvSpPr>
          <p:nvPr>
            <p:ph type="subTitle" idx="8"/>
          </p:nvPr>
        </p:nvSpPr>
        <p:spPr>
          <a:xfrm>
            <a:off x="3508157" y="1515480"/>
            <a:ext cx="2053870" cy="13390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 dirty="0"/>
              <a:t>Es la solicitud que realiza el aprendiz para desvincularse temporalmente del programa de formación por una de las siguientes causas: incapacidad médica, licencia de maternidad, servicio militar, problemas de seguridad, o calamidad domestica debidamente soportados el tiempo máximo de aplazamiento es 6 meses.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" dirty="0"/>
              <a:t>Cuando el aplazamiento sea por prestación de servicio militar o incapacidad se puede autorizar por un tiempo superior a los 6 meses</a:t>
            </a:r>
            <a:endParaRPr sz="600" dirty="0"/>
          </a:p>
        </p:txBody>
      </p:sp>
      <p:sp>
        <p:nvSpPr>
          <p:cNvPr id="2026" name="Google Shape;2026;p85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606545" y="1202292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" action="ppaction://noaction"/>
              </a:rPr>
              <a:t>01</a:t>
            </a:r>
            <a:endParaRPr dirty="0"/>
          </a:p>
        </p:txBody>
      </p:sp>
      <p:sp>
        <p:nvSpPr>
          <p:cNvPr id="2027" name="Google Shape;2027;p85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322625" y="1156174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</a:rPr>
              <a:t>02</a:t>
            </a:r>
            <a:endParaRPr dirty="0"/>
          </a:p>
        </p:txBody>
      </p:sp>
      <p:sp>
        <p:nvSpPr>
          <p:cNvPr id="2029" name="Google Shape;2029;p85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031" name="Google Shape;2031;p85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159092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uFill>
                  <a:noFill/>
                </a:uFill>
              </a:rPr>
              <a:t>Reingreso</a:t>
            </a:r>
            <a:endParaRPr dirty="0"/>
          </a:p>
        </p:txBody>
      </p:sp>
      <p:sp>
        <p:nvSpPr>
          <p:cNvPr id="2033" name="Google Shape;2033;p85"/>
          <p:cNvSpPr txBox="1">
            <a:spLocks noGrp="1"/>
          </p:cNvSpPr>
          <p:nvPr>
            <p:ph type="subTitle" idx="19"/>
          </p:nvPr>
        </p:nvSpPr>
        <p:spPr>
          <a:xfrm>
            <a:off x="6102819" y="1574541"/>
            <a:ext cx="1994585" cy="1444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/>
              <a:t>Es la solicitud que realiza el aprendiz para reanudar el proceso de formción a cual solicito aplazamiento la fecha de reingreso sera la indicada por el comite, el reingreso esta supeditado a que el programa se encuentre en la institución en ejecución y a la disponibilidad de cupo en caso de no existir cupo el ingreso podraa reaalizarse cuando exista disponibilidad.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/>
              <a:t>Si el programa al que solicita el ingreso no se encuentra vigente el comité puede verificarque el programa vigente corresponda a la misma red, modaliddad de formación o linea tecnologíca o podria analizar las competencis de los dos programas para estrablecer los que le faltan a las aprendiz para que continue con el proceso de formación.</a:t>
            </a:r>
            <a:endParaRPr sz="700" dirty="0"/>
          </a:p>
        </p:txBody>
      </p:sp>
      <p:sp>
        <p:nvSpPr>
          <p:cNvPr id="2034" name="Google Shape;2034;p85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5856442" y="1156174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</a:rPr>
              <a:t>03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Presentación en pantalla (16:9)</PresentationFormat>
  <Paragraphs>25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Manjari</vt:lpstr>
      <vt:lpstr>Roboto Condensed</vt:lpstr>
      <vt:lpstr>Hammersmith One</vt:lpstr>
      <vt:lpstr>Arial</vt:lpstr>
      <vt:lpstr>Elegant Education Pack for Students XL by Slidesgo</vt:lpstr>
      <vt:lpstr>  capítulo VI</vt:lpstr>
      <vt:lpstr>Articulos</vt:lpstr>
      <vt:lpstr>ARTÍCULO 21 El aprendiz en formación puede solicitar cualquiera de los siguientes tramites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capítulo VI</dc:title>
  <cp:lastModifiedBy>Vanessa Urrego</cp:lastModifiedBy>
  <cp:revision>1</cp:revision>
  <dcterms:modified xsi:type="dcterms:W3CDTF">2023-10-06T16:17:39Z</dcterms:modified>
</cp:coreProperties>
</file>