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68" r:id="rId2"/>
    <p:sldId id="500" r:id="rId3"/>
    <p:sldId id="501" r:id="rId4"/>
    <p:sldId id="498" r:id="rId5"/>
    <p:sldId id="529" r:id="rId6"/>
    <p:sldId id="530" r:id="rId7"/>
    <p:sldId id="531" r:id="rId8"/>
    <p:sldId id="502" r:id="rId9"/>
    <p:sldId id="532" r:id="rId10"/>
    <p:sldId id="264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86369"/>
  </p:normalViewPr>
  <p:slideViewPr>
    <p:cSldViewPr snapToGrid="0">
      <p:cViewPr varScale="1">
        <p:scale>
          <a:sx n="63" d="100"/>
          <a:sy n="63" d="100"/>
        </p:scale>
        <p:origin x="123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hian Daniel Garzón Guerrero" userId="fe325f0a-239c-452b-a9ba-57b27abdcc6e" providerId="ADAL" clId="{FB101446-9E67-484C-B54D-4A5C2B815178}"/>
    <pc:docChg chg="modSld">
      <pc:chgData name="Cristhian Daniel Garzón Guerrero" userId="fe325f0a-239c-452b-a9ba-57b27abdcc6e" providerId="ADAL" clId="{FB101446-9E67-484C-B54D-4A5C2B815178}" dt="2022-10-19T23:33:20.397" v="0" actId="732"/>
      <pc:docMkLst>
        <pc:docMk/>
      </pc:docMkLst>
      <pc:sldChg chg="modSp mod">
        <pc:chgData name="Cristhian Daniel Garzón Guerrero" userId="fe325f0a-239c-452b-a9ba-57b27abdcc6e" providerId="ADAL" clId="{FB101446-9E67-484C-B54D-4A5C2B815178}" dt="2022-10-19T23:33:20.397" v="0" actId="732"/>
        <pc:sldMkLst>
          <pc:docMk/>
          <pc:sldMk cId="2048745988" sldId="522"/>
        </pc:sldMkLst>
        <pc:picChg chg="mod modCrop">
          <ac:chgData name="Cristhian Daniel Garzón Guerrero" userId="fe325f0a-239c-452b-a9ba-57b27abdcc6e" providerId="ADAL" clId="{FB101446-9E67-484C-B54D-4A5C2B815178}" dt="2022-10-19T23:33:20.397" v="0" actId="732"/>
          <ac:picMkLst>
            <pc:docMk/>
            <pc:sldMk cId="2048745988" sldId="522"/>
            <ac:picMk id="3" creationId="{EA97DC05-4A6B-3E0B-D2C7-E6FB8FE7B9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025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2" r:id="rId11"/>
    <p:sldLayoutId id="2147483659" r:id="rId12"/>
    <p:sldLayoutId id="2147483663" r:id="rId13"/>
    <p:sldLayoutId id="2147483675" r:id="rId14"/>
    <p:sldLayoutId id="214748367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wall.net/resource/12237152/spell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BuA589kfM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cambridgeenglishonline.com/interactive_phonemic_chart/" TargetMode="External"/><Relationship Id="rId4" Type="http://schemas.openxmlformats.org/officeDocument/2006/relationships/hyperlink" Target="https://www.dyslexia-reading-well.com/44-phonemes-in-english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heelofnames.com/es/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aplay.com/learning-resources/3463508-listening_to_phone_numbers.html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95422" y="2551837"/>
            <a:ext cx="6453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ALPHABET AND NUMBERS</a:t>
            </a:r>
            <a:endParaRPr lang="es-ES" sz="4000" b="1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25756" y="3058218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THE ENGLISH ALPHABET</a:t>
            </a:r>
          </a:p>
        </p:txBody>
      </p:sp>
    </p:spTree>
    <p:extLst>
      <p:ext uri="{BB962C8B-B14F-4D97-AF65-F5344CB8AC3E}">
        <p14:creationId xmlns:p14="http://schemas.microsoft.com/office/powerpoint/2010/main" val="179705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English Alphabet - English ESL Worksheets for distance ...">
            <a:extLst>
              <a:ext uri="{FF2B5EF4-FFF2-40B4-BE49-F238E27FC236}">
                <a16:creationId xmlns:a16="http://schemas.microsoft.com/office/drawing/2014/main" id="{95727292-9FB1-D7D5-B494-FDD822D8C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8" t="8664" r="58615" b="53020"/>
          <a:stretch/>
        </p:blipFill>
        <p:spPr bwMode="auto">
          <a:xfrm>
            <a:off x="17032" y="1123341"/>
            <a:ext cx="2588957" cy="49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he English Alphabet - English ESL Worksheets for distance ...">
            <a:extLst>
              <a:ext uri="{FF2B5EF4-FFF2-40B4-BE49-F238E27FC236}">
                <a16:creationId xmlns:a16="http://schemas.microsoft.com/office/drawing/2014/main" id="{615CB17E-FB6B-5A2B-A719-352E74AD3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0" t="46698" r="55200" b="4901"/>
          <a:stretch/>
        </p:blipFill>
        <p:spPr bwMode="auto">
          <a:xfrm>
            <a:off x="3161816" y="1123341"/>
            <a:ext cx="2380856" cy="53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he English Alphabet - English ESL Worksheets for distance ...">
            <a:extLst>
              <a:ext uri="{FF2B5EF4-FFF2-40B4-BE49-F238E27FC236}">
                <a16:creationId xmlns:a16="http://schemas.microsoft.com/office/drawing/2014/main" id="{8E1411F8-92FC-E354-909B-1B23F73DB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0" t="8975" r="9402" b="44760"/>
          <a:stretch/>
        </p:blipFill>
        <p:spPr bwMode="auto">
          <a:xfrm>
            <a:off x="5797620" y="1123341"/>
            <a:ext cx="2847802" cy="541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the English Alphabet - English ESL Worksheets for distance ...">
            <a:extLst>
              <a:ext uri="{FF2B5EF4-FFF2-40B4-BE49-F238E27FC236}">
                <a16:creationId xmlns:a16="http://schemas.microsoft.com/office/drawing/2014/main" id="{ED81AA84-2B0A-744D-460A-E01868F502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0" t="54172" r="8396" b="5257"/>
          <a:stretch/>
        </p:blipFill>
        <p:spPr bwMode="auto">
          <a:xfrm>
            <a:off x="8900370" y="1123341"/>
            <a:ext cx="2847802" cy="510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4306890" y="2228671"/>
            <a:ext cx="3578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7200" dirty="0" err="1">
                <a:latin typeface="Work Sans Light" pitchFamily="2" charset="77"/>
              </a:rPr>
              <a:t>Spelling</a:t>
            </a:r>
            <a:endParaRPr lang="es-CO" sz="7200" dirty="0">
              <a:latin typeface="Work Sans Light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6E8B4-453C-7E26-D038-59933D4B744F}"/>
              </a:ext>
            </a:extLst>
          </p:cNvPr>
          <p:cNvSpPr txBox="1"/>
          <p:nvPr/>
        </p:nvSpPr>
        <p:spPr>
          <a:xfrm>
            <a:off x="3791288" y="3429000"/>
            <a:ext cx="4609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0" i="0" u="none" strike="noStrike" dirty="0">
                <a:solidFill>
                  <a:srgbClr val="FFFFFF"/>
                </a:solidFill>
                <a:effectLst/>
                <a:hlinkClick r:id="rId3"/>
              </a:rPr>
              <a:t>https://wordwall.net/resource/12237152/spelling</a:t>
            </a:r>
            <a:endParaRPr lang="es-CO" sz="1600" dirty="0">
              <a:latin typeface="Work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2040904" y="1374012"/>
            <a:ext cx="81101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err="1">
                <a:latin typeface="Work Sans Light" pitchFamily="2" charset="77"/>
              </a:rPr>
              <a:t>How</a:t>
            </a:r>
            <a:r>
              <a:rPr lang="es-CO" sz="6000" dirty="0">
                <a:latin typeface="Work Sans Light" pitchFamily="2" charset="77"/>
              </a:rPr>
              <a:t> </a:t>
            </a:r>
            <a:r>
              <a:rPr lang="es-CO" sz="6000" dirty="0" err="1">
                <a:latin typeface="Work Sans Light" pitchFamily="2" charset="77"/>
              </a:rPr>
              <a:t>many</a:t>
            </a:r>
            <a:r>
              <a:rPr lang="es-CO" sz="6000" dirty="0">
                <a:latin typeface="Work Sans Light" pitchFamily="2" charset="77"/>
              </a:rPr>
              <a:t> </a:t>
            </a:r>
            <a:r>
              <a:rPr lang="es-CO" sz="6000" dirty="0" err="1">
                <a:latin typeface="Work Sans Light" pitchFamily="2" charset="77"/>
              </a:rPr>
              <a:t>sounds</a:t>
            </a:r>
            <a:r>
              <a:rPr lang="es-CO" sz="6000" dirty="0">
                <a:latin typeface="Work Sans Light" pitchFamily="2" charset="77"/>
              </a:rPr>
              <a:t>/</a:t>
            </a:r>
            <a:r>
              <a:rPr lang="es-CO" sz="6000" dirty="0" err="1">
                <a:latin typeface="Work Sans Light" pitchFamily="2" charset="77"/>
              </a:rPr>
              <a:t>phonemes</a:t>
            </a:r>
            <a:r>
              <a:rPr lang="es-CO" sz="6000" dirty="0">
                <a:latin typeface="Work Sans Light" pitchFamily="2" charset="77"/>
              </a:rPr>
              <a:t> are </a:t>
            </a:r>
            <a:r>
              <a:rPr lang="es-CO" sz="6000" dirty="0" err="1">
                <a:latin typeface="Work Sans Light" pitchFamily="2" charset="77"/>
              </a:rPr>
              <a:t>there</a:t>
            </a:r>
            <a:r>
              <a:rPr lang="es-CO" sz="6000" dirty="0">
                <a:latin typeface="Work Sans Light" pitchFamily="2" charset="77"/>
              </a:rPr>
              <a:t> in English?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5227899" y="42363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6DD869A-D4B3-99E4-C057-22678460683E}"/>
              </a:ext>
            </a:extLst>
          </p:cNvPr>
          <p:cNvSpPr txBox="1"/>
          <p:nvPr/>
        </p:nvSpPr>
        <p:spPr>
          <a:xfrm>
            <a:off x="3080084" y="4373944"/>
            <a:ext cx="65291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>
                <a:latin typeface="Work Sans Light" pitchFamily="2" charset="0"/>
                <a:hlinkClick r:id="rId3"/>
              </a:rPr>
              <a:t>https://www.youtube.com/watch?v=wBuA589kfMg</a:t>
            </a:r>
            <a:endParaRPr lang="es-CO" sz="1400" dirty="0">
              <a:latin typeface="Work Sans Light" pitchFamily="2" charset="0"/>
            </a:endParaRPr>
          </a:p>
          <a:p>
            <a:r>
              <a:rPr lang="es-CO" sz="1400" dirty="0">
                <a:latin typeface="Work Sans Light" pitchFamily="2" charset="0"/>
                <a:hlinkClick r:id="rId4"/>
              </a:rPr>
              <a:t>https://www.dyslexia-reading-well.com/44-phonemes-in-english.html</a:t>
            </a:r>
            <a:endParaRPr lang="es-CO" sz="1400" dirty="0">
              <a:latin typeface="Work Sans Light" pitchFamily="2" charset="0"/>
            </a:endParaRPr>
          </a:p>
          <a:p>
            <a:r>
              <a:rPr lang="es-CO" sz="1400" dirty="0">
                <a:latin typeface="Work Sans Light" pitchFamily="2" charset="0"/>
                <a:hlinkClick r:id="rId5"/>
              </a:rPr>
              <a:t>http://cambridgeenglishonline.com/interactive_phonemic_chart/</a:t>
            </a:r>
            <a:r>
              <a:rPr lang="es-CO" sz="1400" dirty="0">
                <a:latin typeface="Work Sans Light" pitchFamily="2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87608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25756" y="3058218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61144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925F00-D60A-A0B5-0928-B085C4DD99BF}"/>
              </a:ext>
            </a:extLst>
          </p:cNvPr>
          <p:cNvSpPr txBox="1"/>
          <p:nvPr/>
        </p:nvSpPr>
        <p:spPr>
          <a:xfrm>
            <a:off x="315464" y="780676"/>
            <a:ext cx="1628650" cy="5684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94323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Work Sans Light" pitchFamily="2" charset="0"/>
                <a:ea typeface="Helvetica Neue"/>
                <a:cs typeface="Helvetica Neue"/>
                <a:sym typeface="Helvetica Neue"/>
              </a:rPr>
              <a:t>1 – </a:t>
            </a:r>
            <a:r>
              <a:rPr kumimoji="0" lang="es-CO" sz="240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Work Sans Light" pitchFamily="2" charset="0"/>
                <a:ea typeface="Helvetica Neue"/>
                <a:cs typeface="Helvetica Neue"/>
                <a:sym typeface="Helvetica Neue"/>
              </a:rPr>
              <a:t>one</a:t>
            </a:r>
            <a:r>
              <a:rPr kumimoji="0" lang="es-CO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Work Sans Light" pitchFamily="2" charset="0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0" marR="0" indent="0" algn="l" defTabSz="94323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</a:rPr>
              <a:t>2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</a:rPr>
              <a:t>two</a:t>
            </a: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</a:rPr>
              <a:t> </a:t>
            </a:r>
          </a:p>
          <a:p>
            <a:pPr marL="0" marR="0" indent="0" algn="l" defTabSz="94323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Work Sans Light" pitchFamily="2" charset="0"/>
                <a:ea typeface="Helvetica Neue"/>
                <a:cs typeface="Helvetica Neue"/>
                <a:sym typeface="Helvetica Neue"/>
              </a:rPr>
              <a:t>3 – </a:t>
            </a:r>
            <a:r>
              <a:rPr kumimoji="0" lang="es-CO" sz="240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Work Sans Light" pitchFamily="2" charset="0"/>
                <a:ea typeface="Helvetica Neue"/>
                <a:cs typeface="Helvetica Neue"/>
                <a:sym typeface="Helvetica Neue"/>
              </a:rPr>
              <a:t>three</a:t>
            </a:r>
            <a:endParaRPr kumimoji="0" lang="es-CO" sz="2400" i="0" u="none" strike="noStrike" cap="none" spc="0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Work Sans Light" pitchFamily="2" charset="0"/>
              <a:ea typeface="Helvetica Neue"/>
              <a:cs typeface="Helvetica Neue"/>
              <a:sym typeface="Helvetica Neue"/>
            </a:endParaRPr>
          </a:p>
          <a:p>
            <a:pPr marL="0" marR="0" indent="0" algn="l" defTabSz="94323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</a:rPr>
              <a:t>4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</a:rPr>
              <a:t>four</a:t>
            </a: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</a:rPr>
              <a:t> </a:t>
            </a:r>
          </a:p>
          <a:p>
            <a:pPr marL="0" marR="0" indent="0" algn="l" defTabSz="94323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Work Sans Light" pitchFamily="2" charset="0"/>
                <a:ea typeface="Helvetica Neue"/>
                <a:cs typeface="Helvetica Neue"/>
                <a:sym typeface="Helvetica Neue"/>
              </a:rPr>
              <a:t>5 – </a:t>
            </a:r>
            <a:r>
              <a:rPr kumimoji="0" lang="es-CO" sz="240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Work Sans Light" pitchFamily="2" charset="0"/>
                <a:ea typeface="Helvetica Neue"/>
                <a:cs typeface="Helvetica Neue"/>
                <a:sym typeface="Helvetica Neue"/>
              </a:rPr>
              <a:t>five</a:t>
            </a:r>
            <a:r>
              <a:rPr kumimoji="0" lang="es-CO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Work Sans Light" pitchFamily="2" charset="0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0" marR="0" indent="0" algn="l" defTabSz="94323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</a:rPr>
              <a:t>6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</a:rPr>
              <a:t>six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</a:endParaRPr>
          </a:p>
          <a:p>
            <a:pPr marL="0" marR="0" indent="0" algn="l" defTabSz="94323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Work Sans Light" pitchFamily="2" charset="0"/>
                <a:ea typeface="Helvetica Neue"/>
                <a:cs typeface="Helvetica Neue"/>
                <a:sym typeface="Helvetica Neue"/>
              </a:rPr>
              <a:t>7 – </a:t>
            </a:r>
            <a:r>
              <a:rPr kumimoji="0" lang="es-CO" sz="240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Work Sans Light" pitchFamily="2" charset="0"/>
                <a:ea typeface="Helvetica Neue"/>
                <a:cs typeface="Helvetica Neue"/>
                <a:sym typeface="Helvetica Neue"/>
              </a:rPr>
              <a:t>seven</a:t>
            </a:r>
            <a:r>
              <a:rPr kumimoji="0" lang="es-CO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Work Sans Light" pitchFamily="2" charset="0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0" marR="0" indent="0" algn="l" defTabSz="94323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</a:rPr>
              <a:t>8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</a:rPr>
              <a:t>eight</a:t>
            </a: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</a:rPr>
              <a:t> </a:t>
            </a:r>
          </a:p>
          <a:p>
            <a:pPr marL="0" marR="0" indent="0" algn="l" defTabSz="94323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Work Sans Light" pitchFamily="2" charset="0"/>
                <a:ea typeface="Helvetica Neue"/>
                <a:cs typeface="Helvetica Neue"/>
                <a:sym typeface="Helvetica Neue"/>
              </a:rPr>
              <a:t>9 – </a:t>
            </a:r>
            <a:r>
              <a:rPr kumimoji="0" lang="es-CO" sz="240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Work Sans Light" pitchFamily="2" charset="0"/>
                <a:ea typeface="Helvetica Neue"/>
                <a:cs typeface="Helvetica Neue"/>
                <a:sym typeface="Helvetica Neue"/>
              </a:rPr>
              <a:t>nine</a:t>
            </a:r>
            <a:r>
              <a:rPr kumimoji="0" lang="es-CO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Work Sans Light" pitchFamily="2" charset="0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0" marR="0" indent="0" algn="l" defTabSz="94323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Work Sans Light" pitchFamily="2" charset="0"/>
                <a:ea typeface="Helvetica Neue"/>
                <a:cs typeface="Helvetica Neue"/>
                <a:sym typeface="Helvetica Neue"/>
              </a:rPr>
              <a:t>10</a:t>
            </a: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</a:rPr>
              <a:t> – ten </a:t>
            </a:r>
            <a:endParaRPr kumimoji="0" lang="es-CO" sz="2400" i="0" u="none" strike="noStrike" cap="none" spc="0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Work Sans Light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E463D0-4BBF-49D6-0F5A-B9451E2156F2}"/>
              </a:ext>
            </a:extLst>
          </p:cNvPr>
          <p:cNvSpPr txBox="1"/>
          <p:nvPr/>
        </p:nvSpPr>
        <p:spPr>
          <a:xfrm>
            <a:off x="2570888" y="780676"/>
            <a:ext cx="2284279" cy="5684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R="0" indent="0" defTabSz="943239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11 – eleven </a:t>
            </a:r>
          </a:p>
          <a:p>
            <a:pPr defTabSz="943239" hangingPunct="0">
              <a:lnSpc>
                <a:spcPct val="150000"/>
              </a:lnSpc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12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twelve</a:t>
            </a: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 </a:t>
            </a:r>
          </a:p>
          <a:p>
            <a:pPr defTabSz="943239" hangingPunct="0">
              <a:lnSpc>
                <a:spcPct val="150000"/>
              </a:lnSpc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13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thirteen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  <a:sym typeface="Helvetica Neue"/>
            </a:endParaRPr>
          </a:p>
          <a:p>
            <a:pPr defTabSz="943239" hangingPunct="0">
              <a:lnSpc>
                <a:spcPct val="150000"/>
              </a:lnSpc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14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fourteen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</a:endParaRPr>
          </a:p>
          <a:p>
            <a:pPr defTabSz="943239" hangingPunct="0">
              <a:lnSpc>
                <a:spcPct val="150000"/>
              </a:lnSpc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15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fifteen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  <a:sym typeface="Helvetica Neue"/>
            </a:endParaRPr>
          </a:p>
          <a:p>
            <a:pPr defTabSz="943239" hangingPunct="0">
              <a:lnSpc>
                <a:spcPct val="150000"/>
              </a:lnSpc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16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sixteen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</a:endParaRPr>
          </a:p>
          <a:p>
            <a:pPr defTabSz="943239" hangingPunct="0">
              <a:lnSpc>
                <a:spcPct val="150000"/>
              </a:lnSpc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17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seven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teen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  <a:sym typeface="Helvetica Neue"/>
            </a:endParaRPr>
          </a:p>
          <a:p>
            <a:pPr defTabSz="943239" hangingPunct="0">
              <a:lnSpc>
                <a:spcPct val="150000"/>
              </a:lnSpc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18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eighteen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</a:endParaRPr>
          </a:p>
          <a:p>
            <a:pPr defTabSz="943239" hangingPunct="0">
              <a:lnSpc>
                <a:spcPct val="150000"/>
              </a:lnSpc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19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nine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teen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  <a:sym typeface="Helvetica Neue"/>
            </a:endParaRPr>
          </a:p>
          <a:p>
            <a:pPr defTabSz="943239" hangingPunct="0">
              <a:lnSpc>
                <a:spcPct val="150000"/>
              </a:lnSpc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2</a:t>
            </a: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0</a:t>
            </a: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twenty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F67458-7976-4330-24A6-D3869D910833}"/>
              </a:ext>
            </a:extLst>
          </p:cNvPr>
          <p:cNvSpPr txBox="1"/>
          <p:nvPr/>
        </p:nvSpPr>
        <p:spPr>
          <a:xfrm>
            <a:off x="5507589" y="780676"/>
            <a:ext cx="2837314" cy="5684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R="0" indent="0" defTabSz="943239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2</a:t>
            </a: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1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twenty-one</a:t>
            </a: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 </a:t>
            </a:r>
          </a:p>
          <a:p>
            <a:pPr marR="0" indent="0" defTabSz="943239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22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twenty-two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</a:endParaRPr>
          </a:p>
          <a:p>
            <a:pPr marR="0" indent="0" defTabSz="943239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2</a:t>
            </a: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3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twenty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-three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  <a:sym typeface="Helvetica Neue"/>
            </a:endParaRPr>
          </a:p>
          <a:p>
            <a:pPr marR="0" indent="0" defTabSz="943239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24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twenty-four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</a:endParaRPr>
          </a:p>
          <a:p>
            <a:pPr marR="0" indent="0" defTabSz="943239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2</a:t>
            </a: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5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twenty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-five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  <a:sym typeface="Helvetica Neue"/>
            </a:endParaRPr>
          </a:p>
          <a:p>
            <a:pPr marR="0" indent="0" defTabSz="943239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26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twenty-six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</a:endParaRPr>
          </a:p>
          <a:p>
            <a:pPr marR="0" indent="0" defTabSz="943239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2</a:t>
            </a: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7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twenty-seven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  <a:sym typeface="Helvetica Neue"/>
            </a:endParaRPr>
          </a:p>
          <a:p>
            <a:pPr marR="0" indent="0" defTabSz="943239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28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twenty-eight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</a:endParaRPr>
          </a:p>
          <a:p>
            <a:pPr marR="0" indent="0" defTabSz="943239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2</a:t>
            </a: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9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twenty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-nine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  <a:sym typeface="Helvetica Neue"/>
            </a:endParaRPr>
          </a:p>
          <a:p>
            <a:pPr marR="0" indent="0" defTabSz="943239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30</a:t>
            </a: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thirty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E769F2E-8935-869C-91A0-9560C902E731}"/>
              </a:ext>
            </a:extLst>
          </p:cNvPr>
          <p:cNvSpPr txBox="1"/>
          <p:nvPr/>
        </p:nvSpPr>
        <p:spPr>
          <a:xfrm>
            <a:off x="8692645" y="1346215"/>
            <a:ext cx="3367909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94323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40 </a:t>
            </a: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forty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  <a:sym typeface="Helvetica Neue"/>
            </a:endParaRPr>
          </a:p>
          <a:p>
            <a:pPr marL="0" marR="0" indent="0" algn="l" defTabSz="94323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50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fifty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</a:endParaRPr>
          </a:p>
          <a:p>
            <a:pPr marL="0" marR="0" indent="0" algn="l" defTabSz="94323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60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sixty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  <a:sym typeface="Helvetica Neue"/>
            </a:endParaRPr>
          </a:p>
          <a:p>
            <a:pPr marL="0" marR="0" indent="0" algn="l" defTabSz="94323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70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seventy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</a:endParaRPr>
          </a:p>
          <a:p>
            <a:pPr marL="0" marR="0" indent="0" algn="l" defTabSz="94323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80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eighty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  <a:sym typeface="Helvetica Neue"/>
            </a:endParaRPr>
          </a:p>
          <a:p>
            <a:pPr marL="0" marR="0" indent="0" algn="l" defTabSz="94323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90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ninety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</a:endParaRPr>
          </a:p>
          <a:p>
            <a:pPr defTabSz="943239" hangingPunct="0">
              <a:lnSpc>
                <a:spcPct val="150000"/>
              </a:lnSpc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100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one</a:t>
            </a: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hundred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  <a:sym typeface="Helvetica Neue"/>
            </a:endParaRPr>
          </a:p>
          <a:p>
            <a:pPr defTabSz="943239" hangingPunct="0">
              <a:lnSpc>
                <a:spcPct val="150000"/>
              </a:lnSpc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1000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one</a:t>
            </a: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</a:rPr>
              <a:t>thousand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</a:endParaRPr>
          </a:p>
          <a:p>
            <a:pPr defTabSz="943239" hangingPunct="0">
              <a:lnSpc>
                <a:spcPct val="150000"/>
              </a:lnSpc>
            </a:pP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1000000 –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one</a:t>
            </a:r>
            <a:r>
              <a:rPr lang="es-CO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 </a:t>
            </a:r>
            <a:r>
              <a:rPr lang="es-CO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million</a:t>
            </a:r>
            <a:endParaRPr lang="es-CO" sz="2400" dirty="0">
              <a:solidFill>
                <a:schemeClr val="tx1">
                  <a:lumMod val="85000"/>
                  <a:lumOff val="15000"/>
                </a:schemeClr>
              </a:solidFill>
              <a:latin typeface="Work Sans Light" pitchFamily="2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2766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LET’S PLAY!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E31D307-C795-B4A4-3BEB-E8CE05515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72537"/>
              </p:ext>
            </p:extLst>
          </p:nvPr>
        </p:nvGraphicFramePr>
        <p:xfrm>
          <a:off x="1767840" y="2218453"/>
          <a:ext cx="9326879" cy="38258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1983">
                  <a:extLst>
                    <a:ext uri="{9D8B030D-6E8A-4147-A177-3AD203B41FA5}">
                      <a16:colId xmlns:a16="http://schemas.microsoft.com/office/drawing/2014/main" val="3387067823"/>
                    </a:ext>
                  </a:extLst>
                </a:gridCol>
                <a:gridCol w="1813724">
                  <a:extLst>
                    <a:ext uri="{9D8B030D-6E8A-4147-A177-3AD203B41FA5}">
                      <a16:colId xmlns:a16="http://schemas.microsoft.com/office/drawing/2014/main" val="1350763669"/>
                    </a:ext>
                  </a:extLst>
                </a:gridCol>
                <a:gridCol w="1813724">
                  <a:extLst>
                    <a:ext uri="{9D8B030D-6E8A-4147-A177-3AD203B41FA5}">
                      <a16:colId xmlns:a16="http://schemas.microsoft.com/office/drawing/2014/main" val="3542187705"/>
                    </a:ext>
                  </a:extLst>
                </a:gridCol>
                <a:gridCol w="1813724">
                  <a:extLst>
                    <a:ext uri="{9D8B030D-6E8A-4147-A177-3AD203B41FA5}">
                      <a16:colId xmlns:a16="http://schemas.microsoft.com/office/drawing/2014/main" val="899983320"/>
                    </a:ext>
                  </a:extLst>
                </a:gridCol>
                <a:gridCol w="1813724">
                  <a:extLst>
                    <a:ext uri="{9D8B030D-6E8A-4147-A177-3AD203B41FA5}">
                      <a16:colId xmlns:a16="http://schemas.microsoft.com/office/drawing/2014/main" val="264911558"/>
                    </a:ext>
                  </a:extLst>
                </a:gridCol>
              </a:tblGrid>
              <a:tr h="667305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87735"/>
                  </a:ext>
                </a:extLst>
              </a:tr>
              <a:tr h="62452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19877"/>
                  </a:ext>
                </a:extLst>
              </a:tr>
              <a:tr h="660445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9332"/>
                  </a:ext>
                </a:extLst>
              </a:tr>
              <a:tr h="62452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9719"/>
                  </a:ext>
                </a:extLst>
              </a:tr>
              <a:tr h="62452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29125"/>
                  </a:ext>
                </a:extLst>
              </a:tr>
              <a:tr h="62452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78235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BEF791B0-1ED6-3F1F-2A25-96EF155B019D}"/>
              </a:ext>
            </a:extLst>
          </p:cNvPr>
          <p:cNvSpPr txBox="1"/>
          <p:nvPr/>
        </p:nvSpPr>
        <p:spPr>
          <a:xfrm>
            <a:off x="2360920" y="1639031"/>
            <a:ext cx="908902" cy="6059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000" i="0" u="none" strike="noStrike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Work Sans Light" pitchFamily="2" charset="0"/>
                <a:ea typeface="Helvetica Neue"/>
                <a:cs typeface="Helvetica Neue"/>
                <a:sym typeface="Helvetica Neue"/>
              </a:rPr>
              <a:t>1-20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6E45964-E21E-1C2E-AF67-768D479CFF50}"/>
              </a:ext>
            </a:extLst>
          </p:cNvPr>
          <p:cNvSpPr txBox="1"/>
          <p:nvPr/>
        </p:nvSpPr>
        <p:spPr>
          <a:xfrm>
            <a:off x="4273204" y="1633318"/>
            <a:ext cx="1133323" cy="6059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000" i="0" u="none" strike="noStrike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Work Sans Light" pitchFamily="2" charset="0"/>
                <a:ea typeface="Helvetica Neue"/>
                <a:cs typeface="Helvetica Neue"/>
                <a:sym typeface="Helvetica Neue"/>
              </a:rPr>
              <a:t>21-40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BF84A82-5FA7-D928-41FD-E6B955C3D39C}"/>
              </a:ext>
            </a:extLst>
          </p:cNvPr>
          <p:cNvSpPr txBox="1"/>
          <p:nvPr/>
        </p:nvSpPr>
        <p:spPr>
          <a:xfrm>
            <a:off x="6096000" y="1639031"/>
            <a:ext cx="1141337" cy="6059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4</a:t>
            </a:r>
            <a:r>
              <a:rPr kumimoji="0" lang="es-CO" sz="3000" i="0" u="none" strike="noStrike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Work Sans Light" pitchFamily="2" charset="0"/>
                <a:ea typeface="Helvetica Neue"/>
                <a:cs typeface="Helvetica Neue"/>
                <a:sym typeface="Helvetica Neue"/>
              </a:rPr>
              <a:t>1-60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2F197B-21C9-E9A1-0092-C1300CBC7327}"/>
              </a:ext>
            </a:extLst>
          </p:cNvPr>
          <p:cNvSpPr txBox="1"/>
          <p:nvPr/>
        </p:nvSpPr>
        <p:spPr>
          <a:xfrm>
            <a:off x="7777637" y="1654117"/>
            <a:ext cx="1144543" cy="6059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000" i="0" u="none" strike="noStrike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Work Sans Light" pitchFamily="2" charset="0"/>
                <a:ea typeface="Helvetica Neue"/>
                <a:cs typeface="Helvetica Neue"/>
                <a:sym typeface="Helvetica Neue"/>
              </a:rPr>
              <a:t>61-80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7A91B5-B1BE-E47D-71AA-7F6E5FEF9BFD}"/>
              </a:ext>
            </a:extLst>
          </p:cNvPr>
          <p:cNvSpPr txBox="1"/>
          <p:nvPr/>
        </p:nvSpPr>
        <p:spPr>
          <a:xfrm>
            <a:off x="9611653" y="1639031"/>
            <a:ext cx="1292019" cy="6059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Work Sans Light" pitchFamily="2" charset="0"/>
                <a:ea typeface="Helvetica Neue"/>
                <a:cs typeface="Helvetica Neue"/>
                <a:sym typeface="Helvetica Neue"/>
              </a:rPr>
              <a:t>8</a:t>
            </a:r>
            <a:r>
              <a:rPr kumimoji="0" lang="es-CO" sz="3000" i="0" u="none" strike="noStrike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Work Sans Light" pitchFamily="2" charset="0"/>
                <a:ea typeface="Helvetica Neue"/>
                <a:cs typeface="Helvetica Neue"/>
                <a:sym typeface="Helvetica Neue"/>
              </a:rPr>
              <a:t>1-100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F08674-C45C-D5F5-94CB-8D5D0EAE24D9}"/>
              </a:ext>
            </a:extLst>
          </p:cNvPr>
          <p:cNvSpPr txBox="1"/>
          <p:nvPr/>
        </p:nvSpPr>
        <p:spPr>
          <a:xfrm>
            <a:off x="9615344" y="6285854"/>
            <a:ext cx="2576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>
                <a:latin typeface="Work Sans Light" pitchFamily="2" charset="0"/>
                <a:hlinkClick r:id="rId2"/>
              </a:rPr>
              <a:t>https://wheelofnames.com/es/</a:t>
            </a:r>
            <a:endParaRPr lang="es-CO" sz="1200" dirty="0">
              <a:latin typeface="Work Sans Light" pitchFamily="2" charset="0"/>
            </a:endParaRPr>
          </a:p>
          <a:p>
            <a:r>
              <a:rPr lang="es-CO" sz="1200" dirty="0">
                <a:latin typeface="Work Sans Light" pitchFamily="2" charset="0"/>
              </a:rPr>
              <a:t>Paste </a:t>
            </a:r>
            <a:r>
              <a:rPr lang="es-CO" sz="1200" dirty="0" err="1">
                <a:latin typeface="Work Sans Light" pitchFamily="2" charset="0"/>
              </a:rPr>
              <a:t>numbers</a:t>
            </a:r>
            <a:r>
              <a:rPr lang="es-CO" sz="1200" dirty="0">
                <a:latin typeface="Work Sans Light" pitchFamily="2" charset="0"/>
              </a:rPr>
              <a:t> </a:t>
            </a:r>
            <a:r>
              <a:rPr lang="es-CO" sz="1200" dirty="0" err="1">
                <a:latin typeface="Work Sans Light" pitchFamily="2" charset="0"/>
              </a:rPr>
              <a:t>from</a:t>
            </a:r>
            <a:r>
              <a:rPr lang="es-CO" sz="1200" dirty="0">
                <a:latin typeface="Work Sans Light" pitchFamily="2" charset="0"/>
              </a:rPr>
              <a:t> </a:t>
            </a:r>
            <a:r>
              <a:rPr lang="es-CO" sz="1200" dirty="0" err="1">
                <a:latin typeface="Work Sans Light" pitchFamily="2" charset="0"/>
              </a:rPr>
              <a:t>excel</a:t>
            </a:r>
            <a:endParaRPr lang="es-CO" sz="1200" dirty="0">
              <a:latin typeface="Work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88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EXTRA MATERIAL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BA00416-F08C-570B-074B-4BEEF88E2778}"/>
              </a:ext>
            </a:extLst>
          </p:cNvPr>
          <p:cNvSpPr txBox="1"/>
          <p:nvPr/>
        </p:nvSpPr>
        <p:spPr>
          <a:xfrm>
            <a:off x="255276" y="1556086"/>
            <a:ext cx="1126616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dirty="0">
                <a:latin typeface="Work Sans Light" pitchFamily="2" charset="0"/>
                <a:hlinkClick r:id="rId2"/>
              </a:rPr>
              <a:t>https://www.youtube.com/watch?v=BLhBas7CiYQ</a:t>
            </a:r>
          </a:p>
          <a:p>
            <a:endParaRPr lang="es-CO" sz="2000" dirty="0">
              <a:latin typeface="Work Sans Light" pitchFamily="2" charset="0"/>
              <a:hlinkClick r:id="rId2"/>
            </a:endParaRPr>
          </a:p>
          <a:p>
            <a:r>
              <a:rPr lang="es-CO" sz="2000" dirty="0">
                <a:latin typeface="Work Sans Light" pitchFamily="2" charset="0"/>
                <a:hlinkClick r:id="rId2"/>
              </a:rPr>
              <a:t>https://www.youtube.com/watch?v=EgzHCuzVKb8&amp;t=354s</a:t>
            </a:r>
          </a:p>
          <a:p>
            <a:endParaRPr lang="es-CO" sz="2000" dirty="0">
              <a:latin typeface="Work Sans Light" pitchFamily="2" charset="0"/>
              <a:hlinkClick r:id="rId2"/>
            </a:endParaRPr>
          </a:p>
          <a:p>
            <a:r>
              <a:rPr lang="es-CO" sz="2000" dirty="0">
                <a:latin typeface="Work Sans Light" pitchFamily="2" charset="0"/>
                <a:hlinkClick r:id="rId2"/>
              </a:rPr>
              <a:t>https://es.liveworksheets.com/worksheets/en/English_as_a_Second_Language_(ESL)/The_alphabet/The_Alphabet_yh250391ut</a:t>
            </a:r>
          </a:p>
          <a:p>
            <a:endParaRPr lang="es-CO" sz="2000" dirty="0">
              <a:latin typeface="Work Sans Light" pitchFamily="2" charset="0"/>
              <a:hlinkClick r:id="rId2"/>
            </a:endParaRPr>
          </a:p>
          <a:p>
            <a:r>
              <a:rPr lang="es-CO" sz="2000" dirty="0">
                <a:latin typeface="Work Sans Light" pitchFamily="2" charset="0"/>
                <a:hlinkClick r:id="rId2"/>
              </a:rPr>
              <a:t>https://www.educaplay.com/learning-resources/3463508-listening_to_phone_numbers.html</a:t>
            </a:r>
            <a:r>
              <a:rPr lang="es-CO" sz="2000" dirty="0">
                <a:latin typeface="Work Sans Light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4456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297</Words>
  <Application>Microsoft Office PowerPoint</Application>
  <PresentationFormat>Panorámica</PresentationFormat>
  <Paragraphs>72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Work Sans</vt:lpstr>
      <vt:lpstr>Work Sans Light</vt:lpstr>
      <vt:lpstr>Work Sans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LET’S PLAY!</vt:lpstr>
      <vt:lpstr>EXTRA MATERIAL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Usuario</cp:lastModifiedBy>
  <cp:revision>37</cp:revision>
  <dcterms:created xsi:type="dcterms:W3CDTF">2020-10-01T23:51:28Z</dcterms:created>
  <dcterms:modified xsi:type="dcterms:W3CDTF">2023-05-04T15:15:57Z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