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61" r:id="rId7"/>
    <p:sldId id="262" r:id="rId8"/>
    <p:sldId id="264" r:id="rId9"/>
    <p:sldId id="265" r:id="rId10"/>
    <p:sldId id="257" r:id="rId11"/>
    <p:sldId id="260" r:id="rId12"/>
    <p:sldId id="266" r:id="rId13"/>
    <p:sldId id="267" r:id="rId14"/>
    <p:sldId id="263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6365C6"/>
    <a:srgbClr val="B926A1"/>
    <a:srgbClr val="D5C6E8"/>
    <a:srgbClr val="D9D9D9"/>
    <a:srgbClr val="FDFDFD"/>
    <a:srgbClr val="B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B0623-05C3-41FB-9847-9F63808AEC6D}" v="23" dt="2023-12-13T21:04:5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2"/>
    <p:restoredTop sz="94701"/>
  </p:normalViewPr>
  <p:slideViewPr>
    <p:cSldViewPr snapToGrid="0" snapToObjects="1">
      <p:cViewPr varScale="1">
        <p:scale>
          <a:sx n="139" d="100"/>
          <a:sy n="139" d="100"/>
        </p:scale>
        <p:origin x="110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Marvin" userId="e0511072-44c0-498a-b9d4-78f1f5220f3a" providerId="ADAL" clId="{8D1B0623-05C3-41FB-9847-9F63808AEC6D}"/>
    <pc:docChg chg="undo modSld modMainMaster">
      <pc:chgData name="Cody Marvin" userId="e0511072-44c0-498a-b9d4-78f1f5220f3a" providerId="ADAL" clId="{8D1B0623-05C3-41FB-9847-9F63808AEC6D}" dt="2023-12-13T21:04:56.933" v="22" actId="207"/>
      <pc:docMkLst>
        <pc:docMk/>
      </pc:docMkLst>
      <pc:sldChg chg="modSp">
        <pc:chgData name="Cody Marvin" userId="e0511072-44c0-498a-b9d4-78f1f5220f3a" providerId="ADAL" clId="{8D1B0623-05C3-41FB-9847-9F63808AEC6D}" dt="2023-12-13T21:04:26.210" v="16" actId="207"/>
        <pc:sldMkLst>
          <pc:docMk/>
          <pc:sldMk cId="1821340527" sldId="256"/>
        </pc:sldMkLst>
        <pc:spChg chg="mod">
          <ac:chgData name="Cody Marvin" userId="e0511072-44c0-498a-b9d4-78f1f5220f3a" providerId="ADAL" clId="{8D1B0623-05C3-41FB-9847-9F63808AEC6D}" dt="2023-12-13T21:04:23.378" v="15" actId="207"/>
          <ac:spMkLst>
            <pc:docMk/>
            <pc:sldMk cId="1821340527" sldId="256"/>
            <ac:spMk id="2" creationId="{00000000-0000-0000-0000-000000000000}"/>
          </ac:spMkLst>
        </pc:spChg>
        <pc:spChg chg="mod">
          <ac:chgData name="Cody Marvin" userId="e0511072-44c0-498a-b9d4-78f1f5220f3a" providerId="ADAL" clId="{8D1B0623-05C3-41FB-9847-9F63808AEC6D}" dt="2023-12-13T21:04:26.210" v="16" actId="207"/>
          <ac:spMkLst>
            <pc:docMk/>
            <pc:sldMk cId="1821340527" sldId="256"/>
            <ac:spMk id="3" creationId="{00000000-0000-0000-0000-000000000000}"/>
          </ac:spMkLst>
        </pc:spChg>
      </pc:sldChg>
      <pc:sldChg chg="modSp">
        <pc:chgData name="Cody Marvin" userId="e0511072-44c0-498a-b9d4-78f1f5220f3a" providerId="ADAL" clId="{8D1B0623-05C3-41FB-9847-9F63808AEC6D}" dt="2023-12-13T21:04:46.472" v="20" actId="207"/>
        <pc:sldMkLst>
          <pc:docMk/>
          <pc:sldMk cId="3303794770" sldId="257"/>
        </pc:sldMkLst>
        <pc:spChg chg="mod">
          <ac:chgData name="Cody Marvin" userId="e0511072-44c0-498a-b9d4-78f1f5220f3a" providerId="ADAL" clId="{8D1B0623-05C3-41FB-9847-9F63808AEC6D}" dt="2023-12-13T21:04:43.033" v="19" actId="207"/>
          <ac:spMkLst>
            <pc:docMk/>
            <pc:sldMk cId="3303794770" sldId="257"/>
            <ac:spMk id="2" creationId="{00000000-0000-0000-0000-000000000000}"/>
          </ac:spMkLst>
        </pc:spChg>
        <pc:spChg chg="mod">
          <ac:chgData name="Cody Marvin" userId="e0511072-44c0-498a-b9d4-78f1f5220f3a" providerId="ADAL" clId="{8D1B0623-05C3-41FB-9847-9F63808AEC6D}" dt="2023-12-13T21:04:46.472" v="20" actId="207"/>
          <ac:spMkLst>
            <pc:docMk/>
            <pc:sldMk cId="3303794770" sldId="257"/>
            <ac:spMk id="3" creationId="{00000000-0000-0000-0000-000000000000}"/>
          </ac:spMkLst>
        </pc:spChg>
      </pc:sldChg>
      <pc:sldChg chg="modSp">
        <pc:chgData name="Cody Marvin" userId="e0511072-44c0-498a-b9d4-78f1f5220f3a" providerId="ADAL" clId="{8D1B0623-05C3-41FB-9847-9F63808AEC6D}" dt="2023-12-13T21:04:37.254" v="18" actId="207"/>
        <pc:sldMkLst>
          <pc:docMk/>
          <pc:sldMk cId="2201127788" sldId="258"/>
        </pc:sldMkLst>
        <pc:spChg chg="mod">
          <ac:chgData name="Cody Marvin" userId="e0511072-44c0-498a-b9d4-78f1f5220f3a" providerId="ADAL" clId="{8D1B0623-05C3-41FB-9847-9F63808AEC6D}" dt="2023-12-13T21:04:32.400" v="17" actId="207"/>
          <ac:spMkLst>
            <pc:docMk/>
            <pc:sldMk cId="2201127788" sldId="258"/>
            <ac:spMk id="2" creationId="{00000000-0000-0000-0000-000000000000}"/>
          </ac:spMkLst>
        </pc:spChg>
        <pc:spChg chg="mod">
          <ac:chgData name="Cody Marvin" userId="e0511072-44c0-498a-b9d4-78f1f5220f3a" providerId="ADAL" clId="{8D1B0623-05C3-41FB-9847-9F63808AEC6D}" dt="2023-12-13T21:04:37.254" v="18" actId="207"/>
          <ac:spMkLst>
            <pc:docMk/>
            <pc:sldMk cId="2201127788" sldId="258"/>
            <ac:spMk id="3" creationId="{00000000-0000-0000-0000-000000000000}"/>
          </ac:spMkLst>
        </pc:spChg>
      </pc:sldChg>
      <pc:sldChg chg="modSp">
        <pc:chgData name="Cody Marvin" userId="e0511072-44c0-498a-b9d4-78f1f5220f3a" providerId="ADAL" clId="{8D1B0623-05C3-41FB-9847-9F63808AEC6D}" dt="2023-12-13T21:04:56.933" v="22" actId="207"/>
        <pc:sldMkLst>
          <pc:docMk/>
          <pc:sldMk cId="88333796" sldId="259"/>
        </pc:sldMkLst>
        <pc:spChg chg="mod">
          <ac:chgData name="Cody Marvin" userId="e0511072-44c0-498a-b9d4-78f1f5220f3a" providerId="ADAL" clId="{8D1B0623-05C3-41FB-9847-9F63808AEC6D}" dt="2023-12-13T21:04:53.456" v="21" actId="207"/>
          <ac:spMkLst>
            <pc:docMk/>
            <pc:sldMk cId="88333796" sldId="259"/>
            <ac:spMk id="2" creationId="{00000000-0000-0000-0000-000000000000}"/>
          </ac:spMkLst>
        </pc:spChg>
        <pc:spChg chg="mod">
          <ac:chgData name="Cody Marvin" userId="e0511072-44c0-498a-b9d4-78f1f5220f3a" providerId="ADAL" clId="{8D1B0623-05C3-41FB-9847-9F63808AEC6D}" dt="2023-12-13T21:04:56.933" v="22" actId="207"/>
          <ac:spMkLst>
            <pc:docMk/>
            <pc:sldMk cId="88333796" sldId="259"/>
            <ac:spMk id="3" creationId="{00000000-0000-0000-0000-000000000000}"/>
          </ac:spMkLst>
        </pc:spChg>
      </pc:sldChg>
      <pc:sldMasterChg chg="modSp setBg modSldLayout">
        <pc:chgData name="Cody Marvin" userId="e0511072-44c0-498a-b9d4-78f1f5220f3a" providerId="ADAL" clId="{8D1B0623-05C3-41FB-9847-9F63808AEC6D}" dt="2023-12-13T21:03:58.618" v="14" actId="207"/>
        <pc:sldMasterMkLst>
          <pc:docMk/>
          <pc:sldMasterMk cId="3680951455" sldId="2147483648"/>
        </pc:sldMasterMkLst>
        <pc:spChg chg="mod">
          <ac:chgData name="Cody Marvin" userId="e0511072-44c0-498a-b9d4-78f1f5220f3a" providerId="ADAL" clId="{8D1B0623-05C3-41FB-9847-9F63808AEC6D}" dt="2023-12-13T21:03:52.744" v="13" actId="207"/>
          <ac:spMkLst>
            <pc:docMk/>
            <pc:sldMasterMk cId="3680951455" sldId="2147483648"/>
            <ac:spMk id="2" creationId="{00000000-0000-0000-0000-000000000000}"/>
          </ac:spMkLst>
        </pc:spChg>
        <pc:spChg chg="mod">
          <ac:chgData name="Cody Marvin" userId="e0511072-44c0-498a-b9d4-78f1f5220f3a" providerId="ADAL" clId="{8D1B0623-05C3-41FB-9847-9F63808AEC6D}" dt="2023-12-13T21:03:58.618" v="14" actId="207"/>
          <ac:spMkLst>
            <pc:docMk/>
            <pc:sldMasterMk cId="3680951455" sldId="2147483648"/>
            <ac:spMk id="3" creationId="{00000000-0000-0000-0000-000000000000}"/>
          </ac:spMkLst>
        </pc:sp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3159163758" sldId="2147483649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1662651596" sldId="2147483650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1033444353" sldId="2147483651"/>
          </pc:sldLayoutMkLst>
        </pc:sldLayoutChg>
        <pc:sldLayoutChg chg="modSp setBg">
          <pc:chgData name="Cody Marvin" userId="e0511072-44c0-498a-b9d4-78f1f5220f3a" providerId="ADAL" clId="{8D1B0623-05C3-41FB-9847-9F63808AEC6D}" dt="2023-12-13T21:00:41.323" v="7" actId="14100"/>
          <pc:sldLayoutMkLst>
            <pc:docMk/>
            <pc:sldMasterMk cId="3680951455" sldId="2147483648"/>
            <pc:sldLayoutMk cId="1099249071" sldId="2147483652"/>
          </pc:sldLayoutMkLst>
          <pc:spChg chg="mod">
            <ac:chgData name="Cody Marvin" userId="e0511072-44c0-498a-b9d4-78f1f5220f3a" providerId="ADAL" clId="{8D1B0623-05C3-41FB-9847-9F63808AEC6D}" dt="2023-12-13T21:00:41.323" v="7" actId="14100"/>
            <ac:spMkLst>
              <pc:docMk/>
              <pc:sldMasterMk cId="3680951455" sldId="2147483648"/>
              <pc:sldLayoutMk cId="1099249071" sldId="2147483652"/>
              <ac:spMk id="3" creationId="{00000000-0000-0000-0000-000000000000}"/>
            </ac:spMkLst>
          </pc:spChg>
          <pc:spChg chg="mod">
            <ac:chgData name="Cody Marvin" userId="e0511072-44c0-498a-b9d4-78f1f5220f3a" providerId="ADAL" clId="{8D1B0623-05C3-41FB-9847-9F63808AEC6D}" dt="2023-12-13T21:00:41.323" v="7" actId="14100"/>
            <ac:spMkLst>
              <pc:docMk/>
              <pc:sldMasterMk cId="3680951455" sldId="2147483648"/>
              <pc:sldLayoutMk cId="1099249071" sldId="2147483652"/>
              <ac:spMk id="4" creationId="{00000000-0000-0000-0000-000000000000}"/>
            </ac:spMkLst>
          </pc:spChg>
        </pc:sldLayoutChg>
        <pc:sldLayoutChg chg="modSp setBg">
          <pc:chgData name="Cody Marvin" userId="e0511072-44c0-498a-b9d4-78f1f5220f3a" providerId="ADAL" clId="{8D1B0623-05C3-41FB-9847-9F63808AEC6D}" dt="2023-12-13T21:01:04.375" v="9" actId="14100"/>
          <pc:sldLayoutMkLst>
            <pc:docMk/>
            <pc:sldMasterMk cId="3680951455" sldId="2147483648"/>
            <pc:sldLayoutMk cId="3235344221" sldId="2147483653"/>
          </pc:sldLayoutMkLst>
          <pc:spChg chg="mod">
            <ac:chgData name="Cody Marvin" userId="e0511072-44c0-498a-b9d4-78f1f5220f3a" providerId="ADAL" clId="{8D1B0623-05C3-41FB-9847-9F63808AEC6D}" dt="2023-12-13T21:00:56.975" v="8" actId="1076"/>
            <ac:spMkLst>
              <pc:docMk/>
              <pc:sldMasterMk cId="3680951455" sldId="2147483648"/>
              <pc:sldLayoutMk cId="3235344221" sldId="2147483653"/>
              <ac:spMk id="3" creationId="{00000000-0000-0000-0000-000000000000}"/>
            </ac:spMkLst>
          </pc:spChg>
          <pc:spChg chg="mod">
            <ac:chgData name="Cody Marvin" userId="e0511072-44c0-498a-b9d4-78f1f5220f3a" providerId="ADAL" clId="{8D1B0623-05C3-41FB-9847-9F63808AEC6D}" dt="2023-12-13T21:01:04.375" v="9" actId="14100"/>
            <ac:spMkLst>
              <pc:docMk/>
              <pc:sldMasterMk cId="3680951455" sldId="2147483648"/>
              <pc:sldLayoutMk cId="3235344221" sldId="2147483653"/>
              <ac:spMk id="4" creationId="{00000000-0000-0000-0000-000000000000}"/>
            </ac:spMkLst>
          </pc:spChg>
          <pc:spChg chg="mod">
            <ac:chgData name="Cody Marvin" userId="e0511072-44c0-498a-b9d4-78f1f5220f3a" providerId="ADAL" clId="{8D1B0623-05C3-41FB-9847-9F63808AEC6D}" dt="2023-12-13T21:00:56.975" v="8" actId="1076"/>
            <ac:spMkLst>
              <pc:docMk/>
              <pc:sldMasterMk cId="3680951455" sldId="2147483648"/>
              <pc:sldLayoutMk cId="3235344221" sldId="2147483653"/>
              <ac:spMk id="5" creationId="{00000000-0000-0000-0000-000000000000}"/>
            </ac:spMkLst>
          </pc:spChg>
          <pc:spChg chg="mod">
            <ac:chgData name="Cody Marvin" userId="e0511072-44c0-498a-b9d4-78f1f5220f3a" providerId="ADAL" clId="{8D1B0623-05C3-41FB-9847-9F63808AEC6D}" dt="2023-12-13T21:01:04.375" v="9" actId="14100"/>
            <ac:spMkLst>
              <pc:docMk/>
              <pc:sldMasterMk cId="3680951455" sldId="2147483648"/>
              <pc:sldLayoutMk cId="3235344221" sldId="2147483653"/>
              <ac:spMk id="6" creationId="{00000000-0000-0000-0000-000000000000}"/>
            </ac:spMkLst>
          </pc:spChg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323952375" sldId="2147483654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1237886729" sldId="2147483655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3805222550" sldId="2147483656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1182580372" sldId="2147483657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3965385245" sldId="2147483658"/>
          </pc:sldLayoutMkLst>
        </pc:sldLayoutChg>
        <pc:sldLayoutChg chg="setBg">
          <pc:chgData name="Cody Marvin" userId="e0511072-44c0-498a-b9d4-78f1f5220f3a" providerId="ADAL" clId="{8D1B0623-05C3-41FB-9847-9F63808AEC6D}" dt="2023-12-13T20:59:56.254" v="2"/>
          <pc:sldLayoutMkLst>
            <pc:docMk/>
            <pc:sldMasterMk cId="3680951455" sldId="2147483648"/>
            <pc:sldLayoutMk cId="40733020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14D4-8CDB-0447-92E2-D82C6974FA1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6AFF6-02B1-8D48-AC00-B390C628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7497"/>
            <a:ext cx="4038600" cy="29171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7497"/>
            <a:ext cx="4038600" cy="29171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115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9474"/>
            <a:ext cx="4040188" cy="2455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3115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39474"/>
            <a:ext cx="4041775" cy="2455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340"/>
            <a:ext cx="8229600" cy="29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D05E-59A3-1843-8BCD-0BC2DB22AD0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eng-unm/long-wide-conversion" TargetMode="External"/><Relationship Id="rId2" Type="http://schemas.openxmlformats.org/officeDocument/2006/relationships/hyperlink" Target="http://www.cookbook-r.com/Manipulating_data/Converting_data_between_wide_and_long_form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ingfeng@unm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ng-wide" TargetMode="External"/><Relationship Id="rId2" Type="http://schemas.openxmlformats.org/officeDocument/2006/relationships/hyperlink" Target="https://github.com/jfeng-unm/long-wide-conve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35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Data Between </a:t>
            </a:r>
            <a:br>
              <a:rPr lang="en-US" dirty="0"/>
            </a:br>
            <a:r>
              <a:rPr lang="en-US" dirty="0"/>
              <a:t>Wide and Long Format in 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153" y="3010273"/>
            <a:ext cx="6630894" cy="1830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Jing Feng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Sr. Institutional Researcher, Office of Institutional Analytics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April 26th, 2024</a:t>
            </a:r>
          </a:p>
        </p:txBody>
      </p:sp>
    </p:spTree>
    <p:extLst>
      <p:ext uri="{BB962C8B-B14F-4D97-AF65-F5344CB8AC3E}">
        <p14:creationId xmlns:p14="http://schemas.microsoft.com/office/powerpoint/2010/main" val="182134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05D-0742-4C6C-BB22-0DCDE381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DF66-9ADB-44CF-83E2-D89B6E06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Excel file you downloaded earlier, import the second sheet (“Grads”) in R</a:t>
            </a:r>
          </a:p>
          <a:p>
            <a:r>
              <a:rPr lang="en-US" sz="2400" dirty="0"/>
              <a:t>Use long/wide conversions to transpose the table: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C2A4B-CC63-4996-B036-927CDD4B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3" y="3260922"/>
            <a:ext cx="2997071" cy="1239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56C72-4A42-4E39-BE1C-6ED2A373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34" y="3458607"/>
            <a:ext cx="4155110" cy="79390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493AA67-880A-4FFB-A02E-1EA77C97779C}"/>
              </a:ext>
            </a:extLst>
          </p:cNvPr>
          <p:cNvSpPr/>
          <p:nvPr/>
        </p:nvSpPr>
        <p:spPr>
          <a:xfrm>
            <a:off x="3542000" y="3613243"/>
            <a:ext cx="76357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E82-7E93-4F37-AE9B-9602E918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54F6-1185-4A96-80DE-17844886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Tutorial with examples: </a:t>
            </a:r>
            <a:r>
              <a:rPr lang="en-US" sz="1800" dirty="0">
                <a:hlinkClick r:id="rId2"/>
              </a:rPr>
              <a:t>http://www.cookbook-r.com/Manipulating_data/Converting_data_between_wide_and_long_format/</a:t>
            </a:r>
            <a:endParaRPr lang="en-US" sz="1800" dirty="0"/>
          </a:p>
          <a:p>
            <a:r>
              <a:rPr lang="en-US" sz="1800" dirty="0"/>
              <a:t>GitHub repo with R code and data file: </a:t>
            </a:r>
            <a:r>
              <a:rPr lang="en-US" sz="1800" dirty="0">
                <a:hlinkClick r:id="rId3"/>
              </a:rPr>
              <a:t>https://github.com/jfeng-unm/long-wide-conversion</a:t>
            </a:r>
            <a:endParaRPr lang="en-US" sz="1800" dirty="0"/>
          </a:p>
          <a:p>
            <a:r>
              <a:rPr lang="en-US" sz="1800" dirty="0"/>
              <a:t>My email: </a:t>
            </a:r>
            <a:r>
              <a:rPr lang="en-US" sz="1800" dirty="0">
                <a:hlinkClick r:id="rId4"/>
              </a:rPr>
              <a:t>jingfeng@unm.edu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75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600" dirty="0"/>
              <a:t>Wide vs. Long Format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Wide format: values do not repeat in the first column.</a:t>
            </a:r>
          </a:p>
          <a:p>
            <a:endParaRPr lang="en-US" sz="1800" dirty="0"/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7FBF0-2BF6-4317-BF6B-9EB2237FC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Long format: values repeat in the first column.</a:t>
            </a:r>
          </a:p>
          <a:p>
            <a:endParaRPr 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FF123B-1343-4BEF-BD57-F90AF833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5328"/>
              </p:ext>
            </p:extLst>
          </p:nvPr>
        </p:nvGraphicFramePr>
        <p:xfrm>
          <a:off x="711200" y="2314762"/>
          <a:ext cx="2773082" cy="260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93">
                  <a:extLst>
                    <a:ext uri="{9D8B030D-6E8A-4147-A177-3AD203B41FA5}">
                      <a16:colId xmlns:a16="http://schemas.microsoft.com/office/drawing/2014/main" val="447745372"/>
                    </a:ext>
                  </a:extLst>
                </a:gridCol>
                <a:gridCol w="792342">
                  <a:extLst>
                    <a:ext uri="{9D8B030D-6E8A-4147-A177-3AD203B41FA5}">
                      <a16:colId xmlns:a16="http://schemas.microsoft.com/office/drawing/2014/main" val="3360537952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761156291"/>
                    </a:ext>
                  </a:extLst>
                </a:gridCol>
              </a:tblGrid>
              <a:tr h="404532"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87512"/>
                  </a:ext>
                </a:extLst>
              </a:tr>
              <a:tr h="392953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20595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r>
                        <a:rPr lang="en-US" dirty="0"/>
                        <a:t>Gallup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97954"/>
                  </a:ext>
                </a:extLst>
              </a:tr>
              <a:tr h="387499">
                <a:tc>
                  <a:txBody>
                    <a:bodyPr/>
                    <a:lstStyle/>
                    <a:p>
                      <a:r>
                        <a:rPr lang="en-US" dirty="0"/>
                        <a:t>Los Alamos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65494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r>
                        <a:rPr lang="en-U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79259"/>
                  </a:ext>
                </a:extLst>
              </a:tr>
              <a:tr h="368749">
                <a:tc>
                  <a:txBody>
                    <a:bodyPr/>
                    <a:lstStyle/>
                    <a:p>
                      <a:r>
                        <a:rPr lang="en-US" dirty="0"/>
                        <a:t>Taos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5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C53040-47C2-4377-B36E-47848AF5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83207"/>
              </p:ext>
            </p:extLst>
          </p:nvPr>
        </p:nvGraphicFramePr>
        <p:xfrm>
          <a:off x="4648200" y="2414583"/>
          <a:ext cx="39444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549">
                  <a:extLst>
                    <a:ext uri="{9D8B030D-6E8A-4147-A177-3AD203B41FA5}">
                      <a16:colId xmlns:a16="http://schemas.microsoft.com/office/drawing/2014/main" val="65059800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4185121622"/>
                    </a:ext>
                  </a:extLst>
                </a:gridCol>
                <a:gridCol w="1425389">
                  <a:extLst>
                    <a:ext uri="{9D8B030D-6E8A-4147-A177-3AD203B41FA5}">
                      <a16:colId xmlns:a16="http://schemas.microsoft.com/office/drawing/2014/main" val="425079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2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8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0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3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1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24A4-9778-4908-B72B-D6F4F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Long to wide conversion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2D58-D13C-4636-8B01-31F02519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spread() </a:t>
            </a:r>
            <a:r>
              <a:rPr lang="en-US" dirty="0"/>
              <a:t>from the </a:t>
            </a:r>
            <a:r>
              <a:rPr lang="en-US" dirty="0" err="1">
                <a:solidFill>
                  <a:srgbClr val="FFC000"/>
                </a:solidFill>
              </a:rPr>
              <a:t>tidyr</a:t>
            </a:r>
            <a:r>
              <a:rPr lang="en-US" dirty="0"/>
              <a:t>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wide_data</a:t>
            </a:r>
            <a:r>
              <a:rPr lang="en-US" dirty="0"/>
              <a:t> &lt;- </a:t>
            </a:r>
            <a:r>
              <a:rPr lang="en-US" dirty="0" err="1"/>
              <a:t>long_data</a:t>
            </a:r>
            <a:r>
              <a:rPr lang="en-US" dirty="0"/>
              <a:t> %&gt;% </a:t>
            </a:r>
          </a:p>
          <a:p>
            <a:pPr marL="457200" lvl="1" indent="0">
              <a:buNone/>
            </a:pPr>
            <a:r>
              <a:rPr lang="en-US" dirty="0"/>
              <a:t>            spread("key", "value")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9F0-0414-4E71-B676-9F3992C2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to wide conversion –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671D-0FA1-4331-991B-246E3A4B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dcast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from the </a:t>
            </a:r>
            <a:r>
              <a:rPr lang="en-US" dirty="0">
                <a:solidFill>
                  <a:srgbClr val="FFC000"/>
                </a:solidFill>
              </a:rPr>
              <a:t>reshape2</a:t>
            </a:r>
            <a:r>
              <a:rPr lang="en-US" dirty="0"/>
              <a:t>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wide_data</a:t>
            </a:r>
            <a:r>
              <a:rPr lang="en-US" dirty="0"/>
              <a:t> &lt;- </a:t>
            </a:r>
            <a:r>
              <a:rPr lang="en-US" dirty="0" err="1"/>
              <a:t>long_data</a:t>
            </a:r>
            <a:r>
              <a:rPr lang="en-US" dirty="0"/>
              <a:t> %&gt;% </a:t>
            </a:r>
          </a:p>
          <a:p>
            <a:pPr marL="45720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dcast</a:t>
            </a:r>
            <a:r>
              <a:rPr lang="en-US" dirty="0"/>
              <a:t>(x ~ y, </a:t>
            </a:r>
            <a:r>
              <a:rPr lang="en-US" dirty="0" err="1"/>
              <a:t>value.var</a:t>
            </a:r>
            <a:r>
              <a:rPr lang="en-US" dirty="0"/>
              <a:t>=“value“)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4BAC-76D4-40A2-AC4F-58ED84A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Demo/Exercise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F30D-27A6-4119-B971-CE981A3D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</a:t>
            </a:r>
            <a:r>
              <a:rPr lang="en-US" sz="2400" dirty="0">
                <a:solidFill>
                  <a:srgbClr val="FFC000"/>
                </a:solidFill>
              </a:rPr>
              <a:t>Sample student data.xlsx </a:t>
            </a:r>
            <a:r>
              <a:rPr lang="en-US" sz="2400" dirty="0"/>
              <a:t>here (either URL is okay):</a:t>
            </a:r>
          </a:p>
          <a:p>
            <a:pPr lvl="1"/>
            <a:r>
              <a:rPr lang="en-US" sz="2000" dirty="0">
                <a:hlinkClick r:id="rId2"/>
              </a:rPr>
              <a:t>https://github.com/jfeng-unm/long-wide-conversion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https://tinyurl.com/long-wide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Click on the file name, and then click on the download icon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2349-56AA-472A-B890-592B8E14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9" y="3224747"/>
            <a:ext cx="8852054" cy="165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C98E42-3484-497E-AC9B-BEC9E00D6B29}"/>
              </a:ext>
            </a:extLst>
          </p:cNvPr>
          <p:cNvSpPr/>
          <p:nvPr/>
        </p:nvSpPr>
        <p:spPr>
          <a:xfrm>
            <a:off x="8135957" y="4252511"/>
            <a:ext cx="198303" cy="231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0FD-5068-4522-AA73-DEA512F3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Demo/Exercise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D78-DE83-423D-9083-5F13ADC4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Save the Excel file on your computer, and import the first sheet (“SCH”) in R</a:t>
            </a:r>
          </a:p>
          <a:p>
            <a:r>
              <a:rPr lang="en-US" sz="2400" dirty="0"/>
              <a:t>Convert it from long to wide format using either spread() or </a:t>
            </a:r>
            <a:r>
              <a:rPr lang="en-US" sz="2400" dirty="0" err="1"/>
              <a:t>dcast</a:t>
            </a:r>
            <a:r>
              <a:rPr lang="en-US" sz="2400" dirty="0"/>
              <a:t>()</a:t>
            </a:r>
          </a:p>
          <a:p>
            <a:r>
              <a:rPr lang="en-US" sz="2400" dirty="0"/>
              <a:t>Each semester value should be its own column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0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600" dirty="0"/>
              <a:t>Wide to long conversion – method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gather() </a:t>
            </a:r>
            <a:r>
              <a:rPr lang="en-US" sz="2400" dirty="0">
                <a:solidFill>
                  <a:schemeClr val="bg1"/>
                </a:solidFill>
              </a:rPr>
              <a:t>from the </a:t>
            </a:r>
            <a:r>
              <a:rPr lang="en-US" sz="2400" dirty="0" err="1">
                <a:solidFill>
                  <a:srgbClr val="FFC000"/>
                </a:solidFill>
              </a:rPr>
              <a:t>tidyr</a:t>
            </a:r>
            <a:r>
              <a:rPr lang="en-US" sz="2400" dirty="0">
                <a:solidFill>
                  <a:schemeClr val="bg1"/>
                </a:solidFill>
              </a:rPr>
              <a:t> package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long_data</a:t>
            </a:r>
            <a:r>
              <a:rPr lang="en-US" sz="2000" dirty="0">
                <a:solidFill>
                  <a:schemeClr val="bg1"/>
                </a:solidFill>
              </a:rPr>
              <a:t> &lt;- </a:t>
            </a:r>
            <a:r>
              <a:rPr lang="en-US" sz="2000" dirty="0" err="1">
                <a:solidFill>
                  <a:schemeClr val="bg1"/>
                </a:solidFill>
              </a:rPr>
              <a:t>wide_data</a:t>
            </a:r>
            <a:r>
              <a:rPr lang="en-US" sz="2000" dirty="0">
                <a:solidFill>
                  <a:schemeClr val="bg1"/>
                </a:solidFill>
              </a:rPr>
              <a:t> %&gt;% gather("key", "value", x, y, z)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“key” and “value” are names of the new key and value columns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x, y, z are the columns to be “gathered”</a:t>
            </a:r>
          </a:p>
          <a:p>
            <a:pPr marL="914400" lvl="1" indent="-457200" algn="l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9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3FECF-6A71-460D-AA5C-CD73CD8C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Wide to long conversion –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2D88-C702-49B9-9E60-F5752328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solidFill>
                  <a:srgbClr val="FFC000"/>
                </a:solidFill>
              </a:rPr>
              <a:t>melt() </a:t>
            </a:r>
            <a:r>
              <a:rPr lang="en-US" sz="2400" dirty="0"/>
              <a:t>from the </a:t>
            </a:r>
            <a:r>
              <a:rPr lang="en-US" sz="2400" dirty="0">
                <a:solidFill>
                  <a:srgbClr val="FFC000"/>
                </a:solidFill>
              </a:rPr>
              <a:t>reshape2</a:t>
            </a:r>
            <a:r>
              <a:rPr lang="en-US" sz="2400" dirty="0"/>
              <a:t> package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err="1"/>
              <a:t>long_data</a:t>
            </a:r>
            <a:r>
              <a:rPr lang="en-US" sz="2000" dirty="0"/>
              <a:t> &lt;- </a:t>
            </a:r>
            <a:r>
              <a:rPr lang="en-US" sz="2000" dirty="0" err="1"/>
              <a:t>wide_data</a:t>
            </a:r>
            <a:r>
              <a:rPr lang="en-US" sz="2000" dirty="0"/>
              <a:t> %&gt;% </a:t>
            </a:r>
          </a:p>
          <a:p>
            <a:pPr marL="457200" lvl="1" indent="0">
              <a:buNone/>
            </a:pPr>
            <a:r>
              <a:rPr lang="en-US" sz="2000" dirty="0"/>
              <a:t>            melt(</a:t>
            </a:r>
            <a:r>
              <a:rPr lang="en-US" sz="2000" dirty="0" err="1"/>
              <a:t>id.vars</a:t>
            </a:r>
            <a:r>
              <a:rPr lang="en-US" sz="2000" dirty="0"/>
              <a:t> = c(“a”, “b”),</a:t>
            </a:r>
          </a:p>
          <a:p>
            <a:pPr marL="457200" lvl="1" indent="0">
              <a:buNone/>
            </a:pPr>
            <a:r>
              <a:rPr lang="en-US" sz="2000" dirty="0"/>
              <a:t>                     </a:t>
            </a:r>
            <a:r>
              <a:rPr lang="en-US" sz="2000" dirty="0" err="1"/>
              <a:t>measure.vars</a:t>
            </a:r>
            <a:r>
              <a:rPr lang="en-US" sz="2000" dirty="0"/>
              <a:t> = c(“c”, “d”),</a:t>
            </a:r>
          </a:p>
          <a:p>
            <a:pPr marL="457200" lvl="1" indent="0">
              <a:buNone/>
            </a:pPr>
            <a:r>
              <a:rPr lang="en-US" sz="2000" dirty="0"/>
              <a:t>                     variable.name = “x”,</a:t>
            </a:r>
          </a:p>
          <a:p>
            <a:pPr marL="457200" lvl="1" indent="0">
              <a:buNone/>
            </a:pPr>
            <a:r>
              <a:rPr lang="en-US" sz="2000" dirty="0"/>
              <a:t>                     value.name = “y”)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D2C6-92D5-4849-AC89-CB48C03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C865-9932-4A08-A7B8-794269FC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Convert the table in wide format you got in the previous exercise back to long format</a:t>
            </a:r>
          </a:p>
        </p:txBody>
      </p:sp>
    </p:spTree>
    <p:extLst>
      <p:ext uri="{BB962C8B-B14F-4D97-AF65-F5344CB8AC3E}">
        <p14:creationId xmlns:p14="http://schemas.microsoft.com/office/powerpoint/2010/main" val="270388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7751d5-a6ff-49ee-bbdb-dbea00f2f75e">
      <Terms xmlns="http://schemas.microsoft.com/office/infopath/2007/PartnerControls"/>
    </lcf76f155ced4ddcb4097134ff3c332f>
    <TaxCatchAll xmlns="33c14010-ab48-4a5f-86c3-716270688c0c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6BBC546423408A30A4D1C2836CFC" ma:contentTypeVersion="14" ma:contentTypeDescription="Create a new document." ma:contentTypeScope="" ma:versionID="35e53d24a4aaf144865f5a52d53ced1d">
  <xsd:schema xmlns:xsd="http://www.w3.org/2001/XMLSchema" xmlns:xs="http://www.w3.org/2001/XMLSchema" xmlns:p="http://schemas.microsoft.com/office/2006/metadata/properties" xmlns:ns2="557751d5-a6ff-49ee-bbdb-dbea00f2f75e" xmlns:ns3="33c14010-ab48-4a5f-86c3-716270688c0c" targetNamespace="http://schemas.microsoft.com/office/2006/metadata/properties" ma:root="true" ma:fieldsID="6634cd742aa42c324e5c558e37e612c2" ns2:_="" ns3:_="">
    <xsd:import namespace="557751d5-a6ff-49ee-bbdb-dbea00f2f75e"/>
    <xsd:import namespace="33c14010-ab48-4a5f-86c3-716270688c0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751d5-a6ff-49ee-bbdb-dbea00f2f7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911b813-a230-4b01-befd-2f84efefd6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4010-ab48-4a5f-86c3-716270688c0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826afae-e6b3-4db2-bc9c-e749bb468574}" ma:internalName="TaxCatchAll" ma:showField="CatchAllData" ma:web="33c14010-ab48-4a5f-86c3-716270688c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DEB1A0-9F03-4F7D-8A08-BB5F7E8C9EE0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33c14010-ab48-4a5f-86c3-716270688c0c"/>
    <ds:schemaRef ds:uri="http://schemas.openxmlformats.org/package/2006/metadata/core-properties"/>
    <ds:schemaRef ds:uri="557751d5-a6ff-49ee-bbdb-dbea00f2f75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57154B-4768-45CF-9FBF-6ACE9050E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751d5-a6ff-49ee-bbdb-dbea00f2f75e"/>
    <ds:schemaRef ds:uri="33c14010-ab48-4a5f-86c3-716270688c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7B1273-D8D1-4D7E-B7C6-2BE4DB838B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452</Words>
  <Application>Microsoft Office PowerPoint</Application>
  <PresentationFormat>On-screen Show 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Converting Data Between  Wide and Long Format in R</vt:lpstr>
      <vt:lpstr>Wide vs. Long Format</vt:lpstr>
      <vt:lpstr>Long to wide conversion – method 1</vt:lpstr>
      <vt:lpstr>Long to wide conversion – method 2</vt:lpstr>
      <vt:lpstr>Demo/Exercise</vt:lpstr>
      <vt:lpstr>Demo/Exercise</vt:lpstr>
      <vt:lpstr>Wide to long conversion – method 1</vt:lpstr>
      <vt:lpstr>Wide to long conversion – method 2</vt:lpstr>
      <vt:lpstr>Demo/Exercise</vt:lpstr>
      <vt:lpstr>Exercise</vt:lpstr>
      <vt:lpstr>Resources</vt:lpstr>
      <vt:lpstr>Thank You</vt:lpstr>
    </vt:vector>
  </TitlesOfParts>
  <Company>University of New Mexico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Alexander Lowell Roessner</dc:creator>
  <cp:lastModifiedBy>Jing Feng</cp:lastModifiedBy>
  <cp:revision>36</cp:revision>
  <dcterms:created xsi:type="dcterms:W3CDTF">2015-05-11T15:44:37Z</dcterms:created>
  <dcterms:modified xsi:type="dcterms:W3CDTF">2024-04-24T21:56:51Z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0x01010010CA6BBC546423408A30A4D1C2836CFC</vt:lpwstr>
  </property>
</Properties>
</file>