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“Escribe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pp.midominio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katacoda.com/courses/kubernetes" TargetMode="External"/><Relationship Id="rId3" Type="http://schemas.openxmlformats.org/officeDocument/2006/relationships/hyperlink" Target="https://kubernetes.io/es/docs/tasks/tools/install-minikub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app.midominio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app-front.dominio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eploy de contenedores en kubernet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7200"/>
            </a:lvl1pPr>
          </a:lstStyle>
          <a:p>
            <a:pPr/>
            <a:r>
              <a:t>Deploy de contenedores en kubernetes</a:t>
            </a:r>
          </a:p>
        </p:txBody>
      </p:sp>
      <p:pic>
        <p:nvPicPr>
          <p:cNvPr id="120" name="kisspng-kubernetes-docker-google-cloud-platform-logo-lxc-container-5ad44c5e675a30.2660434915238626224233.jpg" descr="kisspng-kubernetes-docker-google-cloud-platform-logo-lxc-container-5ad44c5e675a30.266043491523862622423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62165" y="5407111"/>
            <a:ext cx="3491235" cy="3413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rear SVC mongodb"/>
          <p:cNvSpPr txBox="1"/>
          <p:nvPr>
            <p:ph type="title"/>
          </p:nvPr>
        </p:nvSpPr>
        <p:spPr>
          <a:xfrm>
            <a:off x="952500" y="-635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Crear SVC mongodb</a:t>
            </a:r>
          </a:p>
        </p:txBody>
      </p:sp>
      <p:sp>
        <p:nvSpPr>
          <p:cNvPr id="242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246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247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248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49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0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251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253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kubectl create service clusterip svc-mongodb --tcp=27017…"/>
          <p:cNvSpPr txBox="1"/>
          <p:nvPr/>
        </p:nvSpPr>
        <p:spPr>
          <a:xfrm>
            <a:off x="3297544" y="1683951"/>
            <a:ext cx="9755963" cy="134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kubectl create service clusterip svc-mongodb --tcp=27017</a:t>
            </a:r>
          </a:p>
          <a:p>
            <a:pPr>
              <a:defRPr sz="2700"/>
            </a:pPr>
            <a:r>
              <a:t>kubectl edit svc svc-mongodb   </a:t>
            </a:r>
          </a:p>
          <a:p>
            <a:pPr algn="r">
              <a:defRPr sz="2700"/>
            </a:pPr>
            <a:r>
              <a:t>Label de pods debe ser igual a label en selector</a:t>
            </a:r>
          </a:p>
        </p:txBody>
      </p:sp>
      <p:sp>
        <p:nvSpPr>
          <p:cNvPr id="255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257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SVC mongodb…"/>
          <p:cNvSpPr/>
          <p:nvPr/>
        </p:nvSpPr>
        <p:spPr>
          <a:xfrm>
            <a:off x="1756808" y="5512597"/>
            <a:ext cx="2677816" cy="1270001"/>
          </a:xfrm>
          <a:prstGeom prst="roundRect">
            <a:avLst>
              <a:gd name="adj" fmla="val 1602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 mongodb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sz="1500"/>
              <a:t>elector: </a:t>
            </a:r>
            <a:br>
              <a:rPr sz="1500"/>
            </a:br>
            <a:r>
              <a:rPr sz="1500"/>
              <a:t>  deployment:</a:t>
            </a:r>
            <a:r>
              <a:rPr sz="1400"/>
              <a:t> mongodb</a:t>
            </a:r>
          </a:p>
        </p:txBody>
      </p:sp>
      <p:sp>
        <p:nvSpPr>
          <p:cNvPr id="259" name="mongodb…"/>
          <p:cNvSpPr/>
          <p:nvPr/>
        </p:nvSpPr>
        <p:spPr>
          <a:xfrm>
            <a:off x="2822855" y="6661567"/>
            <a:ext cx="1385243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mongodb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260" name="Revisar"/>
          <p:cNvSpPr/>
          <p:nvPr/>
        </p:nvSpPr>
        <p:spPr>
          <a:xfrm>
            <a:off x="9902617" y="7868267"/>
            <a:ext cx="648911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deployment…"/>
          <p:cNvSpPr txBox="1"/>
          <p:nvPr/>
        </p:nvSpPr>
        <p:spPr>
          <a:xfrm>
            <a:off x="9671967" y="8470996"/>
            <a:ext cx="1161010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mongodb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rear Deployment front"/>
          <p:cNvSpPr txBox="1"/>
          <p:nvPr>
            <p:ph type="title"/>
          </p:nvPr>
        </p:nvSpPr>
        <p:spPr>
          <a:xfrm>
            <a:off x="952500" y="-63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Crear Deployment front</a:t>
            </a:r>
          </a:p>
        </p:txBody>
      </p:sp>
      <p:sp>
        <p:nvSpPr>
          <p:cNvPr id="264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268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269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270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71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273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275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kubectl create -f deployment-front.yaml"/>
          <p:cNvSpPr txBox="1"/>
          <p:nvPr/>
        </p:nvSpPr>
        <p:spPr>
          <a:xfrm>
            <a:off x="3792844" y="1537901"/>
            <a:ext cx="9755963" cy="9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kubectl create -f deployment-front.yaml</a:t>
            </a:r>
            <a:br/>
          </a:p>
        </p:txBody>
      </p:sp>
      <p:sp>
        <p:nvSpPr>
          <p:cNvPr id="277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8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279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SVC mongodb…"/>
          <p:cNvSpPr/>
          <p:nvPr/>
        </p:nvSpPr>
        <p:spPr>
          <a:xfrm>
            <a:off x="1756808" y="5512597"/>
            <a:ext cx="2677816" cy="1270001"/>
          </a:xfrm>
          <a:prstGeom prst="roundRect">
            <a:avLst>
              <a:gd name="adj" fmla="val 1602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 mongodb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sz="1500"/>
              <a:t>elector: </a:t>
            </a:r>
            <a:br>
              <a:rPr sz="1500"/>
            </a:br>
            <a:r>
              <a:rPr sz="1500"/>
              <a:t>  deployment:</a:t>
            </a:r>
            <a:r>
              <a:rPr sz="1400"/>
              <a:t> mongodb</a:t>
            </a:r>
          </a:p>
        </p:txBody>
      </p:sp>
      <p:sp>
        <p:nvSpPr>
          <p:cNvPr id="281" name="mongodb…"/>
          <p:cNvSpPr/>
          <p:nvPr/>
        </p:nvSpPr>
        <p:spPr>
          <a:xfrm>
            <a:off x="2822855" y="6661567"/>
            <a:ext cx="1385243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mongodb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282" name="Revisar"/>
          <p:cNvSpPr/>
          <p:nvPr/>
        </p:nvSpPr>
        <p:spPr>
          <a:xfrm>
            <a:off x="9902617" y="7868267"/>
            <a:ext cx="648911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deployment…"/>
          <p:cNvSpPr txBox="1"/>
          <p:nvPr/>
        </p:nvSpPr>
        <p:spPr>
          <a:xfrm>
            <a:off x="9671967" y="8470996"/>
            <a:ext cx="1161010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mongodb</a:t>
            </a:r>
          </a:p>
        </p:txBody>
      </p:sp>
      <p:sp>
        <p:nvSpPr>
          <p:cNvPr id="284" name="front…"/>
          <p:cNvSpPr/>
          <p:nvPr/>
        </p:nvSpPr>
        <p:spPr>
          <a:xfrm>
            <a:off x="2202978" y="3934033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285" name="front…"/>
          <p:cNvSpPr/>
          <p:nvPr/>
        </p:nvSpPr>
        <p:spPr>
          <a:xfrm>
            <a:off x="3769270" y="3929661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286" name="Línea"/>
          <p:cNvSpPr/>
          <p:nvPr/>
        </p:nvSpPr>
        <p:spPr>
          <a:xfrm>
            <a:off x="2649645" y="5191444"/>
            <a:ext cx="452079" cy="452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Línea"/>
          <p:cNvSpPr/>
          <p:nvPr/>
        </p:nvSpPr>
        <p:spPr>
          <a:xfrm flipH="1">
            <a:off x="3788270" y="5191444"/>
            <a:ext cx="452074" cy="4520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Revisar"/>
          <p:cNvSpPr/>
          <p:nvPr/>
        </p:nvSpPr>
        <p:spPr>
          <a:xfrm>
            <a:off x="10552500" y="6382367"/>
            <a:ext cx="648910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deployment…"/>
          <p:cNvSpPr txBox="1"/>
          <p:nvPr/>
        </p:nvSpPr>
        <p:spPr>
          <a:xfrm>
            <a:off x="10296450" y="6956841"/>
            <a:ext cx="1161009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Front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rear svc front"/>
          <p:cNvSpPr txBox="1"/>
          <p:nvPr>
            <p:ph type="title"/>
          </p:nvPr>
        </p:nvSpPr>
        <p:spPr>
          <a:xfrm>
            <a:off x="952500" y="-63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Crear svc front</a:t>
            </a:r>
          </a:p>
        </p:txBody>
      </p:sp>
      <p:sp>
        <p:nvSpPr>
          <p:cNvPr id="292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296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297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298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99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301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303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kubectl create -f svc-front.yaml"/>
          <p:cNvSpPr txBox="1"/>
          <p:nvPr/>
        </p:nvSpPr>
        <p:spPr>
          <a:xfrm>
            <a:off x="3792844" y="1537901"/>
            <a:ext cx="9755963" cy="9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kubectl create -f svc-front.yaml</a:t>
            </a:r>
            <a:br/>
          </a:p>
        </p:txBody>
      </p:sp>
      <p:sp>
        <p:nvSpPr>
          <p:cNvPr id="305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307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SVC mongodb…"/>
          <p:cNvSpPr/>
          <p:nvPr/>
        </p:nvSpPr>
        <p:spPr>
          <a:xfrm>
            <a:off x="1756808" y="5512597"/>
            <a:ext cx="2677816" cy="1270001"/>
          </a:xfrm>
          <a:prstGeom prst="roundRect">
            <a:avLst>
              <a:gd name="adj" fmla="val 1602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 mongodb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sz="1500"/>
              <a:t>elector: </a:t>
            </a:r>
            <a:br>
              <a:rPr sz="1500"/>
            </a:br>
            <a:r>
              <a:rPr sz="1500"/>
              <a:t>  deployment:</a:t>
            </a:r>
            <a:r>
              <a:rPr sz="1400"/>
              <a:t> mongodb</a:t>
            </a:r>
          </a:p>
        </p:txBody>
      </p:sp>
      <p:sp>
        <p:nvSpPr>
          <p:cNvPr id="309" name="mongodb…"/>
          <p:cNvSpPr/>
          <p:nvPr/>
        </p:nvSpPr>
        <p:spPr>
          <a:xfrm>
            <a:off x="2822855" y="6661567"/>
            <a:ext cx="1385243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mongodb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10" name="Revisar"/>
          <p:cNvSpPr/>
          <p:nvPr/>
        </p:nvSpPr>
        <p:spPr>
          <a:xfrm>
            <a:off x="9902617" y="7868267"/>
            <a:ext cx="648911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1" name="deployment…"/>
          <p:cNvSpPr txBox="1"/>
          <p:nvPr/>
        </p:nvSpPr>
        <p:spPr>
          <a:xfrm>
            <a:off x="9671967" y="8470996"/>
            <a:ext cx="1161010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mongodb</a:t>
            </a:r>
          </a:p>
        </p:txBody>
      </p:sp>
      <p:sp>
        <p:nvSpPr>
          <p:cNvPr id="312" name="front…"/>
          <p:cNvSpPr/>
          <p:nvPr/>
        </p:nvSpPr>
        <p:spPr>
          <a:xfrm>
            <a:off x="2202978" y="3934033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13" name="front…"/>
          <p:cNvSpPr/>
          <p:nvPr/>
        </p:nvSpPr>
        <p:spPr>
          <a:xfrm>
            <a:off x="3769270" y="3929661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14" name="Línea"/>
          <p:cNvSpPr/>
          <p:nvPr/>
        </p:nvSpPr>
        <p:spPr>
          <a:xfrm>
            <a:off x="2649645" y="5191444"/>
            <a:ext cx="452079" cy="452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Línea"/>
          <p:cNvSpPr/>
          <p:nvPr/>
        </p:nvSpPr>
        <p:spPr>
          <a:xfrm flipH="1">
            <a:off x="3788270" y="5191444"/>
            <a:ext cx="452074" cy="4520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SVC…"/>
          <p:cNvSpPr/>
          <p:nvPr/>
        </p:nvSpPr>
        <p:spPr>
          <a:xfrm>
            <a:off x="2202978" y="3215338"/>
            <a:ext cx="1385244" cy="847288"/>
          </a:xfrm>
          <a:prstGeom prst="roundRect">
            <a:avLst>
              <a:gd name="adj" fmla="val 2248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317" name="SVC…"/>
          <p:cNvSpPr/>
          <p:nvPr/>
        </p:nvSpPr>
        <p:spPr>
          <a:xfrm>
            <a:off x="3769270" y="3215338"/>
            <a:ext cx="1385244" cy="847288"/>
          </a:xfrm>
          <a:prstGeom prst="roundRect">
            <a:avLst>
              <a:gd name="adj" fmla="val 2248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318" name="Revisar"/>
          <p:cNvSpPr/>
          <p:nvPr/>
        </p:nvSpPr>
        <p:spPr>
          <a:xfrm>
            <a:off x="10552500" y="6382367"/>
            <a:ext cx="648910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deployment…"/>
          <p:cNvSpPr txBox="1"/>
          <p:nvPr/>
        </p:nvSpPr>
        <p:spPr>
          <a:xfrm>
            <a:off x="10296450" y="6956841"/>
            <a:ext cx="1161009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Front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rear ingress front"/>
          <p:cNvSpPr txBox="1"/>
          <p:nvPr>
            <p:ph type="title"/>
          </p:nvPr>
        </p:nvSpPr>
        <p:spPr>
          <a:xfrm>
            <a:off x="952500" y="-63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800"/>
            </a:lvl1pPr>
          </a:lstStyle>
          <a:p>
            <a:pPr/>
            <a:r>
              <a:t>Crear ingress front</a:t>
            </a:r>
          </a:p>
        </p:txBody>
      </p:sp>
      <p:sp>
        <p:nvSpPr>
          <p:cNvPr id="322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326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327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328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329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0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331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2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333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kubectl create -f ingress-front.yaml"/>
          <p:cNvSpPr txBox="1"/>
          <p:nvPr/>
        </p:nvSpPr>
        <p:spPr>
          <a:xfrm>
            <a:off x="3792844" y="1537901"/>
            <a:ext cx="9755963" cy="92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/>
            </a:pPr>
            <a:r>
              <a:t>kubectl create -f ingress-front.yaml</a:t>
            </a:r>
            <a:br/>
          </a:p>
        </p:txBody>
      </p:sp>
      <p:sp>
        <p:nvSpPr>
          <p:cNvPr id="335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337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SVC mongodb…"/>
          <p:cNvSpPr/>
          <p:nvPr/>
        </p:nvSpPr>
        <p:spPr>
          <a:xfrm>
            <a:off x="1756808" y="5512597"/>
            <a:ext cx="2677816" cy="1270001"/>
          </a:xfrm>
          <a:prstGeom prst="roundRect">
            <a:avLst>
              <a:gd name="adj" fmla="val 1602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 mongodb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sz="1500"/>
              <a:t>elector: </a:t>
            </a:r>
            <a:br>
              <a:rPr sz="1500"/>
            </a:br>
            <a:r>
              <a:rPr sz="1500"/>
              <a:t>  deployment:</a:t>
            </a:r>
            <a:r>
              <a:rPr sz="1400"/>
              <a:t> mongodb</a:t>
            </a:r>
          </a:p>
        </p:txBody>
      </p:sp>
      <p:sp>
        <p:nvSpPr>
          <p:cNvPr id="339" name="mongodb…"/>
          <p:cNvSpPr/>
          <p:nvPr/>
        </p:nvSpPr>
        <p:spPr>
          <a:xfrm>
            <a:off x="2822855" y="6661567"/>
            <a:ext cx="1385243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mongodb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40" name="Revisar"/>
          <p:cNvSpPr/>
          <p:nvPr/>
        </p:nvSpPr>
        <p:spPr>
          <a:xfrm>
            <a:off x="9902617" y="7868267"/>
            <a:ext cx="648911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deployment…"/>
          <p:cNvSpPr txBox="1"/>
          <p:nvPr/>
        </p:nvSpPr>
        <p:spPr>
          <a:xfrm>
            <a:off x="9671967" y="8470996"/>
            <a:ext cx="1161010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mongodb</a:t>
            </a:r>
          </a:p>
        </p:txBody>
      </p:sp>
      <p:sp>
        <p:nvSpPr>
          <p:cNvPr id="342" name="front…"/>
          <p:cNvSpPr/>
          <p:nvPr/>
        </p:nvSpPr>
        <p:spPr>
          <a:xfrm>
            <a:off x="2202978" y="3934033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43" name="front…"/>
          <p:cNvSpPr/>
          <p:nvPr/>
        </p:nvSpPr>
        <p:spPr>
          <a:xfrm>
            <a:off x="3769270" y="3929661"/>
            <a:ext cx="1385244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344" name="Línea"/>
          <p:cNvSpPr/>
          <p:nvPr/>
        </p:nvSpPr>
        <p:spPr>
          <a:xfrm>
            <a:off x="2649645" y="5191444"/>
            <a:ext cx="452079" cy="452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Línea"/>
          <p:cNvSpPr/>
          <p:nvPr/>
        </p:nvSpPr>
        <p:spPr>
          <a:xfrm flipH="1">
            <a:off x="3788270" y="5191444"/>
            <a:ext cx="452074" cy="4520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SVC…"/>
          <p:cNvSpPr/>
          <p:nvPr/>
        </p:nvSpPr>
        <p:spPr>
          <a:xfrm>
            <a:off x="2202978" y="3215338"/>
            <a:ext cx="1385244" cy="847288"/>
          </a:xfrm>
          <a:prstGeom prst="roundRect">
            <a:avLst>
              <a:gd name="adj" fmla="val 2248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347" name="SVC…"/>
          <p:cNvSpPr/>
          <p:nvPr/>
        </p:nvSpPr>
        <p:spPr>
          <a:xfrm>
            <a:off x="4899570" y="4051300"/>
            <a:ext cx="1385244" cy="847287"/>
          </a:xfrm>
          <a:prstGeom prst="roundRect">
            <a:avLst>
              <a:gd name="adj" fmla="val 22484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SVC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348" name="Revisar"/>
          <p:cNvSpPr/>
          <p:nvPr/>
        </p:nvSpPr>
        <p:spPr>
          <a:xfrm>
            <a:off x="10552500" y="6382367"/>
            <a:ext cx="648910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deployment…"/>
          <p:cNvSpPr txBox="1"/>
          <p:nvPr/>
        </p:nvSpPr>
        <p:spPr>
          <a:xfrm>
            <a:off x="10296450" y="6956841"/>
            <a:ext cx="1161009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Front</a:t>
            </a:r>
          </a:p>
        </p:txBody>
      </p:sp>
      <p:sp>
        <p:nvSpPr>
          <p:cNvPr id="350" name="Ingress…"/>
          <p:cNvSpPr/>
          <p:nvPr/>
        </p:nvSpPr>
        <p:spPr>
          <a:xfrm>
            <a:off x="8468541" y="3237972"/>
            <a:ext cx="1270001" cy="1270001"/>
          </a:xfrm>
          <a:prstGeom prst="rect">
            <a:avLst/>
          </a:prstGeom>
          <a:solidFill>
            <a:srgbClr val="A767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Ingress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LB</a:t>
            </a:r>
          </a:p>
        </p:txBody>
      </p:sp>
      <p:sp>
        <p:nvSpPr>
          <p:cNvPr id="351" name="Línea"/>
          <p:cNvSpPr/>
          <p:nvPr/>
        </p:nvSpPr>
        <p:spPr>
          <a:xfrm flipV="1">
            <a:off x="6296146" y="3941989"/>
            <a:ext cx="2168306" cy="53295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2" name="Línea"/>
          <p:cNvSpPr/>
          <p:nvPr/>
        </p:nvSpPr>
        <p:spPr>
          <a:xfrm>
            <a:off x="3594100" y="3649767"/>
            <a:ext cx="486856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3" name="Nube"/>
          <p:cNvSpPr/>
          <p:nvPr/>
        </p:nvSpPr>
        <p:spPr>
          <a:xfrm>
            <a:off x="11336909" y="3189071"/>
            <a:ext cx="1493092" cy="89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4" name="Línea"/>
          <p:cNvSpPr/>
          <p:nvPr/>
        </p:nvSpPr>
        <p:spPr>
          <a:xfrm flipH="1">
            <a:off x="9768699" y="3757977"/>
            <a:ext cx="15598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5" name="app.midominio.com"/>
          <p:cNvSpPr txBox="1"/>
          <p:nvPr/>
        </p:nvSpPr>
        <p:spPr>
          <a:xfrm>
            <a:off x="9378862" y="2597884"/>
            <a:ext cx="299618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app.midominio.com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¿Cómo proba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¿Cómo probar?</a:t>
            </a:r>
          </a:p>
        </p:txBody>
      </p:sp>
      <p:sp>
        <p:nvSpPr>
          <p:cNvPr id="123" name="En la nube. https://www.katacoda.com/courses/kuberne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la </a:t>
            </a:r>
            <a:r>
              <a:rPr b="1"/>
              <a:t>nube</a:t>
            </a:r>
            <a:r>
              <a:t>.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https://www.katacoda.com/courses/kubernetes</a:t>
            </a:r>
          </a:p>
          <a:p>
            <a:pPr/>
            <a:r>
              <a:t>Localmente, instalar </a:t>
            </a:r>
            <a:r>
              <a:rPr b="1"/>
              <a:t>minikube</a:t>
            </a:r>
            <a:br/>
            <a:r>
              <a:rPr u="sng">
                <a:hlinkClick r:id="rId3" invalidUrl="" action="" tgtFrame="" tooltip="" history="1" highlightClick="0" endSnd="0"/>
              </a:rPr>
              <a:t>https://kubernetes.io/es/docs/tasks/tools/install-minikube/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inikub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Minikube</a:t>
            </a:r>
          </a:p>
        </p:txBody>
      </p:sp>
      <p:sp>
        <p:nvSpPr>
          <p:cNvPr id="126" name="Descargar"/>
          <p:cNvSpPr/>
          <p:nvPr/>
        </p:nvSpPr>
        <p:spPr>
          <a:xfrm>
            <a:off x="1422400" y="2858070"/>
            <a:ext cx="2526953" cy="24880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Descargar</a:t>
            </a:r>
          </a:p>
        </p:txBody>
      </p:sp>
      <p:sp>
        <p:nvSpPr>
          <p:cNvPr id="127" name="Copiar al path /usr/local/bin"/>
          <p:cNvSpPr/>
          <p:nvPr/>
        </p:nvSpPr>
        <p:spPr>
          <a:xfrm>
            <a:off x="5315123" y="2858070"/>
            <a:ext cx="2526954" cy="24880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Copiar al path</a:t>
            </a:r>
            <a:br/>
            <a:r>
              <a:t>/usr/local/bin</a:t>
            </a:r>
          </a:p>
        </p:txBody>
      </p:sp>
      <p:sp>
        <p:nvSpPr>
          <p:cNvPr id="128" name="Levantar cluster minikube start…"/>
          <p:cNvSpPr/>
          <p:nvPr/>
        </p:nvSpPr>
        <p:spPr>
          <a:xfrm>
            <a:off x="9226723" y="2858070"/>
            <a:ext cx="2526954" cy="248806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Levantar cluster</a:t>
            </a:r>
            <a:br/>
            <a:r>
              <a:t>minikube start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[—vm-driver=]</a:t>
            </a:r>
          </a:p>
        </p:txBody>
      </p:sp>
      <p:sp>
        <p:nvSpPr>
          <p:cNvPr id="129" name="Flecha"/>
          <p:cNvSpPr/>
          <p:nvPr/>
        </p:nvSpPr>
        <p:spPr>
          <a:xfrm>
            <a:off x="4025900" y="3467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Flecha"/>
          <p:cNvSpPr/>
          <p:nvPr/>
        </p:nvSpPr>
        <p:spPr>
          <a:xfrm>
            <a:off x="7899400" y="34671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minikube stop minikube delete…"/>
          <p:cNvSpPr/>
          <p:nvPr/>
        </p:nvSpPr>
        <p:spPr>
          <a:xfrm>
            <a:off x="5223048" y="6195169"/>
            <a:ext cx="2788991" cy="2809131"/>
          </a:xfrm>
          <a:prstGeom prst="roundRect">
            <a:avLst>
              <a:gd name="adj" fmla="val 15108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minikube stop</a:t>
            </a:r>
            <a:br/>
            <a:r>
              <a:t>minikube delete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minikube addons </a:t>
            </a:r>
          </a:p>
          <a:p>
            <a: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minikube service</a:t>
            </a:r>
            <a:br/>
            <a:r>
              <a:t>minikube tunnel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¿Cómo desplegar aplicaciones en kubernet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/>
            <a:r>
              <a:t>¿Cómo desplegar aplicaciones en kubernetes?</a:t>
            </a:r>
          </a:p>
        </p:txBody>
      </p:sp>
      <p:pic>
        <p:nvPicPr>
          <p:cNvPr id="134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250" y="2692400"/>
            <a:ext cx="10579100" cy="7010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omputadora portátil"/>
          <p:cNvSpPr/>
          <p:nvPr/>
        </p:nvSpPr>
        <p:spPr>
          <a:xfrm>
            <a:off x="8491515" y="8454889"/>
            <a:ext cx="1508170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k8s"/>
          <p:cNvSpPr/>
          <p:nvPr/>
        </p:nvSpPr>
        <p:spPr>
          <a:xfrm>
            <a:off x="10981587" y="8077200"/>
            <a:ext cx="1328626" cy="1263599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k8s</a:t>
            </a:r>
          </a:p>
        </p:txBody>
      </p:sp>
      <p:sp>
        <p:nvSpPr>
          <p:cNvPr id="137" name="Línea"/>
          <p:cNvSpPr/>
          <p:nvPr/>
        </p:nvSpPr>
        <p:spPr>
          <a:xfrm>
            <a:off x="9982200" y="8877300"/>
            <a:ext cx="10353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API"/>
          <p:cNvSpPr txBox="1"/>
          <p:nvPr/>
        </p:nvSpPr>
        <p:spPr>
          <a:xfrm>
            <a:off x="10191707" y="8478470"/>
            <a:ext cx="6163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ont"/>
          <p:cNvSpPr/>
          <p:nvPr/>
        </p:nvSpPr>
        <p:spPr>
          <a:xfrm>
            <a:off x="2336800" y="4406900"/>
            <a:ext cx="9299129" cy="238938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Front</a:t>
            </a:r>
          </a:p>
        </p:txBody>
      </p:sp>
      <p:sp>
        <p:nvSpPr>
          <p:cNvPr id="141" name="¿Qué desplegar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¿Qué desplegar?</a:t>
            </a:r>
          </a:p>
        </p:txBody>
      </p:sp>
      <p:sp>
        <p:nvSpPr>
          <p:cNvPr id="142" name="App1"/>
          <p:cNvSpPr/>
          <p:nvPr/>
        </p:nvSpPr>
        <p:spPr>
          <a:xfrm>
            <a:off x="4140200" y="48768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App1</a:t>
            </a:r>
          </a:p>
        </p:txBody>
      </p:sp>
      <p:sp>
        <p:nvSpPr>
          <p:cNvPr id="143" name="App2"/>
          <p:cNvSpPr/>
          <p:nvPr/>
        </p:nvSpPr>
        <p:spPr>
          <a:xfrm>
            <a:off x="8547100" y="48768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App2</a:t>
            </a:r>
          </a:p>
        </p:txBody>
      </p:sp>
      <p:sp>
        <p:nvSpPr>
          <p:cNvPr id="144" name="Backend"/>
          <p:cNvSpPr/>
          <p:nvPr/>
        </p:nvSpPr>
        <p:spPr>
          <a:xfrm>
            <a:off x="2336800" y="7226300"/>
            <a:ext cx="9299129" cy="2389386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Backend</a:t>
            </a:r>
          </a:p>
        </p:txBody>
      </p:sp>
      <p:sp>
        <p:nvSpPr>
          <p:cNvPr id="145" name="Mongodb"/>
          <p:cNvSpPr/>
          <p:nvPr/>
        </p:nvSpPr>
        <p:spPr>
          <a:xfrm>
            <a:off x="6146800" y="7785992"/>
            <a:ext cx="1490316" cy="1270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Mongodb</a:t>
            </a:r>
          </a:p>
        </p:txBody>
      </p:sp>
      <p:sp>
        <p:nvSpPr>
          <p:cNvPr id="146" name="Línea"/>
          <p:cNvSpPr/>
          <p:nvPr/>
        </p:nvSpPr>
        <p:spPr>
          <a:xfrm>
            <a:off x="5150123" y="6149330"/>
            <a:ext cx="1680321" cy="168032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Línea"/>
          <p:cNvSpPr/>
          <p:nvPr/>
        </p:nvSpPr>
        <p:spPr>
          <a:xfrm flipH="1">
            <a:off x="6831932" y="6149330"/>
            <a:ext cx="2242492" cy="16817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B"/>
          <p:cNvSpPr/>
          <p:nvPr/>
        </p:nvSpPr>
        <p:spPr>
          <a:xfrm>
            <a:off x="6275164" y="2935485"/>
            <a:ext cx="1270001" cy="12700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LB</a:t>
            </a:r>
          </a:p>
        </p:txBody>
      </p:sp>
      <p:sp>
        <p:nvSpPr>
          <p:cNvPr id="149" name="app.midominio.com"/>
          <p:cNvSpPr txBox="1"/>
          <p:nvPr/>
        </p:nvSpPr>
        <p:spPr>
          <a:xfrm>
            <a:off x="7099807" y="2042770"/>
            <a:ext cx="29961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app.midominio.com</a:t>
            </a:r>
          </a:p>
        </p:txBody>
      </p:sp>
      <p:sp>
        <p:nvSpPr>
          <p:cNvPr id="150" name="Flecha"/>
          <p:cNvSpPr/>
          <p:nvPr/>
        </p:nvSpPr>
        <p:spPr>
          <a:xfrm rot="5400000">
            <a:off x="6388124" y="2070298"/>
            <a:ext cx="1069480" cy="660004"/>
          </a:xfrm>
          <a:prstGeom prst="rightArrow">
            <a:avLst>
              <a:gd name="adj1" fmla="val 30692"/>
              <a:gd name="adj2" fmla="val 60479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ursos princip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Recursos principales</a:t>
            </a:r>
          </a:p>
        </p:txBody>
      </p:sp>
      <p:sp>
        <p:nvSpPr>
          <p:cNvPr id="153" name="Deployment…"/>
          <p:cNvSpPr txBox="1"/>
          <p:nvPr>
            <p:ph type="body" sz="half" idx="1"/>
          </p:nvPr>
        </p:nvSpPr>
        <p:spPr>
          <a:xfrm>
            <a:off x="647700" y="2184400"/>
            <a:ext cx="5334000" cy="62865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20000"/>
              </a:lnSpc>
            </a:pPr>
            <a:r>
              <a:t>Deployment</a:t>
            </a:r>
          </a:p>
          <a:p>
            <a:pPr>
              <a:lnSpc>
                <a:spcPct val="20000"/>
              </a:lnSpc>
            </a:pPr>
            <a:r>
              <a:t>Services (SVC)</a:t>
            </a:r>
          </a:p>
          <a:p>
            <a:pPr>
              <a:lnSpc>
                <a:spcPct val="20000"/>
              </a:lnSpc>
            </a:pPr>
            <a:r>
              <a:t>Pod</a:t>
            </a:r>
          </a:p>
          <a:p>
            <a:pPr>
              <a:lnSpc>
                <a:spcPct val="20000"/>
              </a:lnSpc>
            </a:pPr>
            <a:r>
              <a:t>PVC (Persistent Volume Claim)</a:t>
            </a:r>
          </a:p>
          <a:p>
            <a:pPr>
              <a:lnSpc>
                <a:spcPct val="20000"/>
              </a:lnSpc>
            </a:pPr>
            <a:r>
              <a:t>Ingress</a:t>
            </a:r>
          </a:p>
          <a:p>
            <a:pPr>
              <a:lnSpc>
                <a:spcPct val="20000"/>
              </a:lnSpc>
            </a:pPr>
            <a:r>
              <a:t>Namespace</a:t>
            </a:r>
          </a:p>
        </p:txBody>
      </p:sp>
      <p:sp>
        <p:nvSpPr>
          <p:cNvPr id="154" name="Nodo1"/>
          <p:cNvSpPr/>
          <p:nvPr/>
        </p:nvSpPr>
        <p:spPr>
          <a:xfrm>
            <a:off x="5956981" y="4889500"/>
            <a:ext cx="2118321" cy="2718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Nodo1</a:t>
            </a:r>
          </a:p>
        </p:txBody>
      </p:sp>
      <p:sp>
        <p:nvSpPr>
          <p:cNvPr id="155" name="Pod…"/>
          <p:cNvSpPr/>
          <p:nvPr/>
        </p:nvSpPr>
        <p:spPr>
          <a:xfrm>
            <a:off x="6885830" y="6428382"/>
            <a:ext cx="1013346" cy="868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</a:t>
            </a:r>
          </a:p>
        </p:txBody>
      </p:sp>
      <p:sp>
        <p:nvSpPr>
          <p:cNvPr id="156" name="Nodo2"/>
          <p:cNvSpPr/>
          <p:nvPr/>
        </p:nvSpPr>
        <p:spPr>
          <a:xfrm>
            <a:off x="9152903" y="4914900"/>
            <a:ext cx="2118321" cy="271889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Nodo2</a:t>
            </a:r>
          </a:p>
        </p:txBody>
      </p:sp>
      <p:sp>
        <p:nvSpPr>
          <p:cNvPr id="157" name="Pod…"/>
          <p:cNvSpPr/>
          <p:nvPr/>
        </p:nvSpPr>
        <p:spPr>
          <a:xfrm>
            <a:off x="9325421" y="6453782"/>
            <a:ext cx="1009949" cy="86866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</a:t>
            </a:r>
          </a:p>
        </p:txBody>
      </p:sp>
      <p:sp>
        <p:nvSpPr>
          <p:cNvPr id="158" name="Ingress…"/>
          <p:cNvSpPr/>
          <p:nvPr/>
        </p:nvSpPr>
        <p:spPr>
          <a:xfrm>
            <a:off x="8064500" y="3492500"/>
            <a:ext cx="1270000" cy="1270000"/>
          </a:xfrm>
          <a:prstGeom prst="rect">
            <a:avLst/>
          </a:prstGeom>
          <a:solidFill>
            <a:srgbClr val="A767F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Ingress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LB</a:t>
            </a:r>
          </a:p>
        </p:txBody>
      </p:sp>
      <p:sp>
        <p:nvSpPr>
          <p:cNvPr id="159" name="Pod…"/>
          <p:cNvSpPr/>
          <p:nvPr/>
        </p:nvSpPr>
        <p:spPr>
          <a:xfrm>
            <a:off x="9325421" y="5361582"/>
            <a:ext cx="1009949" cy="73441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160" name="Pod…"/>
          <p:cNvSpPr/>
          <p:nvPr/>
        </p:nvSpPr>
        <p:spPr>
          <a:xfrm>
            <a:off x="6887529" y="5336182"/>
            <a:ext cx="1009948" cy="734418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front</a:t>
            </a:r>
          </a:p>
        </p:txBody>
      </p:sp>
      <p:sp>
        <p:nvSpPr>
          <p:cNvPr id="161" name="Monedas"/>
          <p:cNvSpPr/>
          <p:nvPr/>
        </p:nvSpPr>
        <p:spPr>
          <a:xfrm>
            <a:off x="11917412" y="5840015"/>
            <a:ext cx="866060" cy="86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Monedas"/>
          <p:cNvSpPr/>
          <p:nvPr/>
        </p:nvSpPr>
        <p:spPr>
          <a:xfrm>
            <a:off x="4595223" y="5840015"/>
            <a:ext cx="866061" cy="868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PVC"/>
          <p:cNvSpPr/>
          <p:nvPr/>
        </p:nvSpPr>
        <p:spPr>
          <a:xfrm>
            <a:off x="6131640" y="6876752"/>
            <a:ext cx="866061" cy="507513"/>
          </a:xfrm>
          <a:prstGeom prst="roundRect">
            <a:avLst>
              <a:gd name="adj" fmla="val 2985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164" name="PVC"/>
          <p:cNvSpPr/>
          <p:nvPr/>
        </p:nvSpPr>
        <p:spPr>
          <a:xfrm>
            <a:off x="10271841" y="6876752"/>
            <a:ext cx="866060" cy="507513"/>
          </a:xfrm>
          <a:prstGeom prst="roundRect">
            <a:avLst>
              <a:gd name="adj" fmla="val 29850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165" name="Línea"/>
          <p:cNvSpPr/>
          <p:nvPr/>
        </p:nvSpPr>
        <p:spPr>
          <a:xfrm flipH="1" flipV="1">
            <a:off x="5453807" y="6237404"/>
            <a:ext cx="725438" cy="7254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svc"/>
          <p:cNvSpPr/>
          <p:nvPr/>
        </p:nvSpPr>
        <p:spPr>
          <a:xfrm>
            <a:off x="10231185" y="6246819"/>
            <a:ext cx="769570" cy="507513"/>
          </a:xfrm>
          <a:prstGeom prst="roundRect">
            <a:avLst>
              <a:gd name="adj" fmla="val 3753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svc</a:t>
            </a:r>
          </a:p>
        </p:txBody>
      </p:sp>
      <p:sp>
        <p:nvSpPr>
          <p:cNvPr id="167" name="svc"/>
          <p:cNvSpPr/>
          <p:nvPr/>
        </p:nvSpPr>
        <p:spPr>
          <a:xfrm>
            <a:off x="6319585" y="6221419"/>
            <a:ext cx="769570" cy="507513"/>
          </a:xfrm>
          <a:prstGeom prst="roundRect">
            <a:avLst>
              <a:gd name="adj" fmla="val 3753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svc</a:t>
            </a:r>
          </a:p>
        </p:txBody>
      </p:sp>
      <p:sp>
        <p:nvSpPr>
          <p:cNvPr id="168" name="svc"/>
          <p:cNvSpPr/>
          <p:nvPr/>
        </p:nvSpPr>
        <p:spPr>
          <a:xfrm>
            <a:off x="10231186" y="5167318"/>
            <a:ext cx="769570" cy="507513"/>
          </a:xfrm>
          <a:prstGeom prst="roundRect">
            <a:avLst>
              <a:gd name="adj" fmla="val 3753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svc</a:t>
            </a:r>
          </a:p>
        </p:txBody>
      </p:sp>
      <p:sp>
        <p:nvSpPr>
          <p:cNvPr id="169" name="svc"/>
          <p:cNvSpPr/>
          <p:nvPr/>
        </p:nvSpPr>
        <p:spPr>
          <a:xfrm>
            <a:off x="6319585" y="5230818"/>
            <a:ext cx="769570" cy="507513"/>
          </a:xfrm>
          <a:prstGeom prst="roundRect">
            <a:avLst>
              <a:gd name="adj" fmla="val 3753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svc</a:t>
            </a:r>
          </a:p>
        </p:txBody>
      </p:sp>
      <p:sp>
        <p:nvSpPr>
          <p:cNvPr id="170" name="Línea"/>
          <p:cNvSpPr/>
          <p:nvPr/>
        </p:nvSpPr>
        <p:spPr>
          <a:xfrm flipV="1">
            <a:off x="11074870" y="6257462"/>
            <a:ext cx="859681" cy="8596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ínea"/>
          <p:cNvSpPr/>
          <p:nvPr/>
        </p:nvSpPr>
        <p:spPr>
          <a:xfrm flipH="1">
            <a:off x="6939395" y="3807101"/>
            <a:ext cx="1127545" cy="1549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Línea"/>
          <p:cNvSpPr/>
          <p:nvPr/>
        </p:nvSpPr>
        <p:spPr>
          <a:xfrm>
            <a:off x="9258137" y="3730901"/>
            <a:ext cx="1260347" cy="14828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ínea"/>
          <p:cNvSpPr/>
          <p:nvPr/>
        </p:nvSpPr>
        <p:spPr>
          <a:xfrm flipH="1">
            <a:off x="7054446" y="6051486"/>
            <a:ext cx="403900" cy="4039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ínea"/>
          <p:cNvSpPr/>
          <p:nvPr/>
        </p:nvSpPr>
        <p:spPr>
          <a:xfrm>
            <a:off x="9847633" y="6075163"/>
            <a:ext cx="407347" cy="407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Computadora portátil"/>
          <p:cNvSpPr/>
          <p:nvPr/>
        </p:nvSpPr>
        <p:spPr>
          <a:xfrm>
            <a:off x="7945415" y="2092189"/>
            <a:ext cx="1508170" cy="844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ínea"/>
          <p:cNvSpPr/>
          <p:nvPr/>
        </p:nvSpPr>
        <p:spPr>
          <a:xfrm>
            <a:off x="8696325" y="2967706"/>
            <a:ext cx="1" cy="5075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Maestro"/>
          <p:cNvSpPr/>
          <p:nvPr/>
        </p:nvSpPr>
        <p:spPr>
          <a:xfrm>
            <a:off x="7190606" y="7991674"/>
            <a:ext cx="3068588" cy="16664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Maestro</a:t>
            </a:r>
          </a:p>
        </p:txBody>
      </p:sp>
      <p:sp>
        <p:nvSpPr>
          <p:cNvPr id="178" name="Bocadillo cuadrado"/>
          <p:cNvSpPr/>
          <p:nvPr/>
        </p:nvSpPr>
        <p:spPr>
          <a:xfrm rot="10800000">
            <a:off x="4741288" y="8027448"/>
            <a:ext cx="2533254" cy="1673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746" y="0"/>
                </a:moveTo>
                <a:cubicBezTo>
                  <a:pt x="3357" y="0"/>
                  <a:pt x="3042" y="477"/>
                  <a:pt x="3042" y="1066"/>
                </a:cubicBezTo>
                <a:lnTo>
                  <a:pt x="3042" y="8033"/>
                </a:lnTo>
                <a:lnTo>
                  <a:pt x="0" y="10267"/>
                </a:lnTo>
                <a:lnTo>
                  <a:pt x="3042" y="12501"/>
                </a:lnTo>
                <a:lnTo>
                  <a:pt x="3042" y="20534"/>
                </a:lnTo>
                <a:cubicBezTo>
                  <a:pt x="3042" y="21123"/>
                  <a:pt x="3357" y="21600"/>
                  <a:pt x="3746" y="21600"/>
                </a:cubicBezTo>
                <a:lnTo>
                  <a:pt x="20896" y="21600"/>
                </a:lnTo>
                <a:cubicBezTo>
                  <a:pt x="21285" y="21600"/>
                  <a:pt x="21600" y="21123"/>
                  <a:pt x="21600" y="20534"/>
                </a:cubicBezTo>
                <a:lnTo>
                  <a:pt x="21600" y="1066"/>
                </a:lnTo>
                <a:cubicBezTo>
                  <a:pt x="21600" y="477"/>
                  <a:pt x="21285" y="0"/>
                  <a:pt x="20896" y="0"/>
                </a:cubicBezTo>
                <a:lnTo>
                  <a:pt x="3746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Deployment…"/>
          <p:cNvSpPr txBox="1"/>
          <p:nvPr/>
        </p:nvSpPr>
        <p:spPr>
          <a:xfrm>
            <a:off x="4773543" y="8454259"/>
            <a:ext cx="2118321" cy="81960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Deployment</a:t>
            </a:r>
          </a:p>
          <a:p>
            <a:pPr algn="l"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ReplicationController</a:t>
            </a:r>
          </a:p>
          <a:p>
            <a:pPr algn="l"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Statefulset</a:t>
            </a:r>
          </a:p>
        </p:txBody>
      </p:sp>
      <p:sp>
        <p:nvSpPr>
          <p:cNvPr id="180" name="Scheduler controller…"/>
          <p:cNvSpPr/>
          <p:nvPr/>
        </p:nvSpPr>
        <p:spPr>
          <a:xfrm>
            <a:off x="7226440" y="8527991"/>
            <a:ext cx="1328627" cy="1056497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 controller</a:t>
            </a:r>
          </a:p>
          <a:p>
            <a: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etcd</a:t>
            </a:r>
          </a:p>
        </p:txBody>
      </p:sp>
      <p:sp>
        <p:nvSpPr>
          <p:cNvPr id="181" name="Rosa de los vientos"/>
          <p:cNvSpPr/>
          <p:nvPr/>
        </p:nvSpPr>
        <p:spPr>
          <a:xfrm>
            <a:off x="8889642" y="8329888"/>
            <a:ext cx="1269994" cy="1270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0F8F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app-front.dominio.com"/>
          <p:cNvSpPr txBox="1"/>
          <p:nvPr/>
        </p:nvSpPr>
        <p:spPr>
          <a:xfrm>
            <a:off x="8649875" y="3004675"/>
            <a:ext cx="2467195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6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app-front.dominio.com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rear name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Crear namespace</a:t>
            </a:r>
          </a:p>
        </p:txBody>
      </p:sp>
      <p:sp>
        <p:nvSpPr>
          <p:cNvPr id="185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189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190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191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192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194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196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kubectl create namespace app-bakan"/>
          <p:cNvSpPr txBox="1"/>
          <p:nvPr/>
        </p:nvSpPr>
        <p:spPr>
          <a:xfrm>
            <a:off x="6474741" y="2094123"/>
            <a:ext cx="6393829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kubectl create namespace app-bakan </a:t>
            </a:r>
          </a:p>
        </p:txBody>
      </p:sp>
      <p:sp>
        <p:nvSpPr>
          <p:cNvPr id="198" name="kubectl config set-context --current --namespace=app-bakan"/>
          <p:cNvSpPr txBox="1"/>
          <p:nvPr/>
        </p:nvSpPr>
        <p:spPr>
          <a:xfrm>
            <a:off x="6624315" y="2790597"/>
            <a:ext cx="6094680" cy="337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pPr/>
            <a:r>
              <a:t>kubectl config set-context --current --namespace=app-bakan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rear PV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Crear PVC</a:t>
            </a:r>
          </a:p>
        </p:txBody>
      </p:sp>
      <p:sp>
        <p:nvSpPr>
          <p:cNvPr id="201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205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206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207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08" name="Línea"/>
          <p:cNvSpPr/>
          <p:nvPr/>
        </p:nvSpPr>
        <p:spPr>
          <a:xfrm>
            <a:off x="7785099" y="6527799"/>
            <a:ext cx="3777902" cy="153883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210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212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kubectl create -f pvc.yaml"/>
          <p:cNvSpPr txBox="1"/>
          <p:nvPr/>
        </p:nvSpPr>
        <p:spPr>
          <a:xfrm>
            <a:off x="7446177" y="2094123"/>
            <a:ext cx="4450957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kubectl create -f pvc.yaml </a:t>
            </a:r>
          </a:p>
        </p:txBody>
      </p:sp>
      <p:sp>
        <p:nvSpPr>
          <p:cNvPr id="214" name="kubectl get pvc…"/>
          <p:cNvSpPr txBox="1"/>
          <p:nvPr/>
        </p:nvSpPr>
        <p:spPr>
          <a:xfrm>
            <a:off x="7996525" y="2669947"/>
            <a:ext cx="3350261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kubectl get pvc</a:t>
            </a:r>
          </a:p>
          <a:p>
            <a:pPr>
              <a:defRPr sz="1600"/>
            </a:pPr>
            <a:r>
              <a:t>kubectl describe pvc pvc-mongo </a:t>
            </a:r>
          </a:p>
        </p:txBody>
      </p:sp>
      <p:sp>
        <p:nvSpPr>
          <p:cNvPr id="215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217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rear Deployment mon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Crear Deployment mongo</a:t>
            </a:r>
          </a:p>
        </p:txBody>
      </p:sp>
      <p:sp>
        <p:nvSpPr>
          <p:cNvPr id="220" name="Polígono"/>
          <p:cNvSpPr/>
          <p:nvPr/>
        </p:nvSpPr>
        <p:spPr>
          <a:xfrm>
            <a:off x="266694" y="2127646"/>
            <a:ext cx="8390396" cy="6988338"/>
          </a:xfrm>
          <a:prstGeom prst="pentagon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Polígono"/>
          <p:cNvSpPr/>
          <p:nvPr/>
        </p:nvSpPr>
        <p:spPr>
          <a:xfrm>
            <a:off x="9083875" y="5278189"/>
            <a:ext cx="3586159" cy="3691943"/>
          </a:xfrm>
          <a:prstGeom prst="pentagon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Rosa de los vientos"/>
          <p:cNvSpPr/>
          <p:nvPr/>
        </p:nvSpPr>
        <p:spPr>
          <a:xfrm>
            <a:off x="10646428" y="5509870"/>
            <a:ext cx="461054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7" h="21548" fill="norm" stroke="1" extrusionOk="0">
                <a:moveTo>
                  <a:pt x="10800" y="0"/>
                </a:moveTo>
                <a:cubicBezTo>
                  <a:pt x="10772" y="0"/>
                  <a:pt x="10743" y="52"/>
                  <a:pt x="10721" y="155"/>
                </a:cubicBezTo>
                <a:lnTo>
                  <a:pt x="10375" y="1796"/>
                </a:lnTo>
                <a:cubicBezTo>
                  <a:pt x="5746" y="1987"/>
                  <a:pt x="2007" y="5696"/>
                  <a:pt x="1760" y="10321"/>
                </a:cubicBezTo>
                <a:lnTo>
                  <a:pt x="154" y="10646"/>
                </a:lnTo>
                <a:cubicBezTo>
                  <a:pt x="-52" y="10688"/>
                  <a:pt x="-52" y="10758"/>
                  <a:pt x="154" y="10801"/>
                </a:cubicBezTo>
                <a:lnTo>
                  <a:pt x="1754" y="11141"/>
                </a:lnTo>
                <a:cubicBezTo>
                  <a:pt x="1924" y="15816"/>
                  <a:pt x="5656" y="19594"/>
                  <a:pt x="10305" y="19821"/>
                </a:cubicBezTo>
                <a:lnTo>
                  <a:pt x="10620" y="21394"/>
                </a:lnTo>
                <a:cubicBezTo>
                  <a:pt x="10662" y="21600"/>
                  <a:pt x="10731" y="21600"/>
                  <a:pt x="10775" y="21394"/>
                </a:cubicBezTo>
                <a:lnTo>
                  <a:pt x="11106" y="19825"/>
                </a:lnTo>
                <a:cubicBezTo>
                  <a:pt x="15766" y="19641"/>
                  <a:pt x="19527" y="15891"/>
                  <a:pt x="19740" y="11227"/>
                </a:cubicBezTo>
                <a:lnTo>
                  <a:pt x="21342" y="10902"/>
                </a:lnTo>
                <a:cubicBezTo>
                  <a:pt x="21548" y="10861"/>
                  <a:pt x="21548" y="10791"/>
                  <a:pt x="21342" y="10747"/>
                </a:cubicBezTo>
                <a:lnTo>
                  <a:pt x="19740" y="10407"/>
                </a:lnTo>
                <a:cubicBezTo>
                  <a:pt x="19536" y="5770"/>
                  <a:pt x="15825" y="2031"/>
                  <a:pt x="11207" y="1798"/>
                </a:cubicBezTo>
                <a:lnTo>
                  <a:pt x="10876" y="155"/>
                </a:lnTo>
                <a:cubicBezTo>
                  <a:pt x="10855" y="52"/>
                  <a:pt x="10828" y="0"/>
                  <a:pt x="10800" y="0"/>
                </a:cubicBezTo>
                <a:close/>
                <a:moveTo>
                  <a:pt x="10128" y="2961"/>
                </a:moveTo>
                <a:lnTo>
                  <a:pt x="9084" y="7911"/>
                </a:lnTo>
                <a:lnTo>
                  <a:pt x="5355" y="5093"/>
                </a:lnTo>
                <a:cubicBezTo>
                  <a:pt x="6623" y="3891"/>
                  <a:pt x="8286" y="3106"/>
                  <a:pt x="10128" y="2961"/>
                </a:cubicBezTo>
                <a:close/>
                <a:moveTo>
                  <a:pt x="11442" y="2968"/>
                </a:moveTo>
                <a:cubicBezTo>
                  <a:pt x="13320" y="3134"/>
                  <a:pt x="15011" y="3963"/>
                  <a:pt x="16277" y="5222"/>
                </a:cubicBezTo>
                <a:lnTo>
                  <a:pt x="12463" y="8045"/>
                </a:lnTo>
                <a:lnTo>
                  <a:pt x="11442" y="2968"/>
                </a:lnTo>
                <a:close/>
                <a:moveTo>
                  <a:pt x="5095" y="5348"/>
                </a:moveTo>
                <a:lnTo>
                  <a:pt x="7854" y="9089"/>
                </a:lnTo>
                <a:lnTo>
                  <a:pt x="2927" y="10086"/>
                </a:lnTo>
                <a:cubicBezTo>
                  <a:pt x="3094" y="8254"/>
                  <a:pt x="3889" y="6602"/>
                  <a:pt x="5095" y="5348"/>
                </a:cubicBezTo>
                <a:close/>
                <a:moveTo>
                  <a:pt x="16510" y="5465"/>
                </a:moveTo>
                <a:cubicBezTo>
                  <a:pt x="17671" y="6721"/>
                  <a:pt x="18428" y="8354"/>
                  <a:pt x="18576" y="10160"/>
                </a:cubicBezTo>
                <a:lnTo>
                  <a:pt x="13748" y="9136"/>
                </a:lnTo>
                <a:lnTo>
                  <a:pt x="16510" y="5465"/>
                </a:lnTo>
                <a:close/>
                <a:moveTo>
                  <a:pt x="10684" y="9451"/>
                </a:moveTo>
                <a:cubicBezTo>
                  <a:pt x="11108" y="9431"/>
                  <a:pt x="11535" y="9615"/>
                  <a:pt x="11808" y="9981"/>
                </a:cubicBezTo>
                <a:cubicBezTo>
                  <a:pt x="12244" y="10568"/>
                  <a:pt x="12124" y="11399"/>
                  <a:pt x="11539" y="11837"/>
                </a:cubicBezTo>
                <a:cubicBezTo>
                  <a:pt x="10954" y="12274"/>
                  <a:pt x="10125" y="12154"/>
                  <a:pt x="9688" y="11567"/>
                </a:cubicBezTo>
                <a:cubicBezTo>
                  <a:pt x="9252" y="10980"/>
                  <a:pt x="9372" y="10150"/>
                  <a:pt x="9957" y="9712"/>
                </a:cubicBezTo>
                <a:cubicBezTo>
                  <a:pt x="10177" y="9548"/>
                  <a:pt x="10430" y="9463"/>
                  <a:pt x="10684" y="9451"/>
                </a:cubicBezTo>
                <a:close/>
                <a:moveTo>
                  <a:pt x="2915" y="11387"/>
                </a:moveTo>
                <a:lnTo>
                  <a:pt x="7972" y="12459"/>
                </a:lnTo>
                <a:lnTo>
                  <a:pt x="5102" y="16278"/>
                </a:lnTo>
                <a:cubicBezTo>
                  <a:pt x="3860" y="14990"/>
                  <a:pt x="3053" y="13280"/>
                  <a:pt x="2915" y="11387"/>
                </a:cubicBezTo>
                <a:close/>
                <a:moveTo>
                  <a:pt x="18574" y="11461"/>
                </a:moveTo>
                <a:cubicBezTo>
                  <a:pt x="18421" y="13322"/>
                  <a:pt x="17623" y="15001"/>
                  <a:pt x="16401" y="16271"/>
                </a:cubicBezTo>
                <a:lnTo>
                  <a:pt x="13596" y="12468"/>
                </a:lnTo>
                <a:lnTo>
                  <a:pt x="18574" y="11461"/>
                </a:lnTo>
                <a:close/>
                <a:moveTo>
                  <a:pt x="12399" y="13700"/>
                </a:moveTo>
                <a:lnTo>
                  <a:pt x="16141" y="16527"/>
                </a:lnTo>
                <a:cubicBezTo>
                  <a:pt x="14870" y="17732"/>
                  <a:pt x="13201" y="18518"/>
                  <a:pt x="11353" y="18660"/>
                </a:cubicBezTo>
                <a:lnTo>
                  <a:pt x="12399" y="13700"/>
                </a:lnTo>
                <a:close/>
                <a:moveTo>
                  <a:pt x="9094" y="13803"/>
                </a:moveTo>
                <a:lnTo>
                  <a:pt x="10070" y="18653"/>
                </a:lnTo>
                <a:cubicBezTo>
                  <a:pt x="8264" y="18497"/>
                  <a:pt x="6631" y="17728"/>
                  <a:pt x="5380" y="16554"/>
                </a:cubicBezTo>
                <a:lnTo>
                  <a:pt x="9094" y="13803"/>
                </a:lnTo>
                <a:close/>
              </a:path>
            </a:pathLst>
          </a:custGeom>
          <a:solidFill>
            <a:srgbClr val="F3F8D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MAESTRO"/>
          <p:cNvSpPr txBox="1"/>
          <p:nvPr/>
        </p:nvSpPr>
        <p:spPr>
          <a:xfrm>
            <a:off x="9782571" y="9146394"/>
            <a:ext cx="939801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MAESTRO</a:t>
            </a:r>
          </a:p>
        </p:txBody>
      </p:sp>
      <p:sp>
        <p:nvSpPr>
          <p:cNvPr id="224" name="SCHEDULER…"/>
          <p:cNvSpPr/>
          <p:nvPr/>
        </p:nvSpPr>
        <p:spPr>
          <a:xfrm rot="17209466">
            <a:off x="11598601" y="6863205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SCHEDULER</a:t>
            </a:r>
          </a:p>
          <a:p>
            <a: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CONTROLLER</a:t>
            </a:r>
          </a:p>
        </p:txBody>
      </p:sp>
      <p:sp>
        <p:nvSpPr>
          <p:cNvPr id="225" name="API-SERVER"/>
          <p:cNvSpPr/>
          <p:nvPr/>
        </p:nvSpPr>
        <p:spPr>
          <a:xfrm rot="17209466">
            <a:off x="11230301" y="8084167"/>
            <a:ext cx="1147508" cy="521911"/>
          </a:xfrm>
          <a:prstGeom prst="roundRect">
            <a:avLst>
              <a:gd name="adj" fmla="val 9373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API-SERVER</a:t>
            </a:r>
          </a:p>
        </p:txBody>
      </p:sp>
      <p:sp>
        <p:nvSpPr>
          <p:cNvPr id="226" name="Kubelet"/>
          <p:cNvSpPr/>
          <p:nvPr/>
        </p:nvSpPr>
        <p:spPr>
          <a:xfrm rot="17445020">
            <a:off x="6921500" y="6178536"/>
            <a:ext cx="1238052" cy="461059"/>
          </a:xfrm>
          <a:prstGeom prst="roundRect">
            <a:avLst>
              <a:gd name="adj" fmla="val 3057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Kubelet</a:t>
            </a:r>
          </a:p>
        </p:txBody>
      </p:sp>
      <p:sp>
        <p:nvSpPr>
          <p:cNvPr id="227" name="Nodo"/>
          <p:cNvSpPr txBox="1"/>
          <p:nvPr/>
        </p:nvSpPr>
        <p:spPr>
          <a:xfrm>
            <a:off x="4192258" y="9146394"/>
            <a:ext cx="539268" cy="30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300"/>
            </a:lvl1pPr>
          </a:lstStyle>
          <a:p>
            <a:pPr/>
            <a:r>
              <a:t>Nodo</a:t>
            </a:r>
          </a:p>
        </p:txBody>
      </p:sp>
      <p:sp>
        <p:nvSpPr>
          <p:cNvPr id="228" name="Polígono"/>
          <p:cNvSpPr/>
          <p:nvPr/>
        </p:nvSpPr>
        <p:spPr>
          <a:xfrm>
            <a:off x="931524" y="2668631"/>
            <a:ext cx="5701434" cy="6150541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namespace"/>
          <p:cNvSpPr txBox="1"/>
          <p:nvPr/>
        </p:nvSpPr>
        <p:spPr>
          <a:xfrm>
            <a:off x="1997659" y="8354670"/>
            <a:ext cx="17958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namespace</a:t>
            </a:r>
          </a:p>
        </p:txBody>
      </p:sp>
      <p:sp>
        <p:nvSpPr>
          <p:cNvPr id="230" name="Polígono"/>
          <p:cNvSpPr/>
          <p:nvPr/>
        </p:nvSpPr>
        <p:spPr>
          <a:xfrm>
            <a:off x="5902709" y="7275714"/>
            <a:ext cx="1486555" cy="1523905"/>
          </a:xfrm>
          <a:prstGeom prst="pentagon">
            <a:avLst/>
          </a:prstGeom>
          <a:ln w="63500">
            <a:solidFill>
              <a:schemeClr val="accent4">
                <a:hueOff val="-461056"/>
                <a:satOff val="4338"/>
                <a:lumOff val="-1022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kubectl create -f deployment-mongo.yaml"/>
          <p:cNvSpPr txBox="1"/>
          <p:nvPr/>
        </p:nvSpPr>
        <p:spPr>
          <a:xfrm>
            <a:off x="5869085" y="2094123"/>
            <a:ext cx="7071742" cy="510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kubectl create -f deployment-mongo.yaml </a:t>
            </a:r>
          </a:p>
        </p:txBody>
      </p:sp>
      <p:sp>
        <p:nvSpPr>
          <p:cNvPr id="232" name="kubectl get pvc…"/>
          <p:cNvSpPr txBox="1"/>
          <p:nvPr/>
        </p:nvSpPr>
        <p:spPr>
          <a:xfrm>
            <a:off x="7996525" y="2593747"/>
            <a:ext cx="3350261" cy="57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kubectl get pvc</a:t>
            </a:r>
          </a:p>
          <a:p>
            <a:pPr>
              <a:defRPr sz="1600"/>
            </a:pPr>
            <a:r>
              <a:t>kubectl describe pvc pvc-mongo </a:t>
            </a:r>
          </a:p>
        </p:txBody>
      </p:sp>
      <p:sp>
        <p:nvSpPr>
          <p:cNvPr id="233" name="Cilindro"/>
          <p:cNvSpPr/>
          <p:nvPr/>
        </p:nvSpPr>
        <p:spPr>
          <a:xfrm>
            <a:off x="199445" y="8091137"/>
            <a:ext cx="748503" cy="98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PVC"/>
          <p:cNvSpPr/>
          <p:nvPr/>
        </p:nvSpPr>
        <p:spPr>
          <a:xfrm>
            <a:off x="1911954" y="7778001"/>
            <a:ext cx="1270001" cy="510754"/>
          </a:xfrm>
          <a:prstGeom prst="roundRect">
            <a:avLst>
              <a:gd name="adj" fmla="val 37298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PVC</a:t>
            </a:r>
          </a:p>
        </p:txBody>
      </p:sp>
      <p:sp>
        <p:nvSpPr>
          <p:cNvPr id="235" name="Línea"/>
          <p:cNvSpPr/>
          <p:nvPr/>
        </p:nvSpPr>
        <p:spPr>
          <a:xfrm flipV="1">
            <a:off x="953502" y="8089899"/>
            <a:ext cx="926348" cy="51044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mongodb…"/>
          <p:cNvSpPr/>
          <p:nvPr/>
        </p:nvSpPr>
        <p:spPr>
          <a:xfrm>
            <a:off x="2822855" y="6661567"/>
            <a:ext cx="1385243" cy="1270001"/>
          </a:xfrm>
          <a:prstGeom prst="roundRect">
            <a:avLst>
              <a:gd name="adj" fmla="val 15000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mongodb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POD</a:t>
            </a:r>
          </a:p>
        </p:txBody>
      </p:sp>
      <p:sp>
        <p:nvSpPr>
          <p:cNvPr id="237" name="Revisar"/>
          <p:cNvSpPr/>
          <p:nvPr/>
        </p:nvSpPr>
        <p:spPr>
          <a:xfrm>
            <a:off x="9902617" y="7868267"/>
            <a:ext cx="648911" cy="648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7"/>
                  <a:pt x="4833" y="21600"/>
                  <a:pt x="10800" y="21600"/>
                </a:cubicBezTo>
                <a:cubicBezTo>
                  <a:pt x="16767" y="21600"/>
                  <a:pt x="21600" y="16767"/>
                  <a:pt x="21600" y="10800"/>
                </a:cubicBezTo>
                <a:cubicBezTo>
                  <a:pt x="21600" y="4833"/>
                  <a:pt x="16767" y="0"/>
                  <a:pt x="10800" y="0"/>
                </a:cubicBezTo>
                <a:close/>
                <a:moveTo>
                  <a:pt x="8974" y="1912"/>
                </a:moveTo>
                <a:lnTo>
                  <a:pt x="12626" y="5363"/>
                </a:lnTo>
                <a:lnTo>
                  <a:pt x="8974" y="8812"/>
                </a:lnTo>
                <a:lnTo>
                  <a:pt x="8974" y="6625"/>
                </a:lnTo>
                <a:cubicBezTo>
                  <a:pt x="7284" y="7338"/>
                  <a:pt x="6092" y="9018"/>
                  <a:pt x="6092" y="10967"/>
                </a:cubicBezTo>
                <a:cubicBezTo>
                  <a:pt x="6092" y="13564"/>
                  <a:pt x="8203" y="15677"/>
                  <a:pt x="10800" y="15677"/>
                </a:cubicBezTo>
                <a:cubicBezTo>
                  <a:pt x="13397" y="15677"/>
                  <a:pt x="15508" y="13564"/>
                  <a:pt x="15508" y="10967"/>
                </a:cubicBezTo>
                <a:cubicBezTo>
                  <a:pt x="15508" y="9509"/>
                  <a:pt x="14849" y="8154"/>
                  <a:pt x="13699" y="7258"/>
                </a:cubicBezTo>
                <a:lnTo>
                  <a:pt x="15130" y="5427"/>
                </a:lnTo>
                <a:cubicBezTo>
                  <a:pt x="16847" y="6772"/>
                  <a:pt x="17837" y="8791"/>
                  <a:pt x="17837" y="10967"/>
                </a:cubicBezTo>
                <a:cubicBezTo>
                  <a:pt x="17837" y="14844"/>
                  <a:pt x="14682" y="17999"/>
                  <a:pt x="10805" y="17999"/>
                </a:cubicBezTo>
                <a:cubicBezTo>
                  <a:pt x="6928" y="17999"/>
                  <a:pt x="3770" y="14845"/>
                  <a:pt x="3770" y="10962"/>
                </a:cubicBezTo>
                <a:cubicBezTo>
                  <a:pt x="3770" y="7717"/>
                  <a:pt x="5983" y="4973"/>
                  <a:pt x="8974" y="4168"/>
                </a:cubicBezTo>
                <a:lnTo>
                  <a:pt x="8974" y="191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deployment…"/>
          <p:cNvSpPr txBox="1"/>
          <p:nvPr/>
        </p:nvSpPr>
        <p:spPr>
          <a:xfrm>
            <a:off x="9671967" y="8470996"/>
            <a:ext cx="1161010" cy="528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00"/>
            </a:pPr>
            <a:r>
              <a:t>deployment</a:t>
            </a:r>
          </a:p>
          <a:p>
            <a:pPr>
              <a:defRPr sz="1400"/>
            </a:pPr>
            <a:r>
              <a:t>mongodb</a:t>
            </a:r>
          </a:p>
        </p:txBody>
      </p:sp>
      <p:sp>
        <p:nvSpPr>
          <p:cNvPr id="239" name="Línea"/>
          <p:cNvSpPr/>
          <p:nvPr/>
        </p:nvSpPr>
        <p:spPr>
          <a:xfrm>
            <a:off x="7797799" y="6489700"/>
            <a:ext cx="3747712" cy="1462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