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3"/>
    <p:restoredTop sz="94650"/>
  </p:normalViewPr>
  <p:slideViewPr>
    <p:cSldViewPr snapToGrid="0">
      <p:cViewPr varScale="1">
        <p:scale>
          <a:sx n="120" d="100"/>
          <a:sy n="120"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53672-C4FE-0248-BC0F-52F2A26EF77F}" type="datetimeFigureOut">
              <a:rPr lang="es-ES" smtClean="0"/>
              <a:t>19/4/23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8B8C5-A236-0742-A3CC-34B63BBE8089}" type="slidenum">
              <a:rPr lang="es-ES" smtClean="0"/>
              <a:t>‹Nº›</a:t>
            </a:fld>
            <a:endParaRPr lang="es-ES"/>
          </a:p>
        </p:txBody>
      </p:sp>
    </p:spTree>
    <p:extLst>
      <p:ext uri="{BB962C8B-B14F-4D97-AF65-F5344CB8AC3E}">
        <p14:creationId xmlns:p14="http://schemas.microsoft.com/office/powerpoint/2010/main" val="294678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a:spcAft>
                <a:spcPts val="1200"/>
              </a:spcAft>
            </a:pPr>
            <a:r>
              <a:rPr lang="es-ES" sz="1800" dirty="0">
                <a:solidFill>
                  <a:srgbClr val="000000"/>
                </a:solidFill>
                <a:effectLst/>
                <a:latin typeface="Arial" panose="020B0604020202020204" pitchFamily="34" charset="0"/>
                <a:ea typeface="Times New Roman" panose="02020603050405020304" pitchFamily="18" charset="0"/>
              </a:rPr>
              <a:t>Joana </a:t>
            </a:r>
            <a:r>
              <a:rPr lang="es-ES" sz="1800" dirty="0" err="1">
                <a:solidFill>
                  <a:srgbClr val="000000"/>
                </a:solidFill>
                <a:effectLst/>
                <a:latin typeface="Arial" panose="020B0604020202020204" pitchFamily="34" charset="0"/>
                <a:ea typeface="Times New Roman" panose="02020603050405020304" pitchFamily="18" charset="0"/>
              </a:rPr>
              <a:t>Maria</a:t>
            </a:r>
            <a:r>
              <a:rPr lang="es-ES" sz="1800" dirty="0">
                <a:solidFill>
                  <a:srgbClr val="000000"/>
                </a:solidFill>
                <a:effectLst/>
                <a:latin typeface="Arial" panose="020B0604020202020204" pitchFamily="34" charset="0"/>
                <a:ea typeface="Times New Roman" panose="02020603050405020304" pitchFamily="18" charset="0"/>
              </a:rPr>
              <a:t> Ferragut Amengual</a:t>
            </a:r>
            <a:endParaRPr lang="es-ES" sz="1800" dirty="0">
              <a:solidFill>
                <a:schemeClr val="tx1"/>
              </a:solidFill>
              <a:effectLst/>
              <a:latin typeface="Times New Roman" panose="02020603050405020304" pitchFamily="18" charset="0"/>
              <a:ea typeface="Times New Roman" panose="02020603050405020304" pitchFamily="18" charset="0"/>
            </a:endParaRPr>
          </a:p>
          <a:p>
            <a:pPr marL="457200">
              <a:spcAft>
                <a:spcPts val="1200"/>
              </a:spcAft>
            </a:pPr>
            <a:r>
              <a:rPr lang="es-ES" sz="1800" dirty="0">
                <a:solidFill>
                  <a:srgbClr val="000000"/>
                </a:solidFill>
                <a:effectLst/>
                <a:latin typeface="Arial" panose="020B0604020202020204" pitchFamily="34" charset="0"/>
                <a:ea typeface="Times New Roman" panose="02020603050405020304" pitchFamily="18" charset="0"/>
              </a:rPr>
              <a:t>Presentación PEC 2(Estudio de técnicas de visualización de datos) </a:t>
            </a:r>
          </a:p>
          <a:p>
            <a:pPr marL="457200">
              <a:spcAft>
                <a:spcPts val="1200"/>
              </a:spcAft>
            </a:pPr>
            <a:r>
              <a:rPr lang="es-ES" sz="1800" dirty="0">
                <a:solidFill>
                  <a:srgbClr val="000000"/>
                </a:solidFill>
                <a:effectLst/>
                <a:latin typeface="Arial" panose="020B0604020202020204" pitchFamily="34" charset="0"/>
                <a:ea typeface="Times New Roman" panose="02020603050405020304" pitchFamily="18" charset="0"/>
              </a:rPr>
              <a:t>Visualización de Datos del Máster Universitario de la Ciencia de Datos de la UOC.</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1</a:t>
            </a:fld>
            <a:endParaRPr lang="es-ES"/>
          </a:p>
        </p:txBody>
      </p:sp>
    </p:spTree>
    <p:extLst>
      <p:ext uri="{BB962C8B-B14F-4D97-AF65-F5344CB8AC3E}">
        <p14:creationId xmlns:p14="http://schemas.microsoft.com/office/powerpoint/2010/main" val="358666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49580"/>
            <a:r>
              <a:rPr lang="es-ES" sz="1800" dirty="0">
                <a:solidFill>
                  <a:srgbClr val="000000"/>
                </a:solidFill>
                <a:effectLst/>
                <a:latin typeface="Arial" panose="020B0604020202020204" pitchFamily="34" charset="0"/>
                <a:ea typeface="Times New Roman" panose="02020603050405020304" pitchFamily="18" charset="0"/>
              </a:rPr>
              <a:t>Las visualizaciones de las 2 primeras técnicas las he realizado con </a:t>
            </a:r>
            <a:r>
              <a:rPr lang="es-ES" sz="1800" dirty="0" err="1">
                <a:solidFill>
                  <a:srgbClr val="000000"/>
                </a:solidFill>
                <a:effectLst/>
                <a:latin typeface="Arial" panose="020B0604020202020204" pitchFamily="34" charset="0"/>
                <a:ea typeface="Times New Roman" panose="02020603050405020304" pitchFamily="18" charset="0"/>
              </a:rPr>
              <a:t>flourish</a:t>
            </a:r>
            <a:r>
              <a:rPr lang="es-ES" sz="1800" dirty="0">
                <a:solidFill>
                  <a:srgbClr val="000000"/>
                </a:solidFill>
                <a:effectLst/>
                <a:latin typeface="Arial" panose="020B0604020202020204" pitchFamily="34" charset="0"/>
                <a:ea typeface="Times New Roman" panose="02020603050405020304" pitchFamily="18" charset="0"/>
              </a:rPr>
              <a:t> y se encuentran en los links de los 2 primeros puntos</a:t>
            </a:r>
          </a:p>
          <a:p>
            <a:pPr marL="449580"/>
            <a:r>
              <a:rPr lang="es-ES" sz="1800" dirty="0">
                <a:solidFill>
                  <a:srgbClr val="000000"/>
                </a:solidFill>
                <a:effectLst/>
                <a:latin typeface="Arial" panose="020B0604020202020204" pitchFamily="34" charset="0"/>
                <a:ea typeface="Times New Roman" panose="02020603050405020304" pitchFamily="18" charset="0"/>
              </a:rPr>
              <a:t>Y la visualización de la última técnica la he realizado en R y he subido el contenido al repositorio de </a:t>
            </a:r>
            <a:r>
              <a:rPr lang="es-ES" sz="1800" dirty="0" err="1">
                <a:solidFill>
                  <a:srgbClr val="000000"/>
                </a:solidFill>
                <a:effectLst/>
                <a:latin typeface="Arial" panose="020B0604020202020204" pitchFamily="34" charset="0"/>
                <a:ea typeface="Times New Roman" panose="02020603050405020304" pitchFamily="18" charset="0"/>
              </a:rPr>
              <a:t>github</a:t>
            </a:r>
            <a:r>
              <a:rPr lang="es-ES" sz="1800" dirty="0">
                <a:solidFill>
                  <a:srgbClr val="000000"/>
                </a:solidFill>
                <a:effectLst/>
                <a:latin typeface="Arial" panose="020B0604020202020204" pitchFamily="34" charset="0"/>
                <a:ea typeface="Times New Roman" panose="02020603050405020304" pitchFamily="18" charset="0"/>
              </a:rPr>
              <a:t> que se accede con este link.</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2</a:t>
            </a:fld>
            <a:endParaRPr lang="es-ES"/>
          </a:p>
        </p:txBody>
      </p:sp>
    </p:spTree>
    <p:extLst>
      <p:ext uri="{BB962C8B-B14F-4D97-AF65-F5344CB8AC3E}">
        <p14:creationId xmlns:p14="http://schemas.microsoft.com/office/powerpoint/2010/main" val="385501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49580"/>
            <a:r>
              <a:rPr lang="es-ES" sz="1800" dirty="0">
                <a:solidFill>
                  <a:srgbClr val="000000"/>
                </a:solidFill>
                <a:effectLst/>
                <a:latin typeface="Arial" panose="020B0604020202020204" pitchFamily="34" charset="0"/>
                <a:ea typeface="Times New Roman" panose="02020603050405020304" pitchFamily="18" charset="0"/>
              </a:rPr>
              <a:t>Debemos analizar tres tipos de visualizaciones y crear una de cada tipo.</a:t>
            </a:r>
            <a:endParaRPr lang="es-ES" sz="1800" dirty="0">
              <a:effectLst/>
              <a:latin typeface="Times New Roman" panose="02020603050405020304" pitchFamily="18" charset="0"/>
              <a:ea typeface="Times New Roman" panose="02020603050405020304" pitchFamily="18" charset="0"/>
            </a:endParaRPr>
          </a:p>
          <a:p>
            <a:pPr indent="449580"/>
            <a:r>
              <a:rPr lang="es-ES" sz="1800" b="1" dirty="0" err="1">
                <a:solidFill>
                  <a:srgbClr val="222222"/>
                </a:solidFill>
                <a:effectLst/>
                <a:latin typeface="Arial" panose="020B0604020202020204" pitchFamily="34" charset="0"/>
                <a:ea typeface="Times New Roman" panose="02020603050405020304" pitchFamily="18" charset="0"/>
              </a:rPr>
              <a:t>Choropleth</a:t>
            </a:r>
            <a:r>
              <a:rPr lang="es-ES" sz="1800" b="1" dirty="0">
                <a:solidFill>
                  <a:srgbClr val="222222"/>
                </a:solidFill>
                <a:effectLst/>
                <a:latin typeface="Arial" panose="020B0604020202020204" pitchFamily="34" charset="0"/>
                <a:ea typeface="Times New Roman" panose="02020603050405020304" pitchFamily="18" charset="0"/>
              </a:rPr>
              <a:t> </a:t>
            </a:r>
            <a:r>
              <a:rPr lang="es-ES" sz="1800" b="1" dirty="0" err="1">
                <a:solidFill>
                  <a:srgbClr val="222222"/>
                </a:solidFill>
                <a:effectLst/>
                <a:latin typeface="Arial" panose="020B0604020202020204" pitchFamily="34" charset="0"/>
                <a:ea typeface="Times New Roman" panose="02020603050405020304" pitchFamily="18" charset="0"/>
              </a:rPr>
              <a:t>Map</a:t>
            </a:r>
            <a:endParaRPr lang="es-ES" sz="1800" dirty="0">
              <a:effectLst/>
              <a:latin typeface="Times New Roman" panose="02020603050405020304" pitchFamily="18" charset="0"/>
              <a:ea typeface="Times New Roman" panose="02020603050405020304" pitchFamily="18" charset="0"/>
            </a:endParaRPr>
          </a:p>
          <a:p>
            <a:pPr marL="449580"/>
            <a:r>
              <a:rPr lang="es-ES" sz="1800" dirty="0">
                <a:solidFill>
                  <a:srgbClr val="000000"/>
                </a:solidFill>
                <a:effectLst/>
                <a:latin typeface="Arial" panose="020B0604020202020204" pitchFamily="34" charset="0"/>
                <a:ea typeface="Times New Roman" panose="02020603050405020304" pitchFamily="18" charset="0"/>
              </a:rPr>
              <a:t>La primera es </a:t>
            </a:r>
            <a:r>
              <a:rPr lang="es-ES" sz="1800" dirty="0" err="1">
                <a:solidFill>
                  <a:srgbClr val="222222"/>
                </a:solidFill>
                <a:effectLst/>
                <a:latin typeface="Arial" panose="020B0604020202020204" pitchFamily="34" charset="0"/>
                <a:ea typeface="Times New Roman" panose="02020603050405020304" pitchFamily="18" charset="0"/>
              </a:rPr>
              <a:t>Choropleth</a:t>
            </a:r>
            <a:r>
              <a:rPr lang="es-ES" sz="1800" dirty="0">
                <a:solidFill>
                  <a:srgbClr val="222222"/>
                </a:solidFill>
                <a:effectLst/>
                <a:latin typeface="Arial" panose="020B0604020202020204" pitchFamily="34" charset="0"/>
                <a:ea typeface="Times New Roman" panose="02020603050405020304" pitchFamily="18" charset="0"/>
              </a:rPr>
              <a:t> </a:t>
            </a:r>
            <a:r>
              <a:rPr lang="es-ES" sz="1800" dirty="0" err="1">
                <a:solidFill>
                  <a:srgbClr val="222222"/>
                </a:solidFill>
                <a:effectLst/>
                <a:latin typeface="Arial" panose="020B0604020202020204" pitchFamily="34" charset="0"/>
                <a:ea typeface="Times New Roman" panose="02020603050405020304" pitchFamily="18" charset="0"/>
              </a:rPr>
              <a:t>Map</a:t>
            </a:r>
            <a:r>
              <a:rPr lang="es-ES" sz="1800" dirty="0">
                <a:solidFill>
                  <a:srgbClr val="222222"/>
                </a:solidFill>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449580"/>
            <a:r>
              <a:rPr lang="es-ES" sz="1800" dirty="0">
                <a:solidFill>
                  <a:srgbClr val="222222"/>
                </a:solidFill>
                <a:effectLst/>
                <a:latin typeface="Arial" panose="020B0604020202020204" pitchFamily="34" charset="0"/>
                <a:ea typeface="Times New Roman" panose="02020603050405020304" pitchFamily="18" charset="0"/>
              </a:rPr>
              <a:t>Estos mapas ayudan a responder preguntas sobre datos por entidad geográfica; las áreas se sombrean de diferentes colores (normalmente dentro de la misma gama cromática) que representan valores distintos de una variable cuantitativa. </a:t>
            </a:r>
          </a:p>
          <a:p>
            <a:pPr marL="449580"/>
            <a:endParaRPr lang="es-ES" sz="1800" dirty="0">
              <a:effectLst/>
              <a:latin typeface="Times New Roman" panose="02020603050405020304" pitchFamily="18" charset="0"/>
              <a:ea typeface="Times New Roman" panose="02020603050405020304" pitchFamily="18" charset="0"/>
            </a:endParaRPr>
          </a:p>
          <a:p>
            <a:pPr marL="449580"/>
            <a:r>
              <a:rPr lang="es-ES" sz="1800" dirty="0">
                <a:solidFill>
                  <a:srgbClr val="222222"/>
                </a:solidFill>
                <a:effectLst/>
                <a:latin typeface="Arial" panose="020B0604020202020204" pitchFamily="34" charset="0"/>
                <a:ea typeface="Times New Roman" panose="02020603050405020304" pitchFamily="18" charset="0"/>
              </a:rPr>
              <a:t>Son una buena opción a la hora de visualizar cómo varia una medida en diferentes regiones, o la variabilidad dentro de una misma región (con el paso del tiempo). </a:t>
            </a:r>
          </a:p>
          <a:p>
            <a:pPr marL="449580"/>
            <a:endParaRPr lang="es-ES" sz="1800" dirty="0">
              <a:solidFill>
                <a:srgbClr val="222222"/>
              </a:solidFill>
              <a:effectLst/>
              <a:latin typeface="Arial" panose="020B0604020202020204" pitchFamily="34" charset="0"/>
              <a:ea typeface="Times New Roman" panose="02020603050405020304" pitchFamily="18" charset="0"/>
            </a:endParaRPr>
          </a:p>
          <a:p>
            <a:pPr marL="449580"/>
            <a:r>
              <a:rPr lang="es-ES" sz="1800" dirty="0">
                <a:solidFill>
                  <a:srgbClr val="222222"/>
                </a:solidFill>
                <a:effectLst/>
                <a:latin typeface="Arial" panose="020B0604020202020204" pitchFamily="34" charset="0"/>
                <a:ea typeface="Times New Roman" panose="02020603050405020304" pitchFamily="18" charset="0"/>
              </a:rPr>
              <a:t>En este ejemplo de aquí podemos observar la tasa de desempleo de los países de Estados Unidos en 2016, por lo que podemos ver que las regiones más claritas tienen una mayor tasa de desempleo.</a:t>
            </a:r>
            <a:endParaRPr lang="es-ES" sz="1800" dirty="0">
              <a:effectLst/>
              <a:latin typeface="Times New Roman" panose="02020603050405020304" pitchFamily="18" charset="0"/>
              <a:ea typeface="Times New Roman" panose="02020603050405020304" pitchFamily="18" charset="0"/>
            </a:endParaRPr>
          </a:p>
          <a:p>
            <a:pPr marL="449580"/>
            <a:r>
              <a:rPr lang="es-ES" sz="1800" dirty="0">
                <a:solidFill>
                  <a:srgbClr val="222222"/>
                </a:solidFill>
                <a:effectLst/>
                <a:latin typeface="Arial" panose="020B0604020202020204" pitchFamily="34" charset="0"/>
                <a:ea typeface="Times New Roman" panose="02020603050405020304" pitchFamily="18" charset="0"/>
              </a:rPr>
              <a:t>Además, para que se pueda interpretar correctamente es imprescindible una leyenda asociada al mapa con el valor de cada color.</a:t>
            </a:r>
            <a:endParaRPr lang="es-ES" sz="1800" dirty="0">
              <a:effectLst/>
              <a:latin typeface="Times New Roman" panose="02020603050405020304" pitchFamily="18" charset="0"/>
              <a:ea typeface="Times New Roman" panose="02020603050405020304" pitchFamily="18" charset="0"/>
            </a:endParaRPr>
          </a:p>
          <a:p>
            <a:pPr marL="449580"/>
            <a:r>
              <a:rPr lang="es-ES" sz="1800" dirty="0">
                <a:solidFill>
                  <a:srgbClr val="222222"/>
                </a:solidFill>
                <a:effectLst/>
                <a:latin typeface="Arial" panose="020B0604020202020204" pitchFamily="34" charset="0"/>
                <a:ea typeface="Times New Roman" panose="02020603050405020304" pitchFamily="18" charset="0"/>
              </a:rPr>
              <a:t>Este tipo de mapa destaca por su significado cuantitativo. Para poder construir un gráfico de este tipo es necesario un objeto geoespacial y una variable numérica que usa el color según la unidad geoespacial.</a:t>
            </a:r>
          </a:p>
          <a:p>
            <a:pPr marL="449580"/>
            <a:endParaRPr lang="es-ES" sz="1800" dirty="0">
              <a:solidFill>
                <a:srgbClr val="222222"/>
              </a:solidFill>
              <a:effectLst/>
              <a:latin typeface="Arial" panose="020B0604020202020204" pitchFamily="34" charset="0"/>
              <a:ea typeface="Times New Roman" panose="02020603050405020304" pitchFamily="18" charset="0"/>
            </a:endParaRPr>
          </a:p>
          <a:p>
            <a:pPr marL="449580" marR="0" lvl="0" indent="0" algn="l" defTabSz="914400" rtl="0" eaLnBrk="1" fontAlgn="auto" latinLnBrk="0" hangingPunct="1">
              <a:lnSpc>
                <a:spcPct val="100000"/>
              </a:lnSpc>
              <a:spcBef>
                <a:spcPts val="0"/>
              </a:spcBef>
              <a:spcAft>
                <a:spcPts val="0"/>
              </a:spcAft>
              <a:buClrTx/>
              <a:buSzTx/>
              <a:buFontTx/>
              <a:buNone/>
              <a:tabLst/>
              <a:defRPr/>
            </a:pPr>
            <a:r>
              <a:rPr lang="es-ES" sz="1800" dirty="0">
                <a:solidFill>
                  <a:srgbClr val="222222"/>
                </a:solidFill>
                <a:effectLst/>
                <a:latin typeface="Arial" panose="020B0604020202020204" pitchFamily="34" charset="0"/>
                <a:ea typeface="Times New Roman" panose="02020603050405020304" pitchFamily="18" charset="0"/>
              </a:rPr>
              <a:t>Por otra parte, no hay medida mínima ni máxima, pero por ejemplo, si el gráfico trata de conteos, no será muy fiable si únicamente hay una observación por región (porque generaliza a toda la región) o si hay pocas regiones, por lo que en un principio debemos asegurarnos de que disponemos de suficientes datos.</a:t>
            </a:r>
            <a:endParaRPr lang="es-ES" sz="1800" dirty="0">
              <a:effectLst/>
              <a:latin typeface="Times New Roman" panose="02020603050405020304" pitchFamily="18" charset="0"/>
              <a:ea typeface="Times New Roman" panose="02020603050405020304" pitchFamily="18" charset="0"/>
            </a:endParaRPr>
          </a:p>
          <a:p>
            <a:pPr marL="449580"/>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3</a:t>
            </a:fld>
            <a:endParaRPr lang="es-ES"/>
          </a:p>
        </p:txBody>
      </p:sp>
    </p:spTree>
    <p:extLst>
      <p:ext uri="{BB962C8B-B14F-4D97-AF65-F5344CB8AC3E}">
        <p14:creationId xmlns:p14="http://schemas.microsoft.com/office/powerpoint/2010/main" val="312696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4</a:t>
            </a:fld>
            <a:endParaRPr lang="es-ES"/>
          </a:p>
        </p:txBody>
      </p:sp>
    </p:spTree>
    <p:extLst>
      <p:ext uri="{BB962C8B-B14F-4D97-AF65-F5344CB8AC3E}">
        <p14:creationId xmlns:p14="http://schemas.microsoft.com/office/powerpoint/2010/main" val="119757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tabLst>
                <a:tab pos="1283970" algn="l"/>
              </a:tabLst>
            </a:pPr>
            <a:r>
              <a:rPr lang="es-ES" sz="1800" dirty="0">
                <a:effectLst/>
                <a:latin typeface="Arial" panose="020B0604020202020204" pitchFamily="34" charset="0"/>
                <a:ea typeface="Times New Roman" panose="02020603050405020304" pitchFamily="18" charset="0"/>
              </a:rPr>
              <a:t>Los </a:t>
            </a:r>
            <a:r>
              <a:rPr lang="es-ES" sz="1800" dirty="0" err="1">
                <a:effectLst/>
                <a:latin typeface="Arial" panose="020B0604020202020204" pitchFamily="34" charset="0"/>
                <a:ea typeface="Times New Roman" panose="02020603050405020304" pitchFamily="18" charset="0"/>
              </a:rPr>
              <a:t>stream</a:t>
            </a:r>
            <a:r>
              <a:rPr lang="es-ES" sz="1800" dirty="0">
                <a:effectLst/>
                <a:latin typeface="Arial" panose="020B0604020202020204" pitchFamily="34" charset="0"/>
                <a:ea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rPr>
              <a:t>graph</a:t>
            </a:r>
            <a:r>
              <a:rPr lang="es-ES" sz="1800" dirty="0">
                <a:effectLst/>
                <a:latin typeface="Arial" panose="020B0604020202020204" pitchFamily="34" charset="0"/>
                <a:ea typeface="Times New Roman" panose="02020603050405020304" pitchFamily="18" charset="0"/>
              </a:rPr>
              <a:t> gráficos de flujo muestran los cambios en los datos a lo largo del tiempo de diferentes categorías y lo hace a través de formas orgánicas, por lo que se ven estéticamente agradables. Se trata de un gráfico de áreas apiladas en las que  el tamaño de cada forma es proporcional a los valores de cada categoría.</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Son ideales para mostrar conjuntos de datos de gran volumen para descubrir tendencias y patrones que cambian con el tiempo en las diferentes categorías.</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Además, una característica específica que presentan estos gráficos es que no tienen un eje vertical que de el valor para cada forma, sino que dicho eje se va moviendo. Por lo que estos gráficos están más enfocados a dar una visión más general de los datos, en lugar de audiencias con intención de explorar en profundidad los datos.</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Otra limitación es que este tipo de gráficos sufren de problemas de legibilidad si se trata de grandes conjuntos de datos, ya que las categorías con valores más pequeños a menudo se disimulan debido a categorías con valores mucho más grandes y se hace imposible ver todos los datos.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Los tipos de datos que se representan con esta técnica contiene una variable numérica o cuantitativa, otra categórica, y la variable temporal que se representa en el eje horizontal.</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rPr>
              <a:t>En el ejemplo que vemos aquí tenemos una visualización de 200 años de inmigración a los EE.UU. en la que podemos ver en cada momento de la historia la cantidad de inmigrantes a EE.UU. de cada país. Observamos que alrededor del año 1940 hubo muy poca inmigración, que seguramente sería debido a alguna ley que hubo en ese tiempo.</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5</a:t>
            </a:fld>
            <a:endParaRPr lang="es-ES"/>
          </a:p>
        </p:txBody>
      </p:sp>
    </p:spTree>
    <p:extLst>
      <p:ext uri="{BB962C8B-B14F-4D97-AF65-F5344CB8AC3E}">
        <p14:creationId xmlns:p14="http://schemas.microsoft.com/office/powerpoint/2010/main" val="17841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6</a:t>
            </a:fld>
            <a:endParaRPr lang="es-ES"/>
          </a:p>
        </p:txBody>
      </p:sp>
    </p:spTree>
    <p:extLst>
      <p:ext uri="{BB962C8B-B14F-4D97-AF65-F5344CB8AC3E}">
        <p14:creationId xmlns:p14="http://schemas.microsoft.com/office/powerpoint/2010/main" val="156382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tabLst>
                <a:tab pos="1283970" algn="l"/>
              </a:tabLst>
            </a:pPr>
            <a:r>
              <a:rPr lang="es-ES" sz="1800" b="1" dirty="0">
                <a:solidFill>
                  <a:srgbClr val="222222"/>
                </a:solidFill>
                <a:effectLst/>
                <a:latin typeface="Arial" panose="020B0604020202020204" pitchFamily="34" charset="0"/>
                <a:ea typeface="Times New Roman" panose="02020603050405020304" pitchFamily="18" charset="0"/>
              </a:rPr>
              <a:t>La última técnica que se me ha asignado es un</a:t>
            </a:r>
          </a:p>
          <a:p>
            <a:pPr>
              <a:tabLst>
                <a:tab pos="1283970" algn="l"/>
              </a:tabLst>
            </a:pPr>
            <a:r>
              <a:rPr lang="es-ES" sz="1800" b="1" dirty="0" err="1">
                <a:solidFill>
                  <a:srgbClr val="222222"/>
                </a:solidFill>
                <a:effectLst/>
                <a:latin typeface="Arial" panose="020B0604020202020204" pitchFamily="34" charset="0"/>
                <a:ea typeface="Times New Roman" panose="02020603050405020304" pitchFamily="18" charset="0"/>
              </a:rPr>
              <a:t>Ridgeline</a:t>
            </a:r>
            <a:r>
              <a:rPr lang="es-ES" sz="1800" b="1" dirty="0">
                <a:solidFill>
                  <a:srgbClr val="222222"/>
                </a:solidFill>
                <a:effectLst/>
                <a:latin typeface="Arial" panose="020B0604020202020204" pitchFamily="34" charset="0"/>
                <a:ea typeface="Times New Roman" panose="02020603050405020304" pitchFamily="18" charset="0"/>
              </a:rPr>
              <a:t> chart</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b="1" dirty="0">
                <a:solidFill>
                  <a:srgbClr val="222222"/>
                </a:solidFill>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Un gráfico </a:t>
            </a:r>
            <a:r>
              <a:rPr lang="es-ES" sz="1800" dirty="0" err="1">
                <a:effectLst/>
                <a:latin typeface="Arial" panose="020B0604020202020204" pitchFamily="34" charset="0"/>
                <a:ea typeface="Times New Roman" panose="02020603050405020304" pitchFamily="18" charset="0"/>
              </a:rPr>
              <a:t>Ridgeline</a:t>
            </a:r>
            <a:r>
              <a:rPr lang="es-ES" sz="1800" dirty="0">
                <a:effectLst/>
                <a:latin typeface="Arial" panose="020B0604020202020204" pitchFamily="34" charset="0"/>
                <a:ea typeface="Times New Roman" panose="02020603050405020304" pitchFamily="18" charset="0"/>
              </a:rPr>
              <a:t> muestra</a:t>
            </a:r>
            <a:r>
              <a:rPr lang="es-ES" sz="1800" dirty="0">
                <a:solidFill>
                  <a:srgbClr val="555555"/>
                </a:solidFill>
                <a:effectLst/>
                <a:latin typeface="Montserrat" pitchFamily="2" charset="77"/>
                <a:ea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rPr>
              <a:t>la distribución de un valor numérico para varios grupos</a:t>
            </a:r>
            <a:r>
              <a:rPr lang="es-ES" sz="1800" dirty="0">
                <a:effectLst/>
                <a:latin typeface="Times New Roman" panose="02020603050405020304" pitchFamily="18" charset="0"/>
                <a:ea typeface="Times New Roman" panose="02020603050405020304" pitchFamily="18" charset="0"/>
              </a:rPr>
              <a:t>, todos alineados a la misma escala horizontal. Toman sentido cuando el número de grupos a representar es de medio a alto (pues se toman tantas líneas horizontales como grupos) y funciona bien (es útil) cuando hay un patrón claro en el resultado, sino es posible que se superpongan y no proporcione una idea clara. </a:t>
            </a: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Además, a la hora de representar los diferentes grupos debemos tener en cuenta el orden para la menor superposición posible y ordenarlos de forma inteligente.</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El tipo de datos que se presentan son datos categóricos y cuantitativos, y los gráficos se pueden realizar con los histogramas, o bien con las curvas de densidad. Y en cuanto a la medida, no debe ser excesivamente pequeña, puesto que se tratan de distribuciones, por lo que se deberían de disponer de bastantes datos.</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En el ejemplo de aquí podemos observar la distribución de la longitud del sépalo en 3 especies diferentes de flor: </a:t>
            </a:r>
            <a:r>
              <a:rPr lang="es-ES" sz="1800" dirty="0" err="1">
                <a:effectLst/>
                <a:latin typeface="Arial" panose="020B0604020202020204" pitchFamily="34" charset="0"/>
                <a:ea typeface="Times New Roman" panose="02020603050405020304" pitchFamily="18" charset="0"/>
              </a:rPr>
              <a:t>virgínica</a:t>
            </a:r>
            <a:r>
              <a:rPr lang="es-ES" sz="1800" dirty="0">
                <a:effectLst/>
                <a:latin typeface="Arial" panose="020B0604020202020204" pitchFamily="34" charset="0"/>
                <a:ea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rPr>
              <a:t>versicolor</a:t>
            </a:r>
            <a:r>
              <a:rPr lang="es-ES" sz="1800" dirty="0">
                <a:effectLst/>
                <a:latin typeface="Arial" panose="020B0604020202020204" pitchFamily="34" charset="0"/>
                <a:ea typeface="Times New Roman" panose="02020603050405020304" pitchFamily="18" charset="0"/>
              </a:rPr>
              <a:t> y </a:t>
            </a:r>
            <a:r>
              <a:rPr lang="es-ES" sz="1800" dirty="0" err="1">
                <a:effectLst/>
                <a:latin typeface="Arial" panose="020B0604020202020204" pitchFamily="34" charset="0"/>
                <a:ea typeface="Times New Roman" panose="02020603050405020304" pitchFamily="18" charset="0"/>
              </a:rPr>
              <a:t>setosa</a:t>
            </a:r>
            <a:r>
              <a:rPr lang="es-ES" sz="1800" dirty="0">
                <a:effectLst/>
                <a:latin typeface="Arial" panose="020B0604020202020204" pitchFamily="34" charset="0"/>
                <a:ea typeface="Times New Roman" panose="02020603050405020304" pitchFamily="18" charset="0"/>
              </a:rPr>
              <a:t>. Vemos que en </a:t>
            </a:r>
            <a:r>
              <a:rPr lang="es-ES" sz="1800" dirty="0" err="1">
                <a:effectLst/>
                <a:latin typeface="Arial" panose="020B0604020202020204" pitchFamily="34" charset="0"/>
                <a:ea typeface="Times New Roman" panose="02020603050405020304" pitchFamily="18" charset="0"/>
              </a:rPr>
              <a:t>setosa</a:t>
            </a:r>
            <a:r>
              <a:rPr lang="es-ES" sz="1800" dirty="0">
                <a:effectLst/>
                <a:latin typeface="Arial" panose="020B0604020202020204" pitchFamily="34" charset="0"/>
                <a:ea typeface="Times New Roman" panose="02020603050405020304" pitchFamily="18" charset="0"/>
              </a:rPr>
              <a:t>  tienden a tener la longitud más pequeña que los demás tipos.</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7</a:t>
            </a:fld>
            <a:endParaRPr lang="es-ES"/>
          </a:p>
        </p:txBody>
      </p:sp>
    </p:spTree>
    <p:extLst>
      <p:ext uri="{BB962C8B-B14F-4D97-AF65-F5344CB8AC3E}">
        <p14:creationId xmlns:p14="http://schemas.microsoft.com/office/powerpoint/2010/main" val="184215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tabLst>
                <a:tab pos="1283970" algn="l"/>
              </a:tabLst>
            </a:pPr>
            <a:r>
              <a:rPr lang="es-ES" sz="1800" dirty="0">
                <a:effectLst/>
                <a:latin typeface="Arial" panose="020B0604020202020204" pitchFamily="34" charset="0"/>
                <a:ea typeface="Times New Roman" panose="02020603050405020304" pitchFamily="18" charset="0"/>
              </a:rPr>
              <a:t>Finalmente, esta es la última visualización que he realizado, un </a:t>
            </a:r>
            <a:r>
              <a:rPr lang="es-ES" sz="1800" dirty="0" err="1">
                <a:effectLst/>
                <a:latin typeface="Arial" panose="020B0604020202020204" pitchFamily="34" charset="0"/>
                <a:ea typeface="Times New Roman" panose="02020603050405020304" pitchFamily="18" charset="0"/>
              </a:rPr>
              <a:t>Ridgeline</a:t>
            </a:r>
            <a:r>
              <a:rPr lang="es-ES" sz="1800" dirty="0">
                <a:effectLst/>
                <a:latin typeface="Arial" panose="020B0604020202020204" pitchFamily="34" charset="0"/>
                <a:ea typeface="Times New Roman" panose="02020603050405020304" pitchFamily="18" charset="0"/>
              </a:rPr>
              <a:t> chart en el que se puede ver la distribución de la variable numérica que representa el Índice de Masa Corporal según las 5 categorías existentes en cuanto al pensamiento que tiene uno mismo del grado de su salud, representadas con 5 colores </a:t>
            </a:r>
            <a:r>
              <a:rPr lang="es-ES" sz="1800" dirty="0" err="1">
                <a:effectLst/>
                <a:latin typeface="Arial" panose="020B0604020202020204" pitchFamily="34" charset="0"/>
                <a:ea typeface="Times New Roman" panose="02020603050405020304" pitchFamily="18" charset="0"/>
              </a:rPr>
              <a:t>distinos</a:t>
            </a:r>
            <a:r>
              <a:rPr lang="es-ES" sz="1800" dirty="0">
                <a:effectLst/>
                <a:latin typeface="Arial" panose="020B0604020202020204" pitchFamily="34" charset="0"/>
                <a:ea typeface="Times New Roman" panose="02020603050405020304" pitchFamily="18" charset="0"/>
              </a:rPr>
              <a:t> que se aprecian en la derecha del gráfico.</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tabLst>
                <a:tab pos="1283970" algn="l"/>
              </a:tabLst>
            </a:pPr>
            <a:r>
              <a:rPr lang="es-ES" sz="1800" dirty="0">
                <a:effectLst/>
                <a:latin typeface="Arial" panose="020B0604020202020204" pitchFamily="34" charset="0"/>
                <a:ea typeface="Times New Roman" panose="02020603050405020304" pitchFamily="18" charset="0"/>
              </a:rPr>
              <a:t>Podemos observar que a pesar de que haya valores que llegan a 100 (y también a 0), la mayoría de las personas se concentran en un IMC de entre 20 y 40. Además, observamos que la distribución aquellas personas que piensan que tienen una salud excelente se representa con una curva más pronunciada, por lo que las personas de esta categoría se encuentran alrededor de 25 y sin mucha dispersión. Además, nos damos cuenta de que todas las distribuciones tienen un poco de cola a la derecha, por lo que hay más valores que se encuentran por encima de la media que por debajo.</a:t>
            </a:r>
            <a:endParaRPr lang="es-ES" sz="1800" dirty="0">
              <a:effectLst/>
              <a:latin typeface="Times New Roman" panose="02020603050405020304" pitchFamily="18" charset="0"/>
              <a:ea typeface="Times New Roman" panose="02020603050405020304" pitchFamily="18" charset="0"/>
            </a:endParaRPr>
          </a:p>
          <a:p>
            <a:endParaRPr lang="es-ES" dirty="0"/>
          </a:p>
          <a:p>
            <a:endParaRPr lang="es-ES" dirty="0"/>
          </a:p>
        </p:txBody>
      </p:sp>
      <p:sp>
        <p:nvSpPr>
          <p:cNvPr id="4" name="Marcador de número de diapositiva 3"/>
          <p:cNvSpPr>
            <a:spLocks noGrp="1"/>
          </p:cNvSpPr>
          <p:nvPr>
            <p:ph type="sldNum" sz="quarter" idx="5"/>
          </p:nvPr>
        </p:nvSpPr>
        <p:spPr/>
        <p:txBody>
          <a:bodyPr/>
          <a:lstStyle/>
          <a:p>
            <a:fld id="{9A78B8C5-A236-0742-A3CC-34B63BBE8089}" type="slidenum">
              <a:rPr lang="es-ES" smtClean="0"/>
              <a:t>8</a:t>
            </a:fld>
            <a:endParaRPr lang="es-ES"/>
          </a:p>
        </p:txBody>
      </p:sp>
    </p:spTree>
    <p:extLst>
      <p:ext uri="{BB962C8B-B14F-4D97-AF65-F5344CB8AC3E}">
        <p14:creationId xmlns:p14="http://schemas.microsoft.com/office/powerpoint/2010/main" val="260897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4/19/23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47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3078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34624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58357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6371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8321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7435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2186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3030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90558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8759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6853434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kaggle.com/code/bduartea/hearth-disease/input" TargetMode="External"/><Relationship Id="rId3" Type="http://schemas.openxmlformats.org/officeDocument/2006/relationships/hyperlink" Target="https://public.flourish.studio/visualisation/13432531/" TargetMode="External"/><Relationship Id="rId7" Type="http://schemas.openxmlformats.org/officeDocument/2006/relationships/hyperlink" Target="https://github.com/jferragut99/Visualizaci-n-de-datos.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osmacro.expansion.com/bolsa/espana?sc=ES0148396007&amp;dr=2022-01" TargetMode="External"/><Relationship Id="rId5" Type="http://schemas.openxmlformats.org/officeDocument/2006/relationships/hyperlink" Target="https://public.flourish.studio/visualisation/13433771/" TargetMode="External"/><Relationship Id="rId4" Type="http://schemas.openxmlformats.org/officeDocument/2006/relationships/hyperlink" Target="https://www.ine.es/jaxiT3/Datos.htm?t=994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sferas blancas con un efecto borroso">
            <a:extLst>
              <a:ext uri="{FF2B5EF4-FFF2-40B4-BE49-F238E27FC236}">
                <a16:creationId xmlns:a16="http://schemas.microsoft.com/office/drawing/2014/main" id="{43F42411-4523-DACC-29F7-6E4D5C1C699A}"/>
              </a:ext>
            </a:extLst>
          </p:cNvPr>
          <p:cNvPicPr>
            <a:picLocks noChangeAspect="1"/>
          </p:cNvPicPr>
          <p:nvPr/>
        </p:nvPicPr>
        <p:blipFill rotWithShape="1">
          <a:blip r:embed="rId3"/>
          <a:srcRect l="3936"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3C2D212-88FA-0DB3-9759-25DBCBCBC6F4}"/>
              </a:ext>
            </a:extLst>
          </p:cNvPr>
          <p:cNvSpPr>
            <a:spLocks noGrp="1"/>
          </p:cNvSpPr>
          <p:nvPr>
            <p:ph type="ctrTitle"/>
          </p:nvPr>
        </p:nvSpPr>
        <p:spPr>
          <a:xfrm>
            <a:off x="6389225" y="1122363"/>
            <a:ext cx="5482735" cy="3204134"/>
          </a:xfrm>
        </p:spPr>
        <p:txBody>
          <a:bodyPr anchor="b">
            <a:normAutofit fontScale="90000"/>
          </a:bodyPr>
          <a:lstStyle/>
          <a:p>
            <a:pPr algn="ctr"/>
            <a:r>
              <a:rPr lang="es-ES" sz="4800" dirty="0"/>
              <a:t>PEC 2:</a:t>
            </a:r>
            <a:br>
              <a:rPr lang="es-ES" sz="4800" dirty="0"/>
            </a:br>
            <a:r>
              <a:rPr lang="es-ES" sz="4800" dirty="0"/>
              <a:t>Estudio de técnicas de visualización de datos</a:t>
            </a:r>
          </a:p>
        </p:txBody>
      </p:sp>
      <p:sp>
        <p:nvSpPr>
          <p:cNvPr id="3" name="Subtítulo 2">
            <a:extLst>
              <a:ext uri="{FF2B5EF4-FFF2-40B4-BE49-F238E27FC236}">
                <a16:creationId xmlns:a16="http://schemas.microsoft.com/office/drawing/2014/main" id="{0395069B-5948-13A5-66F2-EB3E7A811D83}"/>
              </a:ext>
            </a:extLst>
          </p:cNvPr>
          <p:cNvSpPr>
            <a:spLocks noGrp="1"/>
          </p:cNvSpPr>
          <p:nvPr>
            <p:ph type="subTitle" idx="1"/>
          </p:nvPr>
        </p:nvSpPr>
        <p:spPr>
          <a:xfrm>
            <a:off x="7848600" y="4872922"/>
            <a:ext cx="4023360" cy="1208141"/>
          </a:xfrm>
        </p:spPr>
        <p:txBody>
          <a:bodyPr>
            <a:normAutofit/>
          </a:bodyPr>
          <a:lstStyle/>
          <a:p>
            <a:r>
              <a:rPr lang="es-ES" sz="2000" dirty="0"/>
              <a:t>Joana </a:t>
            </a:r>
            <a:r>
              <a:rPr lang="es-ES" sz="2000" dirty="0" err="1"/>
              <a:t>Mª</a:t>
            </a:r>
            <a:r>
              <a:rPr lang="es-ES" sz="2000" dirty="0"/>
              <a:t> Ferragut Amengual</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37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030ED-123E-AFEC-D910-B9E7C998DA6D}"/>
              </a:ext>
            </a:extLst>
          </p:cNvPr>
          <p:cNvSpPr>
            <a:spLocks noGrp="1"/>
          </p:cNvSpPr>
          <p:nvPr>
            <p:ph type="title"/>
          </p:nvPr>
        </p:nvSpPr>
        <p:spPr/>
        <p:txBody>
          <a:bodyPr/>
          <a:lstStyle/>
          <a:p>
            <a:r>
              <a:rPr lang="es-ES" dirty="0"/>
              <a:t>Punto 2: ¿Dónde?</a:t>
            </a:r>
          </a:p>
        </p:txBody>
      </p:sp>
      <p:sp>
        <p:nvSpPr>
          <p:cNvPr id="5" name="CuadroTexto 4">
            <a:extLst>
              <a:ext uri="{FF2B5EF4-FFF2-40B4-BE49-F238E27FC236}">
                <a16:creationId xmlns:a16="http://schemas.microsoft.com/office/drawing/2014/main" id="{D32354A5-02FE-E3EA-46E4-F8C5B479236A}"/>
              </a:ext>
            </a:extLst>
          </p:cNvPr>
          <p:cNvSpPr txBox="1"/>
          <p:nvPr/>
        </p:nvSpPr>
        <p:spPr>
          <a:xfrm>
            <a:off x="1115569" y="2531327"/>
            <a:ext cx="10758380"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t>Choropleth Map </a:t>
            </a:r>
            <a:r>
              <a:rPr lang="en-US" sz="1800" dirty="0">
                <a:sym typeface="Wingdings" pitchFamily="2" charset="2"/>
              </a:rPr>
              <a:t> </a:t>
            </a:r>
            <a:r>
              <a:rPr lang="en-US" sz="1800" dirty="0">
                <a:sym typeface="Wingdings" pitchFamily="2" charset="2"/>
                <a:hlinkClick r:id="rId3"/>
              </a:rPr>
              <a:t>https://public.flourish.studio/visualisation/13432531/</a:t>
            </a:r>
            <a:endParaRPr lang="en-US" dirty="0">
              <a:sym typeface="Wingdings" pitchFamily="2" charset="2"/>
            </a:endParaRPr>
          </a:p>
          <a:p>
            <a:r>
              <a:rPr lang="en-US" dirty="0">
                <a:sym typeface="Wingdings" pitchFamily="2" charset="2"/>
              </a:rPr>
              <a:t>	</a:t>
            </a:r>
            <a:r>
              <a:rPr lang="en-US" dirty="0" err="1">
                <a:sym typeface="Wingdings" pitchFamily="2" charset="2"/>
              </a:rPr>
              <a:t>Datos</a:t>
            </a:r>
            <a:r>
              <a:rPr lang="en-US" dirty="0">
                <a:sym typeface="Wingdings" pitchFamily="2" charset="2"/>
              </a:rPr>
              <a:t>: </a:t>
            </a:r>
            <a:r>
              <a:rPr lang="en-US" dirty="0">
                <a:sym typeface="Wingdings" pitchFamily="2" charset="2"/>
                <a:hlinkClick r:id="rId4"/>
              </a:rPr>
              <a:t>https://www.ine.es/jaxiT3/Datos.htm?t=9949</a:t>
            </a:r>
            <a:endParaRPr lang="en-US" dirty="0">
              <a:sym typeface="Wingdings" pitchFamily="2" charset="2"/>
            </a:endParaRPr>
          </a:p>
          <a:p>
            <a:endParaRPr lang="en-US" dirty="0">
              <a:sym typeface="Wingdings" pitchFamily="2" charset="2"/>
            </a:endParaRPr>
          </a:p>
          <a:p>
            <a:endParaRPr lang="en-US" dirty="0">
              <a:sym typeface="Wingdings" pitchFamily="2" charset="2"/>
            </a:endParaRPr>
          </a:p>
          <a:p>
            <a:pPr marL="285750" indent="-285750">
              <a:buFont typeface="Arial" panose="020B0604020202020204" pitchFamily="34" charset="0"/>
              <a:buChar char="•"/>
            </a:pPr>
            <a:r>
              <a:rPr lang="en-US" dirty="0">
                <a:sym typeface="Wingdings" pitchFamily="2" charset="2"/>
              </a:rPr>
              <a:t>Stream Graph  </a:t>
            </a:r>
            <a:r>
              <a:rPr lang="en-US" dirty="0">
                <a:sym typeface="Wingdings" pitchFamily="2" charset="2"/>
                <a:hlinkClick r:id="rId5"/>
              </a:rPr>
              <a:t>https://public.flourish.studio/visualisation/13433771/</a:t>
            </a:r>
            <a:endParaRPr lang="en-US" dirty="0">
              <a:sym typeface="Wingdings" pitchFamily="2" charset="2"/>
            </a:endParaRPr>
          </a:p>
          <a:p>
            <a:r>
              <a:rPr lang="en-US" dirty="0">
                <a:sym typeface="Wingdings" pitchFamily="2" charset="2"/>
              </a:rPr>
              <a:t>	</a:t>
            </a:r>
            <a:r>
              <a:rPr lang="en-US" dirty="0" err="1">
                <a:sym typeface="Wingdings" pitchFamily="2" charset="2"/>
              </a:rPr>
              <a:t>Datos</a:t>
            </a:r>
            <a:r>
              <a:rPr lang="en-US" dirty="0">
                <a:sym typeface="Wingdings" pitchFamily="2" charset="2"/>
              </a:rPr>
              <a:t>: </a:t>
            </a:r>
            <a:r>
              <a:rPr lang="en-US" dirty="0">
                <a:sym typeface="Wingdings" pitchFamily="2" charset="2"/>
                <a:hlinkClick r:id="rId6"/>
              </a:rPr>
              <a:t>https://datosmacro.expansion.com/bolsa/espana?sc=ES0148396007&amp;dr=2022-01</a:t>
            </a:r>
            <a:endParaRPr lang="en-US" dirty="0">
              <a:sym typeface="Wingdings" pitchFamily="2" charset="2"/>
            </a:endParaRPr>
          </a:p>
          <a:p>
            <a:endParaRPr lang="en-US" dirty="0">
              <a:sym typeface="Wingdings" pitchFamily="2" charset="2"/>
            </a:endParaRPr>
          </a:p>
          <a:p>
            <a:endParaRPr lang="en-US" dirty="0">
              <a:sym typeface="Wingdings" pitchFamily="2" charset="2"/>
            </a:endParaRPr>
          </a:p>
          <a:p>
            <a:pPr marL="285750" indent="-285750">
              <a:buFont typeface="Arial" panose="020B0604020202020204" pitchFamily="34" charset="0"/>
              <a:buChar char="•"/>
            </a:pPr>
            <a:endParaRPr lang="en-US" dirty="0">
              <a:sym typeface="Wingdings" pitchFamily="2" charset="2"/>
            </a:endParaRPr>
          </a:p>
          <a:p>
            <a:pPr marL="285750" indent="-285750">
              <a:buFont typeface="Arial" panose="020B0604020202020204" pitchFamily="34" charset="0"/>
              <a:buChar char="•"/>
            </a:pPr>
            <a:r>
              <a:rPr lang="en-US" dirty="0">
                <a:sym typeface="Wingdings" pitchFamily="2" charset="2"/>
              </a:rPr>
              <a:t>Ridgeline  </a:t>
            </a:r>
            <a:r>
              <a:rPr lang="en-US" dirty="0">
                <a:sym typeface="Wingdings" pitchFamily="2" charset="2"/>
                <a:hlinkClick r:id="rId7"/>
              </a:rPr>
              <a:t>https://github.com/jferragut99/Visualizaci-n-de-datos.git</a:t>
            </a:r>
            <a:endParaRPr lang="en-US" dirty="0">
              <a:sym typeface="Wingdings" pitchFamily="2" charset="2"/>
            </a:endParaRPr>
          </a:p>
          <a:p>
            <a:r>
              <a:rPr lang="en-US" dirty="0">
                <a:sym typeface="Wingdings" pitchFamily="2" charset="2"/>
              </a:rPr>
              <a:t>	</a:t>
            </a:r>
            <a:r>
              <a:rPr lang="en-US" dirty="0" err="1">
                <a:sym typeface="Wingdings" pitchFamily="2" charset="2"/>
              </a:rPr>
              <a:t>Datos</a:t>
            </a:r>
            <a:r>
              <a:rPr lang="en-US" dirty="0">
                <a:sym typeface="Wingdings" pitchFamily="2" charset="2"/>
              </a:rPr>
              <a:t>: </a:t>
            </a:r>
            <a:r>
              <a:rPr lang="en-US" dirty="0">
                <a:sym typeface="Wingdings" pitchFamily="2" charset="2"/>
                <a:hlinkClick r:id="rId8"/>
              </a:rPr>
              <a:t>https://www.kaggle.com/code/bduartea/hearth-disease/input</a:t>
            </a:r>
            <a:endParaRPr lang="en-US" dirty="0">
              <a:sym typeface="Wingdings" pitchFamily="2" charset="2"/>
            </a:endParaRPr>
          </a:p>
          <a:p>
            <a:endParaRPr lang="en-US" sz="1800" dirty="0">
              <a:sym typeface="Wingdings" pitchFamily="2" charset="2"/>
            </a:endParaRP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229554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3F20C73-2EDD-7D55-361A-C3B6D4F55F78}"/>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a:t>Choropleth Map</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C067D119-86D1-12DA-F43E-A158C5D0D4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r>
              <a:rPr lang="en-US" sz="1700" dirty="0" err="1"/>
              <a:t>Entidades</a:t>
            </a:r>
            <a:r>
              <a:rPr lang="en-US" sz="1700" dirty="0"/>
              <a:t> </a:t>
            </a:r>
            <a:r>
              <a:rPr lang="en-US" sz="1700" dirty="0" err="1"/>
              <a:t>geográficas</a:t>
            </a:r>
            <a:endParaRPr lang="en-US" sz="1700" dirty="0"/>
          </a:p>
          <a:p>
            <a:pPr marL="285750" indent="-228600">
              <a:lnSpc>
                <a:spcPct val="110000"/>
              </a:lnSpc>
              <a:spcAft>
                <a:spcPts val="600"/>
              </a:spcAft>
              <a:buFont typeface="Arial" panose="020B0604020202020204" pitchFamily="34" charset="0"/>
              <a:buChar char="•"/>
            </a:pPr>
            <a:r>
              <a:rPr lang="en-US" sz="1700" dirty="0" err="1"/>
              <a:t>Leyenda</a:t>
            </a:r>
            <a:endParaRPr lang="en-US" sz="1700" dirty="0"/>
          </a:p>
          <a:p>
            <a:pPr marL="285750" indent="-228600">
              <a:lnSpc>
                <a:spcPct val="110000"/>
              </a:lnSpc>
              <a:spcAft>
                <a:spcPts val="600"/>
              </a:spcAft>
              <a:buFont typeface="Arial" panose="020B0604020202020204" pitchFamily="34" charset="0"/>
              <a:buChar char="•"/>
            </a:pPr>
            <a:r>
              <a:rPr lang="en-US" sz="1700" dirty="0" err="1"/>
              <a:t>Significado</a:t>
            </a:r>
            <a:r>
              <a:rPr lang="en-US" sz="1700" dirty="0"/>
              <a:t> </a:t>
            </a:r>
            <a:r>
              <a:rPr lang="en-US" sz="1700" dirty="0" err="1"/>
              <a:t>cuantitativo</a:t>
            </a:r>
            <a:endParaRPr lang="en-US" sz="1700" dirty="0"/>
          </a:p>
          <a:p>
            <a:pPr marL="285750" indent="-228600">
              <a:lnSpc>
                <a:spcPct val="110000"/>
              </a:lnSpc>
              <a:spcAft>
                <a:spcPts val="600"/>
              </a:spcAft>
              <a:buFont typeface="Arial" panose="020B0604020202020204" pitchFamily="34" charset="0"/>
              <a:buChar char="•"/>
            </a:pPr>
            <a:r>
              <a:rPr lang="en-US" sz="1700" dirty="0" err="1"/>
              <a:t>Medida</a:t>
            </a:r>
            <a:r>
              <a:rPr lang="en-US" sz="1700" dirty="0"/>
              <a:t> </a:t>
            </a:r>
            <a:r>
              <a:rPr lang="en-US" sz="1700"/>
              <a:t>suficiente</a:t>
            </a:r>
            <a:r>
              <a:rPr lang="en-US" sz="1700" dirty="0"/>
              <a:t> de </a:t>
            </a:r>
            <a:r>
              <a:rPr lang="en-US" sz="1700" dirty="0" err="1"/>
              <a:t>los</a:t>
            </a:r>
            <a:r>
              <a:rPr lang="en-US" sz="1700" dirty="0"/>
              <a:t> </a:t>
            </a:r>
            <a:r>
              <a:rPr lang="en-US" sz="1700" dirty="0" err="1"/>
              <a:t>datos</a:t>
            </a:r>
            <a:endParaRPr lang="en-US" sz="1700" dirty="0"/>
          </a:p>
          <a:p>
            <a:pPr marL="285750" indent="-228600">
              <a:lnSpc>
                <a:spcPct val="110000"/>
              </a:lnSpc>
              <a:spcAft>
                <a:spcPts val="600"/>
              </a:spcAft>
              <a:buFont typeface="Arial" panose="020B0604020202020204" pitchFamily="34" charset="0"/>
              <a:buChar char="•"/>
            </a:pPr>
            <a:endParaRPr lang="en-US" sz="1700" dirty="0"/>
          </a:p>
          <a:p>
            <a:pPr marL="285750" indent="-228600">
              <a:lnSpc>
                <a:spcPct val="110000"/>
              </a:lnSpc>
              <a:spcAft>
                <a:spcPts val="600"/>
              </a:spcAft>
              <a:buFont typeface="Arial" panose="020B0604020202020204" pitchFamily="34" charset="0"/>
              <a:buChar char="•"/>
            </a:pPr>
            <a:endParaRPr lang="en-US" sz="1700" dirty="0"/>
          </a:p>
        </p:txBody>
      </p:sp>
      <p:pic>
        <p:nvPicPr>
          <p:cNvPr id="5" name="Marcador de contenido 4" descr="Mapa&#10;&#10;Descripción generada automáticamente">
            <a:extLst>
              <a:ext uri="{FF2B5EF4-FFF2-40B4-BE49-F238E27FC236}">
                <a16:creationId xmlns:a16="http://schemas.microsoft.com/office/drawing/2014/main" id="{64C7F1F9-913C-1070-FF7D-5E83AE18F1A2}"/>
              </a:ext>
            </a:extLst>
          </p:cNvPr>
          <p:cNvPicPr>
            <a:picLocks noGrp="1" noChangeAspect="1"/>
          </p:cNvPicPr>
          <p:nvPr>
            <p:ph idx="1"/>
          </p:nvPr>
        </p:nvPicPr>
        <p:blipFill>
          <a:blip r:embed="rId3"/>
          <a:stretch>
            <a:fillRect/>
          </a:stretch>
        </p:blipFill>
        <p:spPr>
          <a:xfrm>
            <a:off x="4901184" y="1290207"/>
            <a:ext cx="6922008" cy="4378170"/>
          </a:xfrm>
          <a:prstGeom prst="rect">
            <a:avLst/>
          </a:prstGeom>
        </p:spPr>
      </p:pic>
    </p:spTree>
    <p:extLst>
      <p:ext uri="{BB962C8B-B14F-4D97-AF65-F5344CB8AC3E}">
        <p14:creationId xmlns:p14="http://schemas.microsoft.com/office/powerpoint/2010/main" val="368805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36A87F1-2805-1EC3-E084-3BBC3863666B}"/>
              </a:ext>
            </a:extLst>
          </p:cNvPr>
          <p:cNvPicPr>
            <a:picLocks noGrp="1" noChangeAspect="1"/>
          </p:cNvPicPr>
          <p:nvPr>
            <p:ph idx="1"/>
          </p:nvPr>
        </p:nvPicPr>
        <p:blipFill>
          <a:blip r:embed="rId3"/>
          <a:srcRect/>
          <a:stretch/>
        </p:blipFill>
        <p:spPr>
          <a:xfrm>
            <a:off x="2605562" y="442006"/>
            <a:ext cx="6980876" cy="6174709"/>
          </a:xfrm>
        </p:spPr>
      </p:pic>
    </p:spTree>
    <p:extLst>
      <p:ext uri="{BB962C8B-B14F-4D97-AF65-F5344CB8AC3E}">
        <p14:creationId xmlns:p14="http://schemas.microsoft.com/office/powerpoint/2010/main" val="143576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3B0B350-0EAE-E5EF-12FD-E39FE8947BB9}"/>
              </a:ext>
            </a:extLst>
          </p:cNvPr>
          <p:cNvSpPr>
            <a:spLocks noGrp="1"/>
          </p:cNvSpPr>
          <p:nvPr>
            <p:ph type="title"/>
          </p:nvPr>
        </p:nvSpPr>
        <p:spPr>
          <a:xfrm>
            <a:off x="371094" y="1161288"/>
            <a:ext cx="3438144" cy="1239012"/>
          </a:xfrm>
        </p:spPr>
        <p:txBody>
          <a:bodyPr anchor="ctr">
            <a:normAutofit/>
          </a:bodyPr>
          <a:lstStyle/>
          <a:p>
            <a:r>
              <a:rPr lang="es-ES" sz="2800"/>
              <a:t>Stream Graph</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BBFFA3B-7432-4E85-25AB-2344111270F5}"/>
              </a:ext>
            </a:extLst>
          </p:cNvPr>
          <p:cNvSpPr>
            <a:spLocks noGrp="1"/>
          </p:cNvSpPr>
          <p:nvPr>
            <p:ph idx="1"/>
          </p:nvPr>
        </p:nvSpPr>
        <p:spPr>
          <a:xfrm>
            <a:off x="371094" y="2718054"/>
            <a:ext cx="3438906" cy="3207258"/>
          </a:xfrm>
        </p:spPr>
        <p:txBody>
          <a:bodyPr anchor="t">
            <a:normAutofit/>
          </a:bodyPr>
          <a:lstStyle/>
          <a:p>
            <a:r>
              <a:rPr lang="en-US" sz="1700" dirty="0" err="1"/>
              <a:t>Cambios</a:t>
            </a:r>
            <a:r>
              <a:rPr lang="en-US" sz="1700" dirty="0"/>
              <a:t> a lo largo del </a:t>
            </a:r>
            <a:r>
              <a:rPr lang="en-US" sz="1700" dirty="0" err="1"/>
              <a:t>tiempo</a:t>
            </a:r>
            <a:endParaRPr lang="en-US" sz="1700" dirty="0"/>
          </a:p>
          <a:p>
            <a:r>
              <a:rPr lang="en-US" sz="1700" dirty="0" err="1"/>
              <a:t>Formas</a:t>
            </a:r>
            <a:r>
              <a:rPr lang="en-US" sz="1700" dirty="0"/>
              <a:t> </a:t>
            </a:r>
            <a:r>
              <a:rPr lang="en-US" sz="1700" dirty="0" err="1"/>
              <a:t>orgánicas</a:t>
            </a:r>
            <a:endParaRPr lang="en-US" sz="1700" dirty="0"/>
          </a:p>
          <a:p>
            <a:r>
              <a:rPr lang="en-US" sz="1700" dirty="0" err="1"/>
              <a:t>Áreas</a:t>
            </a:r>
            <a:r>
              <a:rPr lang="en-US" sz="1700" dirty="0"/>
              <a:t> </a:t>
            </a:r>
            <a:r>
              <a:rPr lang="en-US" sz="1700" dirty="0" err="1"/>
              <a:t>apiladas</a:t>
            </a:r>
            <a:endParaRPr lang="en-US" sz="1700" dirty="0"/>
          </a:p>
          <a:p>
            <a:r>
              <a:rPr lang="en-US" sz="1700" dirty="0"/>
              <a:t>Conjuntos de gran </a:t>
            </a:r>
            <a:r>
              <a:rPr lang="en-US" sz="1700" dirty="0" err="1"/>
              <a:t>volumen</a:t>
            </a:r>
            <a:r>
              <a:rPr lang="en-US" sz="1700" dirty="0">
                <a:sym typeface="Wingdings" pitchFamily="2" charset="2"/>
              </a:rPr>
              <a:t> </a:t>
            </a:r>
            <a:r>
              <a:rPr lang="en-US" sz="1700" dirty="0" err="1">
                <a:sym typeface="Wingdings" pitchFamily="2" charset="2"/>
              </a:rPr>
              <a:t>patrones</a:t>
            </a:r>
            <a:endParaRPr lang="en-US" sz="1700" dirty="0">
              <a:sym typeface="Wingdings" pitchFamily="2" charset="2"/>
            </a:endParaRPr>
          </a:p>
          <a:p>
            <a:r>
              <a:rPr lang="en-US" sz="1700" dirty="0" err="1">
                <a:sym typeface="Wingdings" pitchFamily="2" charset="2"/>
              </a:rPr>
              <a:t>Visión</a:t>
            </a:r>
            <a:r>
              <a:rPr lang="en-US" sz="1700" dirty="0">
                <a:sym typeface="Wingdings" pitchFamily="2" charset="2"/>
              </a:rPr>
              <a:t> </a:t>
            </a:r>
            <a:r>
              <a:rPr lang="en-US" sz="1700" dirty="0" err="1">
                <a:sym typeface="Wingdings" pitchFamily="2" charset="2"/>
              </a:rPr>
              <a:t>más</a:t>
            </a:r>
            <a:r>
              <a:rPr lang="en-US" sz="1700" dirty="0">
                <a:sym typeface="Wingdings" pitchFamily="2" charset="2"/>
              </a:rPr>
              <a:t> general</a:t>
            </a:r>
            <a:endParaRPr lang="en-US" sz="1700" dirty="0"/>
          </a:p>
          <a:p>
            <a:r>
              <a:rPr lang="en-US" sz="1700" dirty="0"/>
              <a:t>200 </a:t>
            </a:r>
            <a:r>
              <a:rPr lang="en-US" sz="1700" dirty="0" err="1"/>
              <a:t>años</a:t>
            </a:r>
            <a:r>
              <a:rPr lang="en-US" sz="1700" dirty="0"/>
              <a:t> de </a:t>
            </a:r>
            <a:r>
              <a:rPr lang="en-US" sz="1700" dirty="0" err="1"/>
              <a:t>inmigración</a:t>
            </a:r>
            <a:r>
              <a:rPr lang="en-US" sz="1700" dirty="0"/>
              <a:t> a </a:t>
            </a:r>
            <a:r>
              <a:rPr lang="en-US" sz="1700" dirty="0" err="1"/>
              <a:t>los</a:t>
            </a:r>
            <a:r>
              <a:rPr lang="en-US" sz="1700" dirty="0"/>
              <a:t> EE.UU.</a:t>
            </a:r>
          </a:p>
        </p:txBody>
      </p:sp>
      <p:pic>
        <p:nvPicPr>
          <p:cNvPr id="6" name="Marcador de contenido 5">
            <a:extLst>
              <a:ext uri="{FF2B5EF4-FFF2-40B4-BE49-F238E27FC236}">
                <a16:creationId xmlns:a16="http://schemas.microsoft.com/office/drawing/2014/main" id="{E1B75EA3-4663-DD1D-01F2-F752E0BA80D7}"/>
              </a:ext>
            </a:extLst>
          </p:cNvPr>
          <p:cNvPicPr>
            <a:picLocks noChangeAspect="1"/>
          </p:cNvPicPr>
          <p:nvPr/>
        </p:nvPicPr>
        <p:blipFill>
          <a:blip r:embed="rId3"/>
          <a:srcRect/>
          <a:stretch/>
        </p:blipFill>
        <p:spPr>
          <a:xfrm>
            <a:off x="4426552" y="1657558"/>
            <a:ext cx="7568704" cy="3849624"/>
          </a:xfrm>
          <a:prstGeom prst="rect">
            <a:avLst/>
          </a:prstGeom>
        </p:spPr>
      </p:pic>
    </p:spTree>
    <p:extLst>
      <p:ext uri="{BB962C8B-B14F-4D97-AF65-F5344CB8AC3E}">
        <p14:creationId xmlns:p14="http://schemas.microsoft.com/office/powerpoint/2010/main" val="38223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36A87F1-2805-1EC3-E084-3BBC3863666B}"/>
              </a:ext>
            </a:extLst>
          </p:cNvPr>
          <p:cNvPicPr>
            <a:picLocks noGrp="1" noChangeAspect="1"/>
          </p:cNvPicPr>
          <p:nvPr>
            <p:ph idx="1"/>
          </p:nvPr>
        </p:nvPicPr>
        <p:blipFill>
          <a:blip r:embed="rId3"/>
          <a:srcRect/>
          <a:stretch/>
        </p:blipFill>
        <p:spPr>
          <a:xfrm>
            <a:off x="2082800" y="454706"/>
            <a:ext cx="7785100" cy="6174709"/>
          </a:xfrm>
        </p:spPr>
      </p:pic>
    </p:spTree>
    <p:extLst>
      <p:ext uri="{BB962C8B-B14F-4D97-AF65-F5344CB8AC3E}">
        <p14:creationId xmlns:p14="http://schemas.microsoft.com/office/powerpoint/2010/main" val="94053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3B0B350-0EAE-E5EF-12FD-E39FE8947BB9}"/>
              </a:ext>
            </a:extLst>
          </p:cNvPr>
          <p:cNvSpPr>
            <a:spLocks noGrp="1"/>
          </p:cNvSpPr>
          <p:nvPr>
            <p:ph type="title"/>
          </p:nvPr>
        </p:nvSpPr>
        <p:spPr>
          <a:xfrm>
            <a:off x="371094" y="1161288"/>
            <a:ext cx="3438144" cy="1239012"/>
          </a:xfrm>
        </p:spPr>
        <p:txBody>
          <a:bodyPr anchor="ctr">
            <a:normAutofit/>
          </a:bodyPr>
          <a:lstStyle/>
          <a:p>
            <a:r>
              <a:rPr lang="es-ES" sz="2800" dirty="0" err="1"/>
              <a:t>Ridgeline</a:t>
            </a:r>
            <a:r>
              <a:rPr lang="es-ES" sz="2800" dirty="0"/>
              <a:t> Chart</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BBFFA3B-7432-4E85-25AB-2344111270F5}"/>
              </a:ext>
            </a:extLst>
          </p:cNvPr>
          <p:cNvSpPr>
            <a:spLocks noGrp="1"/>
          </p:cNvSpPr>
          <p:nvPr>
            <p:ph idx="1"/>
          </p:nvPr>
        </p:nvSpPr>
        <p:spPr>
          <a:xfrm>
            <a:off x="371094" y="2718054"/>
            <a:ext cx="3438906" cy="3207258"/>
          </a:xfrm>
        </p:spPr>
        <p:txBody>
          <a:bodyPr anchor="t">
            <a:normAutofit/>
          </a:bodyPr>
          <a:lstStyle/>
          <a:p>
            <a:r>
              <a:rPr lang="en-US" sz="1700" dirty="0" err="1"/>
              <a:t>Muchos</a:t>
            </a:r>
            <a:r>
              <a:rPr lang="en-US" sz="1700" dirty="0"/>
              <a:t> </a:t>
            </a:r>
            <a:r>
              <a:rPr lang="en-US" sz="1700" dirty="0" err="1"/>
              <a:t>grupos</a:t>
            </a:r>
            <a:r>
              <a:rPr lang="en-US" sz="1700" dirty="0"/>
              <a:t> </a:t>
            </a:r>
            <a:r>
              <a:rPr lang="en-US" sz="1700" dirty="0" err="1"/>
              <a:t>diferenciados</a:t>
            </a:r>
            <a:endParaRPr lang="en-US" sz="1700" dirty="0"/>
          </a:p>
          <a:p>
            <a:r>
              <a:rPr lang="en-US" sz="1700" dirty="0" err="1"/>
              <a:t>Patrones</a:t>
            </a:r>
            <a:endParaRPr lang="en-US" sz="1700" dirty="0"/>
          </a:p>
          <a:p>
            <a:r>
              <a:rPr lang="en-US" sz="1700" dirty="0" err="1"/>
              <a:t>Poca</a:t>
            </a:r>
            <a:r>
              <a:rPr lang="en-US" sz="1700" dirty="0"/>
              <a:t> </a:t>
            </a:r>
            <a:r>
              <a:rPr lang="en-US" sz="1700" dirty="0" err="1"/>
              <a:t>superposición</a:t>
            </a:r>
            <a:endParaRPr lang="en-US" sz="1700" dirty="0"/>
          </a:p>
          <a:p>
            <a:r>
              <a:rPr lang="en-US" sz="1700" dirty="0" err="1"/>
              <a:t>Curvas</a:t>
            </a:r>
            <a:r>
              <a:rPr lang="en-US" sz="1700" dirty="0"/>
              <a:t> de </a:t>
            </a:r>
            <a:r>
              <a:rPr lang="en-US" sz="1700" dirty="0" err="1"/>
              <a:t>densidad</a:t>
            </a:r>
            <a:r>
              <a:rPr lang="en-US" sz="1700" dirty="0"/>
              <a:t> / </a:t>
            </a:r>
            <a:r>
              <a:rPr lang="en-US" sz="1700" dirty="0" err="1"/>
              <a:t>histogramas</a:t>
            </a:r>
            <a:endParaRPr lang="en-US" sz="1700" dirty="0"/>
          </a:p>
        </p:txBody>
      </p:sp>
      <p:pic>
        <p:nvPicPr>
          <p:cNvPr id="6" name="Marcador de contenido 5">
            <a:extLst>
              <a:ext uri="{FF2B5EF4-FFF2-40B4-BE49-F238E27FC236}">
                <a16:creationId xmlns:a16="http://schemas.microsoft.com/office/drawing/2014/main" id="{E1B75EA3-4663-DD1D-01F2-F752E0BA80D7}"/>
              </a:ext>
            </a:extLst>
          </p:cNvPr>
          <p:cNvPicPr>
            <a:picLocks noChangeAspect="1"/>
          </p:cNvPicPr>
          <p:nvPr/>
        </p:nvPicPr>
        <p:blipFill>
          <a:blip r:embed="rId3"/>
          <a:srcRect/>
          <a:stretch/>
        </p:blipFill>
        <p:spPr>
          <a:xfrm>
            <a:off x="5681669" y="753035"/>
            <a:ext cx="5398757" cy="5414683"/>
          </a:xfrm>
          <a:prstGeom prst="rect">
            <a:avLst/>
          </a:prstGeom>
        </p:spPr>
      </p:pic>
    </p:spTree>
    <p:extLst>
      <p:ext uri="{BB962C8B-B14F-4D97-AF65-F5344CB8AC3E}">
        <p14:creationId xmlns:p14="http://schemas.microsoft.com/office/powerpoint/2010/main" val="60926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36A87F1-2805-1EC3-E084-3BBC3863666B}"/>
              </a:ext>
            </a:extLst>
          </p:cNvPr>
          <p:cNvPicPr>
            <a:picLocks noGrp="1" noChangeAspect="1"/>
          </p:cNvPicPr>
          <p:nvPr>
            <p:ph idx="1"/>
          </p:nvPr>
        </p:nvPicPr>
        <p:blipFill>
          <a:blip r:embed="rId3"/>
          <a:srcRect/>
          <a:stretch/>
        </p:blipFill>
        <p:spPr>
          <a:xfrm>
            <a:off x="2082800" y="454706"/>
            <a:ext cx="7785100" cy="6174709"/>
          </a:xfrm>
        </p:spPr>
      </p:pic>
    </p:spTree>
    <p:extLst>
      <p:ext uri="{BB962C8B-B14F-4D97-AF65-F5344CB8AC3E}">
        <p14:creationId xmlns:p14="http://schemas.microsoft.com/office/powerpoint/2010/main" val="4100782430"/>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3559</TotalTime>
  <Words>1226</Words>
  <Application>Microsoft Macintosh PowerPoint</Application>
  <PresentationFormat>Panorámica</PresentationFormat>
  <Paragraphs>80</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Montserrat</vt:lpstr>
      <vt:lpstr>Neue Haas Grotesk Text Pro</vt:lpstr>
      <vt:lpstr>Times New Roman</vt:lpstr>
      <vt:lpstr>AccentBoxVTI</vt:lpstr>
      <vt:lpstr>PEC 2: Estudio de técnicas de visualización de datos</vt:lpstr>
      <vt:lpstr>Punto 2: ¿Dónde?</vt:lpstr>
      <vt:lpstr>Choropleth Map</vt:lpstr>
      <vt:lpstr>Presentación de PowerPoint</vt:lpstr>
      <vt:lpstr>Stream Graph</vt:lpstr>
      <vt:lpstr>Presentación de PowerPoint</vt:lpstr>
      <vt:lpstr>Ridgeline Chart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 2: Estudio de técnicas de visualización de datos</dc:title>
  <dc:creator>Joana Maria Ferragut Amengual</dc:creator>
  <cp:lastModifiedBy>Joana Maria Ferragut Amengual</cp:lastModifiedBy>
  <cp:revision>17</cp:revision>
  <dcterms:created xsi:type="dcterms:W3CDTF">2023-04-16T10:44:54Z</dcterms:created>
  <dcterms:modified xsi:type="dcterms:W3CDTF">2023-04-18T22:23:59Z</dcterms:modified>
</cp:coreProperties>
</file>