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7000"/>
  <p:notesSz cx="6858000" cy="9144000"/>
  <p:embeddedFontLst>
    <p:embeddedFont>
      <p:font typeface="Playfair Display" panose="00000500000000000000" pitchFamily="2" charset="0"/>
      <p:regular r:id="rId26"/>
      <p:bold r:id="rId27"/>
      <p:italic r:id="rId28"/>
      <p:boldItalic r:id="rId29"/>
    </p:embeddedFont>
    <p:embeddedFont>
      <p:font typeface="Playfair Display Bold" panose="00000800000000000000" charset="0"/>
      <p:regular r:id="rId30"/>
    </p:embeddedFont>
    <p:embeddedFont>
      <p:font typeface="Public Sans" panose="020B0604020202020204" charset="0"/>
      <p:regular r:id="rId31"/>
    </p:embeddedFont>
    <p:embeddedFont>
      <p:font typeface="Public Sans Bold" panose="020B0604020202020204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7208" autoAdjust="0"/>
  </p:normalViewPr>
  <p:slideViewPr>
    <p:cSldViewPr>
      <p:cViewPr varScale="1">
        <p:scale>
          <a:sx n="33" d="100"/>
          <a:sy n="33" d="100"/>
        </p:scale>
        <p:origin x="1300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aye Ferrante" userId="46198d40-c97f-4ef0-ac0a-294069e999ce" providerId="ADAL" clId="{DA12DADA-9766-485A-A9FD-C7E7E8110B89}"/>
    <pc:docChg chg="undo custSel modSld">
      <pc:chgData name="Janaye Ferrante" userId="46198d40-c97f-4ef0-ac0a-294069e999ce" providerId="ADAL" clId="{DA12DADA-9766-485A-A9FD-C7E7E8110B89}" dt="2024-05-03T17:15:47.723" v="151" actId="20577"/>
      <pc:docMkLst>
        <pc:docMk/>
      </pc:docMkLst>
      <pc:sldChg chg="modSp mod">
        <pc:chgData name="Janaye Ferrante" userId="46198d40-c97f-4ef0-ac0a-294069e999ce" providerId="ADAL" clId="{DA12DADA-9766-485A-A9FD-C7E7E8110B89}" dt="2024-05-03T17:15:47.723" v="151" actId="20577"/>
        <pc:sldMkLst>
          <pc:docMk/>
          <pc:sldMk cId="0" sldId="269"/>
        </pc:sldMkLst>
        <pc:spChg chg="mod">
          <ac:chgData name="Janaye Ferrante" userId="46198d40-c97f-4ef0-ac0a-294069e999ce" providerId="ADAL" clId="{DA12DADA-9766-485A-A9FD-C7E7E8110B89}" dt="2024-05-03T17:15:47.723" v="151" actId="20577"/>
          <ac:spMkLst>
            <pc:docMk/>
            <pc:sldMk cId="0" sldId="269"/>
            <ac:spMk id="2" creationId="{00000000-0000-0000-0000-000000000000}"/>
          </ac:spMkLst>
        </pc:spChg>
      </pc:sldChg>
      <pc:sldChg chg="modSp mod">
        <pc:chgData name="Janaye Ferrante" userId="46198d40-c97f-4ef0-ac0a-294069e999ce" providerId="ADAL" clId="{DA12DADA-9766-485A-A9FD-C7E7E8110B89}" dt="2024-05-03T16:47:58.977" v="13" actId="14100"/>
        <pc:sldMkLst>
          <pc:docMk/>
          <pc:sldMk cId="0" sldId="272"/>
        </pc:sldMkLst>
        <pc:spChg chg="mod">
          <ac:chgData name="Janaye Ferrante" userId="46198d40-c97f-4ef0-ac0a-294069e999ce" providerId="ADAL" clId="{DA12DADA-9766-485A-A9FD-C7E7E8110B89}" dt="2024-05-03T16:47:32.954" v="9" actId="20577"/>
          <ac:spMkLst>
            <pc:docMk/>
            <pc:sldMk cId="0" sldId="272"/>
            <ac:spMk id="6" creationId="{00000000-0000-0000-0000-000000000000}"/>
          </ac:spMkLst>
        </pc:spChg>
        <pc:spChg chg="mod">
          <ac:chgData name="Janaye Ferrante" userId="46198d40-c97f-4ef0-ac0a-294069e999ce" providerId="ADAL" clId="{DA12DADA-9766-485A-A9FD-C7E7E8110B89}" dt="2024-05-03T16:47:58.977" v="13" actId="14100"/>
          <ac:spMkLst>
            <pc:docMk/>
            <pc:sldMk cId="0" sldId="272"/>
            <ac:spMk id="7" creationId="{00000000-0000-0000-0000-000000000000}"/>
          </ac:spMkLst>
        </pc:spChg>
        <pc:spChg chg="mod">
          <ac:chgData name="Janaye Ferrante" userId="46198d40-c97f-4ef0-ac0a-294069e999ce" providerId="ADAL" clId="{DA12DADA-9766-485A-A9FD-C7E7E8110B89}" dt="2024-05-03T16:47:53.327" v="11" actId="1076"/>
          <ac:spMkLst>
            <pc:docMk/>
            <pc:sldMk cId="0" sldId="272"/>
            <ac:spMk id="8" creationId="{00000000-0000-0000-0000-000000000000}"/>
          </ac:spMkLst>
        </pc:spChg>
      </pc:sldChg>
      <pc:sldChg chg="modSp mod">
        <pc:chgData name="Janaye Ferrante" userId="46198d40-c97f-4ef0-ac0a-294069e999ce" providerId="ADAL" clId="{DA12DADA-9766-485A-A9FD-C7E7E8110B89}" dt="2024-05-03T16:47:29.321" v="8" actId="20577"/>
        <pc:sldMkLst>
          <pc:docMk/>
          <pc:sldMk cId="0" sldId="273"/>
        </pc:sldMkLst>
        <pc:spChg chg="mod">
          <ac:chgData name="Janaye Ferrante" userId="46198d40-c97f-4ef0-ac0a-294069e999ce" providerId="ADAL" clId="{DA12DADA-9766-485A-A9FD-C7E7E8110B89}" dt="2024-05-03T16:47:29.321" v="8" actId="20577"/>
          <ac:spMkLst>
            <pc:docMk/>
            <pc:sldMk cId="0" sldId="273"/>
            <ac:spMk id="6" creationId="{00000000-0000-0000-0000-000000000000}"/>
          </ac:spMkLst>
        </pc:spChg>
      </pc:sldChg>
      <pc:sldChg chg="modSp mod">
        <pc:chgData name="Janaye Ferrante" userId="46198d40-c97f-4ef0-ac0a-294069e999ce" providerId="ADAL" clId="{DA12DADA-9766-485A-A9FD-C7E7E8110B89}" dt="2024-05-03T16:47:36.099" v="10" actId="20577"/>
        <pc:sldMkLst>
          <pc:docMk/>
          <pc:sldMk cId="0" sldId="274"/>
        </pc:sldMkLst>
        <pc:spChg chg="mod">
          <ac:chgData name="Janaye Ferrante" userId="46198d40-c97f-4ef0-ac0a-294069e999ce" providerId="ADAL" clId="{DA12DADA-9766-485A-A9FD-C7E7E8110B89}" dt="2024-05-03T16:47:36.099" v="10" actId="20577"/>
          <ac:spMkLst>
            <pc:docMk/>
            <pc:sldMk cId="0" sldId="274"/>
            <ac:spMk id="6" creationId="{00000000-0000-0000-0000-000000000000}"/>
          </ac:spMkLst>
        </pc:spChg>
      </pc:sldChg>
      <pc:sldChg chg="modSp mod">
        <pc:chgData name="Janaye Ferrante" userId="46198d40-c97f-4ef0-ac0a-294069e999ce" providerId="ADAL" clId="{DA12DADA-9766-485A-A9FD-C7E7E8110B89}" dt="2024-05-03T16:47:20.707" v="7" actId="20577"/>
        <pc:sldMkLst>
          <pc:docMk/>
          <pc:sldMk cId="0" sldId="276"/>
        </pc:sldMkLst>
        <pc:spChg chg="mod">
          <ac:chgData name="Janaye Ferrante" userId="46198d40-c97f-4ef0-ac0a-294069e999ce" providerId="ADAL" clId="{DA12DADA-9766-485A-A9FD-C7E7E8110B89}" dt="2024-05-03T16:47:20.707" v="7" actId="20577"/>
          <ac:spMkLst>
            <pc:docMk/>
            <pc:sldMk cId="0" sldId="276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A4055-8D26-42EF-91A4-9AFDF9D495DA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017F6-151D-444E-875B-AD897B2F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8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017F6-151D-444E-875B-AD897B2F34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9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6" y="451476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06882" y="4728792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ISA340 MACHINE LEARNING FINAL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67155" y="2905738"/>
            <a:ext cx="17753690" cy="1609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776"/>
              </a:lnSpc>
            </a:pPr>
            <a:r>
              <a:rPr lang="en-US" sz="12940" spc="64">
                <a:solidFill>
                  <a:srgbClr val="2B2C30"/>
                </a:solidFill>
                <a:latin typeface="Playfair Display"/>
              </a:rPr>
              <a:t>Telco Customer Churn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16407" y="8239124"/>
            <a:ext cx="7862435" cy="1104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2999">
                <a:solidFill>
                  <a:srgbClr val="2B2C30"/>
                </a:solidFill>
                <a:latin typeface="Public Sans"/>
              </a:rPr>
              <a:t>Janaye Ferrante</a:t>
            </a:r>
          </a:p>
          <a:p>
            <a:pPr algn="l">
              <a:lnSpc>
                <a:spcPts val="4499"/>
              </a:lnSpc>
            </a:pPr>
            <a:r>
              <a:rPr lang="en-US" sz="2999">
                <a:solidFill>
                  <a:srgbClr val="2B2C30"/>
                </a:solidFill>
                <a:latin typeface="Public Sans"/>
              </a:rPr>
              <a:t>3 May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-7086597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070517" y="2312790"/>
            <a:ext cx="6566879" cy="6945510"/>
          </a:xfrm>
          <a:custGeom>
            <a:avLst/>
            <a:gdLst/>
            <a:ahLst/>
            <a:cxnLst/>
            <a:rect l="l" t="t" r="r" b="b"/>
            <a:pathLst>
              <a:path w="6566879" h="6945510">
                <a:moveTo>
                  <a:pt x="0" y="0"/>
                </a:moveTo>
                <a:lnTo>
                  <a:pt x="6566879" y="0"/>
                </a:lnTo>
                <a:lnTo>
                  <a:pt x="6566879" y="6945510"/>
                </a:lnTo>
                <a:lnTo>
                  <a:pt x="0" y="69455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PAYMENT METHODS (Q2)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689" y="2208015"/>
            <a:ext cx="7877184" cy="446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3999">
                <a:solidFill>
                  <a:srgbClr val="2B2C30"/>
                </a:solidFill>
                <a:latin typeface="Playfair Display"/>
              </a:rPr>
              <a:t>Do people paying electrically have a higher chance of churning than those who pay by paper?</a:t>
            </a:r>
          </a:p>
          <a:p>
            <a:pPr algn="l">
              <a:lnSpc>
                <a:spcPts val="5999"/>
              </a:lnSpc>
            </a:pPr>
            <a:endParaRPr lang="en-US" sz="3999">
              <a:solidFill>
                <a:srgbClr val="2B2C30"/>
              </a:solidFill>
              <a:latin typeface="Playfair Display"/>
            </a:endParaRPr>
          </a:p>
          <a:p>
            <a:pPr marL="863599" lvl="1" indent="-431800" algn="l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2B2C30"/>
                </a:solidFill>
                <a:latin typeface="Playfair Display"/>
              </a:rPr>
              <a:t>People who have electric checks churn more.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6874260"/>
            <a:ext cx="16208771" cy="2384040"/>
          </a:xfrm>
          <a:custGeom>
            <a:avLst/>
            <a:gdLst/>
            <a:ahLst/>
            <a:cxnLst/>
            <a:rect l="l" t="t" r="r" b="b"/>
            <a:pathLst>
              <a:path w="16208771" h="2384040">
                <a:moveTo>
                  <a:pt x="0" y="0"/>
                </a:moveTo>
                <a:lnTo>
                  <a:pt x="16208771" y="0"/>
                </a:lnTo>
                <a:lnTo>
                  <a:pt x="16208771" y="2384040"/>
                </a:lnTo>
                <a:lnTo>
                  <a:pt x="0" y="23840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ADD ON SERVICES (Q3)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197596"/>
            <a:ext cx="12099131" cy="278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2B2C30"/>
                </a:solidFill>
                <a:latin typeface="Playfair Display"/>
              </a:rPr>
              <a:t>How do add on services affect churn rate?</a:t>
            </a:r>
          </a:p>
          <a:p>
            <a:pPr algn="just">
              <a:lnSpc>
                <a:spcPts val="5599"/>
              </a:lnSpc>
            </a:pPr>
            <a:endParaRPr lang="en-US" sz="3999">
              <a:solidFill>
                <a:srgbClr val="2B2C30"/>
              </a:solidFill>
              <a:latin typeface="Playfair Display"/>
            </a:endParaRPr>
          </a:p>
          <a:p>
            <a:pPr marL="863599" lvl="1" indent="-431800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B2C30"/>
                </a:solidFill>
                <a:latin typeface="Playfair Display"/>
              </a:rPr>
              <a:t>Online Security + Tech Support Churn the least</a:t>
            </a:r>
          </a:p>
          <a:p>
            <a:pPr marL="863599" lvl="1" indent="-431800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B2C30"/>
                </a:solidFill>
                <a:latin typeface="Playfair Display"/>
              </a:rPr>
              <a:t>Streaming TV and Movie Services churn the most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538157" y="2176458"/>
            <a:ext cx="12241858" cy="3714182"/>
          </a:xfrm>
          <a:custGeom>
            <a:avLst/>
            <a:gdLst/>
            <a:ahLst/>
            <a:cxnLst/>
            <a:rect l="l" t="t" r="r" b="b"/>
            <a:pathLst>
              <a:path w="12241858" h="3714182">
                <a:moveTo>
                  <a:pt x="0" y="0"/>
                </a:moveTo>
                <a:lnTo>
                  <a:pt x="12241858" y="0"/>
                </a:lnTo>
                <a:lnTo>
                  <a:pt x="12241858" y="3714182"/>
                </a:lnTo>
                <a:lnTo>
                  <a:pt x="0" y="37141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5811784" y="6263066"/>
            <a:ext cx="12241858" cy="3714182"/>
          </a:xfrm>
          <a:custGeom>
            <a:avLst/>
            <a:gdLst/>
            <a:ahLst/>
            <a:cxnLst/>
            <a:rect l="l" t="t" r="r" b="b"/>
            <a:pathLst>
              <a:path w="12241858" h="3714182">
                <a:moveTo>
                  <a:pt x="0" y="0"/>
                </a:moveTo>
                <a:lnTo>
                  <a:pt x="12241859" y="0"/>
                </a:lnTo>
                <a:lnTo>
                  <a:pt x="12241859" y="3714182"/>
                </a:lnTo>
                <a:lnTo>
                  <a:pt x="0" y="37141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MONTHLY CHARGES + TENURE (Q4)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6315487"/>
            <a:ext cx="5811784" cy="3574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2B2C30"/>
                </a:solidFill>
                <a:latin typeface="Playfair Display"/>
              </a:rPr>
              <a:t>Customers are most likely to churn when the price increases to over 50.</a:t>
            </a:r>
          </a:p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2B2C30"/>
                </a:solidFill>
                <a:latin typeface="Playfair Display"/>
              </a:rPr>
              <a:t>Customers are more likely to churn within the earlier years of tenure, with the probability decreasing as years increase.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392367"/>
            <a:ext cx="16408332" cy="3094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739"/>
              </a:lnSpc>
            </a:pPr>
            <a:r>
              <a:rPr lang="en-US" sz="12900" spc="64">
                <a:solidFill>
                  <a:srgbClr val="2B2C30"/>
                </a:solidFill>
                <a:latin typeface="Playfair Display"/>
              </a:rPr>
              <a:t>Model Fitting + Evaluation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16407" y="2181545"/>
            <a:ext cx="16242893" cy="5344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4" lvl="1" indent="-345437" algn="l">
              <a:lnSpc>
                <a:spcPts val="4159"/>
              </a:lnSpc>
              <a:buFont typeface="Arial"/>
              <a:buChar char="•"/>
            </a:pPr>
            <a:r>
              <a:rPr lang="en-US" sz="3199" spc="15" dirty="0">
                <a:solidFill>
                  <a:srgbClr val="2B2C30"/>
                </a:solidFill>
                <a:latin typeface="Playfair Display"/>
              </a:rPr>
              <a:t>Converting Yes or No to 1 or 0</a:t>
            </a:r>
          </a:p>
          <a:p>
            <a:pPr marL="690874" lvl="1" indent="-345437" algn="just">
              <a:lnSpc>
                <a:spcPts val="4159"/>
              </a:lnSpc>
              <a:buFont typeface="Arial"/>
              <a:buChar char="•"/>
            </a:pPr>
            <a:r>
              <a:rPr lang="en-US" sz="3199" spc="15" dirty="0">
                <a:solidFill>
                  <a:srgbClr val="2B2C30"/>
                </a:solidFill>
                <a:latin typeface="Playfair Display"/>
              </a:rPr>
              <a:t>Separate numeric and categorical variables</a:t>
            </a:r>
          </a:p>
          <a:p>
            <a:pPr marL="1381748" lvl="2" indent="-460583" algn="just">
              <a:lnSpc>
                <a:spcPts val="4159"/>
              </a:lnSpc>
              <a:buFont typeface="Arial"/>
              <a:buChar char="⚬"/>
            </a:pPr>
            <a:r>
              <a:rPr lang="en-US" sz="3199" spc="15" dirty="0">
                <a:solidFill>
                  <a:srgbClr val="2B2C30"/>
                </a:solidFill>
                <a:latin typeface="Playfair Display"/>
              </a:rPr>
              <a:t>Our numeric variables are: </a:t>
            </a:r>
            <a:r>
              <a:rPr lang="en-US" sz="3199" spc="15" dirty="0" err="1">
                <a:solidFill>
                  <a:srgbClr val="2B2C30"/>
                </a:solidFill>
                <a:latin typeface="Playfair Display"/>
              </a:rPr>
              <a:t>SeniorCitizen</a:t>
            </a:r>
            <a:r>
              <a:rPr lang="en-US" sz="3199" spc="15" dirty="0">
                <a:solidFill>
                  <a:srgbClr val="2B2C30"/>
                </a:solidFill>
                <a:latin typeface="Playfair Display"/>
              </a:rPr>
              <a:t>, Partner, Dependents, tenure, </a:t>
            </a:r>
            <a:r>
              <a:rPr lang="en-US" sz="3199" spc="15" dirty="0" err="1">
                <a:solidFill>
                  <a:srgbClr val="2B2C30"/>
                </a:solidFill>
                <a:latin typeface="Playfair Display"/>
              </a:rPr>
              <a:t>PhoneService</a:t>
            </a:r>
            <a:r>
              <a:rPr lang="en-US" sz="3199" spc="15" dirty="0">
                <a:solidFill>
                  <a:srgbClr val="2B2C30"/>
                </a:solidFill>
                <a:latin typeface="Playfair Display"/>
              </a:rPr>
              <a:t>, </a:t>
            </a:r>
            <a:r>
              <a:rPr lang="en-US" sz="3199" spc="15" dirty="0" err="1">
                <a:solidFill>
                  <a:srgbClr val="2B2C30"/>
                </a:solidFill>
                <a:latin typeface="Playfair Display"/>
              </a:rPr>
              <a:t>PaperlessBilling</a:t>
            </a:r>
            <a:r>
              <a:rPr lang="en-US" sz="3199" spc="15" dirty="0">
                <a:solidFill>
                  <a:srgbClr val="2B2C30"/>
                </a:solidFill>
                <a:latin typeface="Playfair Display"/>
              </a:rPr>
              <a:t>, </a:t>
            </a:r>
            <a:r>
              <a:rPr lang="en-US" sz="3199" spc="15" dirty="0" err="1">
                <a:solidFill>
                  <a:srgbClr val="2B2C30"/>
                </a:solidFill>
                <a:latin typeface="Playfair Display"/>
              </a:rPr>
              <a:t>MonthlyCharges</a:t>
            </a:r>
            <a:r>
              <a:rPr lang="en-US" sz="3199" spc="15" dirty="0">
                <a:solidFill>
                  <a:srgbClr val="2B2C30"/>
                </a:solidFill>
                <a:latin typeface="Playfair Display"/>
              </a:rPr>
              <a:t>, Churn</a:t>
            </a:r>
          </a:p>
          <a:p>
            <a:pPr marL="690874" lvl="1" indent="-345437" algn="just">
              <a:lnSpc>
                <a:spcPts val="4159"/>
              </a:lnSpc>
              <a:buFont typeface="Arial"/>
              <a:buChar char="•"/>
            </a:pPr>
            <a:r>
              <a:rPr lang="en-US" sz="3199" spc="15" dirty="0">
                <a:solidFill>
                  <a:srgbClr val="2B2C30"/>
                </a:solidFill>
                <a:latin typeface="Playfair Display"/>
              </a:rPr>
              <a:t>Two data frames</a:t>
            </a:r>
          </a:p>
          <a:p>
            <a:pPr marL="1148074" lvl="2" indent="-345437" algn="just">
              <a:lnSpc>
                <a:spcPts val="4159"/>
              </a:lnSpc>
              <a:buFont typeface="Arial"/>
              <a:buChar char="•"/>
            </a:pPr>
            <a:r>
              <a:rPr lang="en-US" sz="3199" spc="15" dirty="0">
                <a:solidFill>
                  <a:srgbClr val="2B2C30"/>
                </a:solidFill>
                <a:latin typeface="Playfair Display"/>
              </a:rPr>
              <a:t>“X” has numeric values besides churn</a:t>
            </a:r>
          </a:p>
          <a:p>
            <a:pPr marL="1148074" lvl="2" indent="-345437" algn="just">
              <a:lnSpc>
                <a:spcPts val="4159"/>
              </a:lnSpc>
              <a:buFont typeface="Arial"/>
              <a:buChar char="•"/>
            </a:pPr>
            <a:r>
              <a:rPr lang="en-US" sz="3199" spc="15" dirty="0">
                <a:solidFill>
                  <a:srgbClr val="2B2C30"/>
                </a:solidFill>
                <a:latin typeface="Playfair Display"/>
              </a:rPr>
              <a:t>“y” has churn value</a:t>
            </a:r>
          </a:p>
          <a:p>
            <a:pPr marL="690874" lvl="1" indent="-345437" algn="just">
              <a:lnSpc>
                <a:spcPts val="4159"/>
              </a:lnSpc>
              <a:buFont typeface="Arial"/>
              <a:buChar char="•"/>
            </a:pPr>
            <a:r>
              <a:rPr lang="en-US" sz="3199" spc="15" dirty="0">
                <a:solidFill>
                  <a:srgbClr val="2B2C30"/>
                </a:solidFill>
                <a:latin typeface="Playfair Display"/>
              </a:rPr>
              <a:t>Testing and Splitting Data</a:t>
            </a:r>
          </a:p>
          <a:p>
            <a:pPr marL="1148074" lvl="2" indent="-345437" algn="just">
              <a:lnSpc>
                <a:spcPts val="4159"/>
              </a:lnSpc>
              <a:buFont typeface="Arial"/>
              <a:buChar char="•"/>
            </a:pPr>
            <a:r>
              <a:rPr lang="en-US" sz="3199" spc="15" dirty="0">
                <a:solidFill>
                  <a:srgbClr val="2B2C30"/>
                </a:solidFill>
                <a:latin typeface="Playfair Display"/>
              </a:rPr>
              <a:t>Test size = 0.2</a:t>
            </a:r>
          </a:p>
          <a:p>
            <a:pPr marL="1148074" lvl="2" indent="-345437" algn="just">
              <a:lnSpc>
                <a:spcPts val="4159"/>
              </a:lnSpc>
              <a:buFont typeface="Arial"/>
              <a:buChar char="•"/>
            </a:pPr>
            <a:r>
              <a:rPr lang="en-US" sz="3199" spc="15" dirty="0">
                <a:solidFill>
                  <a:srgbClr val="2B2C30"/>
                </a:solidFill>
                <a:latin typeface="Playfair Display"/>
              </a:rPr>
              <a:t>Random state </a:t>
            </a:r>
            <a:r>
              <a:rPr lang="en-US" sz="3199" spc="15">
                <a:solidFill>
                  <a:srgbClr val="2B2C30"/>
                </a:solidFill>
                <a:latin typeface="Playfair Display"/>
              </a:rPr>
              <a:t>= 0</a:t>
            </a:r>
            <a:endParaRPr lang="en-US" sz="3199" spc="15" dirty="0">
              <a:solidFill>
                <a:srgbClr val="2B2C30"/>
              </a:solidFill>
              <a:latin typeface="Playfair Display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INITITAL STEPS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000507"/>
            <a:ext cx="16208782" cy="2343984"/>
          </a:xfrm>
          <a:custGeom>
            <a:avLst/>
            <a:gdLst/>
            <a:ahLst/>
            <a:cxnLst/>
            <a:rect l="l" t="t" r="r" b="b"/>
            <a:pathLst>
              <a:path w="16208782" h="2343984">
                <a:moveTo>
                  <a:pt x="0" y="0"/>
                </a:moveTo>
                <a:lnTo>
                  <a:pt x="16208782" y="0"/>
                </a:lnTo>
                <a:lnTo>
                  <a:pt x="16208782" y="2343984"/>
                </a:lnTo>
                <a:lnTo>
                  <a:pt x="0" y="23439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MODELS USED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689" y="2036565"/>
            <a:ext cx="7877184" cy="3016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9951" lvl="1" indent="-474975" algn="l">
              <a:lnSpc>
                <a:spcPts val="8227"/>
              </a:lnSpc>
              <a:buFont typeface="Arial"/>
              <a:buChar char="•"/>
            </a:pPr>
            <a:r>
              <a:rPr lang="en-US" sz="4399">
                <a:solidFill>
                  <a:srgbClr val="2B2C30"/>
                </a:solidFill>
                <a:latin typeface="Playfair Display"/>
              </a:rPr>
              <a:t>Logistic Regression</a:t>
            </a:r>
          </a:p>
          <a:p>
            <a:pPr marL="949951" lvl="1" indent="-474975" algn="l">
              <a:lnSpc>
                <a:spcPts val="8227"/>
              </a:lnSpc>
              <a:buFont typeface="Arial"/>
              <a:buChar char="•"/>
            </a:pPr>
            <a:r>
              <a:rPr lang="en-US" sz="4399">
                <a:solidFill>
                  <a:srgbClr val="2B2C30"/>
                </a:solidFill>
                <a:latin typeface="Playfair Display"/>
              </a:rPr>
              <a:t>Decision Tree</a:t>
            </a:r>
          </a:p>
          <a:p>
            <a:pPr marL="949951" lvl="1" indent="-474975" algn="l">
              <a:lnSpc>
                <a:spcPts val="8227"/>
              </a:lnSpc>
              <a:buFont typeface="Arial"/>
              <a:buChar char="•"/>
            </a:pPr>
            <a:r>
              <a:rPr lang="en-US" sz="4399">
                <a:solidFill>
                  <a:srgbClr val="2B2C30"/>
                </a:solidFill>
                <a:latin typeface="Playfair Display"/>
              </a:rPr>
              <a:t>Random Forest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06871" y="3051974"/>
            <a:ext cx="7936175" cy="6206326"/>
          </a:xfrm>
          <a:custGeom>
            <a:avLst/>
            <a:gdLst/>
            <a:ahLst/>
            <a:cxnLst/>
            <a:rect l="l" t="t" r="r" b="b"/>
            <a:pathLst>
              <a:path w="7936175" h="6206326">
                <a:moveTo>
                  <a:pt x="0" y="0"/>
                </a:moveTo>
                <a:lnTo>
                  <a:pt x="7936175" y="0"/>
                </a:lnTo>
                <a:lnTo>
                  <a:pt x="7936175" y="6206326"/>
                </a:lnTo>
                <a:lnTo>
                  <a:pt x="0" y="62063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901556" y="3360502"/>
            <a:ext cx="7335915" cy="5589269"/>
          </a:xfrm>
          <a:custGeom>
            <a:avLst/>
            <a:gdLst/>
            <a:ahLst/>
            <a:cxnLst/>
            <a:rect l="l" t="t" r="r" b="b"/>
            <a:pathLst>
              <a:path w="7335915" h="5589269">
                <a:moveTo>
                  <a:pt x="0" y="0"/>
                </a:moveTo>
                <a:lnTo>
                  <a:pt x="7335915" y="0"/>
                </a:lnTo>
                <a:lnTo>
                  <a:pt x="7335915" y="5589269"/>
                </a:lnTo>
                <a:lnTo>
                  <a:pt x="0" y="55892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LOGISTIC REGRESSION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724737" y="2234154"/>
            <a:ext cx="7689553" cy="629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0"/>
              </a:lnSpc>
              <a:spcBef>
                <a:spcPct val="0"/>
              </a:spcBef>
            </a:pPr>
            <a:r>
              <a:rPr lang="en-US" sz="3714" spc="843" dirty="0">
                <a:solidFill>
                  <a:srgbClr val="2B2C30"/>
                </a:solidFill>
                <a:latin typeface="Playfair Display Bold"/>
              </a:rPr>
              <a:t>ACCURACY:  78.2%</a:t>
            </a:r>
          </a:p>
        </p:txBody>
      </p:sp>
      <p:sp>
        <p:nvSpPr>
          <p:cNvPr id="7" name="AutoShape 7"/>
          <p:cNvSpPr/>
          <p:nvPr/>
        </p:nvSpPr>
        <p:spPr>
          <a:xfrm flipV="1">
            <a:off x="15925800" y="8075622"/>
            <a:ext cx="600749" cy="1030145"/>
          </a:xfrm>
          <a:prstGeom prst="line">
            <a:avLst/>
          </a:prstGeom>
          <a:ln w="38100" cap="flat">
            <a:solidFill>
              <a:srgbClr val="2B2C3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3868400" y="9105767"/>
            <a:ext cx="3003937" cy="681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0"/>
              </a:lnSpc>
            </a:pPr>
            <a:r>
              <a:rPr lang="en-US" sz="1993" dirty="0">
                <a:solidFill>
                  <a:srgbClr val="2B2C30"/>
                </a:solidFill>
                <a:latin typeface="Playfair Display"/>
              </a:rPr>
              <a:t>Highest AUC indicating </a:t>
            </a:r>
          </a:p>
          <a:p>
            <a:pPr algn="ctr">
              <a:lnSpc>
                <a:spcPts val="2790"/>
              </a:lnSpc>
            </a:pPr>
            <a:r>
              <a:rPr lang="en-US" sz="1993" dirty="0">
                <a:solidFill>
                  <a:srgbClr val="2B2C30"/>
                </a:solidFill>
                <a:latin typeface="Playfair Display"/>
              </a:rPr>
              <a:t>better model performance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06871" y="3051974"/>
            <a:ext cx="7541652" cy="5897798"/>
          </a:xfrm>
          <a:custGeom>
            <a:avLst/>
            <a:gdLst/>
            <a:ahLst/>
            <a:cxnLst/>
            <a:rect l="l" t="t" r="r" b="b"/>
            <a:pathLst>
              <a:path w="7541652" h="5897798">
                <a:moveTo>
                  <a:pt x="0" y="0"/>
                </a:moveTo>
                <a:lnTo>
                  <a:pt x="7541652" y="0"/>
                </a:lnTo>
                <a:lnTo>
                  <a:pt x="7541652" y="5897797"/>
                </a:lnTo>
                <a:lnTo>
                  <a:pt x="0" y="58977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020381" y="3360502"/>
            <a:ext cx="7335915" cy="5589269"/>
          </a:xfrm>
          <a:custGeom>
            <a:avLst/>
            <a:gdLst/>
            <a:ahLst/>
            <a:cxnLst/>
            <a:rect l="l" t="t" r="r" b="b"/>
            <a:pathLst>
              <a:path w="7335915" h="5589269">
                <a:moveTo>
                  <a:pt x="0" y="0"/>
                </a:moveTo>
                <a:lnTo>
                  <a:pt x="7335915" y="0"/>
                </a:lnTo>
                <a:lnTo>
                  <a:pt x="7335915" y="5589269"/>
                </a:lnTo>
                <a:lnTo>
                  <a:pt x="0" y="55892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DECISION TREE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448800" y="2234154"/>
            <a:ext cx="7907497" cy="6077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00"/>
              </a:lnSpc>
              <a:spcBef>
                <a:spcPct val="0"/>
              </a:spcBef>
            </a:pPr>
            <a:r>
              <a:rPr lang="en-US" sz="3714" spc="843" dirty="0">
                <a:solidFill>
                  <a:srgbClr val="2B2C30"/>
                </a:solidFill>
                <a:latin typeface="Playfair Display Bold"/>
              </a:rPr>
              <a:t>ACCURACY:  71.9%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3360502"/>
            <a:ext cx="7541652" cy="5897798"/>
          </a:xfrm>
          <a:custGeom>
            <a:avLst/>
            <a:gdLst/>
            <a:ahLst/>
            <a:cxnLst/>
            <a:rect l="l" t="t" r="r" b="b"/>
            <a:pathLst>
              <a:path w="7541652" h="5897798">
                <a:moveTo>
                  <a:pt x="0" y="0"/>
                </a:moveTo>
                <a:lnTo>
                  <a:pt x="7541652" y="0"/>
                </a:lnTo>
                <a:lnTo>
                  <a:pt x="7541652" y="5897798"/>
                </a:lnTo>
                <a:lnTo>
                  <a:pt x="0" y="58977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901556" y="3359005"/>
            <a:ext cx="7335915" cy="5589269"/>
          </a:xfrm>
          <a:custGeom>
            <a:avLst/>
            <a:gdLst/>
            <a:ahLst/>
            <a:cxnLst/>
            <a:rect l="l" t="t" r="r" b="b"/>
            <a:pathLst>
              <a:path w="7335915" h="5589269">
                <a:moveTo>
                  <a:pt x="0" y="0"/>
                </a:moveTo>
                <a:lnTo>
                  <a:pt x="7335915" y="0"/>
                </a:lnTo>
                <a:lnTo>
                  <a:pt x="7335915" y="5589269"/>
                </a:lnTo>
                <a:lnTo>
                  <a:pt x="0" y="55892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RANDOM FOREST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720967" y="2234154"/>
            <a:ext cx="7697093" cy="629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0"/>
              </a:lnSpc>
              <a:spcBef>
                <a:spcPct val="0"/>
              </a:spcBef>
            </a:pPr>
            <a:r>
              <a:rPr lang="en-US" sz="3714" spc="843" dirty="0">
                <a:solidFill>
                  <a:srgbClr val="2B2C30"/>
                </a:solidFill>
                <a:latin typeface="Playfair Display Bold"/>
              </a:rPr>
              <a:t>ACCURACY:  77.0%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AGENDA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689" y="2046090"/>
            <a:ext cx="7877184" cy="7470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3" lvl="1" indent="-431796" algn="l">
              <a:lnSpc>
                <a:spcPts val="7479"/>
              </a:lnSpc>
              <a:buFont typeface="Arial"/>
              <a:buChar char="•"/>
            </a:pPr>
            <a:r>
              <a:rPr lang="en-US" sz="3999">
                <a:solidFill>
                  <a:srgbClr val="2B2C30"/>
                </a:solidFill>
                <a:latin typeface="Public Sans"/>
              </a:rPr>
              <a:t>Introduction</a:t>
            </a:r>
          </a:p>
          <a:p>
            <a:pPr marL="863593" lvl="1" indent="-431796" algn="l">
              <a:lnSpc>
                <a:spcPts val="7479"/>
              </a:lnSpc>
              <a:buFont typeface="Arial"/>
              <a:buChar char="•"/>
            </a:pPr>
            <a:r>
              <a:rPr lang="en-US" sz="3999">
                <a:solidFill>
                  <a:srgbClr val="2B2C30"/>
                </a:solidFill>
                <a:latin typeface="Public Sans"/>
              </a:rPr>
              <a:t>Exploratory Data Analysis</a:t>
            </a:r>
          </a:p>
          <a:p>
            <a:pPr marL="863593" lvl="1" indent="-431796" algn="l">
              <a:lnSpc>
                <a:spcPts val="7479"/>
              </a:lnSpc>
              <a:buFont typeface="Arial"/>
              <a:buChar char="•"/>
            </a:pPr>
            <a:r>
              <a:rPr lang="en-US" sz="3999">
                <a:solidFill>
                  <a:srgbClr val="2B2C30"/>
                </a:solidFill>
                <a:latin typeface="Public Sans"/>
              </a:rPr>
              <a:t>Model Learning</a:t>
            </a:r>
          </a:p>
          <a:p>
            <a:pPr marL="863593" lvl="1" indent="-431796" algn="l">
              <a:lnSpc>
                <a:spcPts val="7479"/>
              </a:lnSpc>
              <a:buFont typeface="Arial"/>
              <a:buChar char="•"/>
            </a:pPr>
            <a:r>
              <a:rPr lang="en-US" sz="3999">
                <a:solidFill>
                  <a:srgbClr val="2B2C30"/>
                </a:solidFill>
                <a:latin typeface="Public Sans"/>
              </a:rPr>
              <a:t>Model Fitting</a:t>
            </a:r>
          </a:p>
          <a:p>
            <a:pPr marL="863593" lvl="1" indent="-431796" algn="l">
              <a:lnSpc>
                <a:spcPts val="7479"/>
              </a:lnSpc>
              <a:buFont typeface="Arial"/>
              <a:buChar char="•"/>
            </a:pPr>
            <a:r>
              <a:rPr lang="en-US" sz="3999">
                <a:solidFill>
                  <a:srgbClr val="2B2C30"/>
                </a:solidFill>
                <a:latin typeface="Public Sans"/>
              </a:rPr>
              <a:t>Model Evaluation</a:t>
            </a:r>
          </a:p>
          <a:p>
            <a:pPr marL="863593" lvl="1" indent="-431796" algn="l">
              <a:lnSpc>
                <a:spcPts val="7479"/>
              </a:lnSpc>
              <a:buFont typeface="Arial"/>
              <a:buChar char="•"/>
            </a:pPr>
            <a:r>
              <a:rPr lang="en-US" sz="3999">
                <a:solidFill>
                  <a:srgbClr val="2B2C30"/>
                </a:solidFill>
                <a:latin typeface="Public Sans"/>
              </a:rPr>
              <a:t>Key Takeaways</a:t>
            </a:r>
          </a:p>
          <a:p>
            <a:pPr marL="863593" lvl="1" indent="-431796" algn="l">
              <a:lnSpc>
                <a:spcPts val="7479"/>
              </a:lnSpc>
              <a:buFont typeface="Arial"/>
              <a:buChar char="•"/>
            </a:pPr>
            <a:r>
              <a:rPr lang="en-US" sz="3999">
                <a:solidFill>
                  <a:srgbClr val="2B2C30"/>
                </a:solidFill>
                <a:latin typeface="Public Sans"/>
              </a:rPr>
              <a:t>Next Steps</a:t>
            </a:r>
          </a:p>
          <a:p>
            <a:pPr algn="l">
              <a:lnSpc>
                <a:spcPts val="7479"/>
              </a:lnSpc>
            </a:pPr>
            <a:endParaRPr lang="en-US" sz="3999">
              <a:solidFill>
                <a:srgbClr val="2B2C30"/>
              </a:solidFill>
              <a:latin typeface="Public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672636" y="2668841"/>
            <a:ext cx="7867124" cy="6081677"/>
          </a:xfrm>
          <a:custGeom>
            <a:avLst/>
            <a:gdLst/>
            <a:ahLst/>
            <a:cxnLst/>
            <a:rect l="l" t="t" r="r" b="b"/>
            <a:pathLst>
              <a:path w="7867124" h="6081677">
                <a:moveTo>
                  <a:pt x="0" y="0"/>
                </a:moveTo>
                <a:lnTo>
                  <a:pt x="7867124" y="0"/>
                </a:lnTo>
                <a:lnTo>
                  <a:pt x="7867124" y="6081677"/>
                </a:lnTo>
                <a:lnTo>
                  <a:pt x="0" y="60816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06871" y="2273289"/>
            <a:ext cx="7393639" cy="786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l">
              <a:lnSpc>
                <a:spcPts val="5199"/>
              </a:lnSpc>
              <a:buFont typeface="Arial"/>
              <a:buChar char="•"/>
            </a:pPr>
            <a:r>
              <a:rPr lang="en-US" sz="3999" spc="19">
                <a:solidFill>
                  <a:srgbClr val="2B2C30"/>
                </a:solidFill>
                <a:latin typeface="Playfair Display"/>
              </a:rPr>
              <a:t>Using our best model based on accuracy, logistic regression, we can say the most important features are</a:t>
            </a:r>
          </a:p>
          <a:p>
            <a:pPr marL="1727199" lvl="2" indent="-575733" algn="l">
              <a:lnSpc>
                <a:spcPts val="5199"/>
              </a:lnSpc>
              <a:buFont typeface="Arial"/>
              <a:buChar char="⚬"/>
            </a:pPr>
            <a:r>
              <a:rPr lang="en-US" sz="3999" spc="19">
                <a:solidFill>
                  <a:srgbClr val="2B2C30"/>
                </a:solidFill>
                <a:latin typeface="Playfair Display"/>
              </a:rPr>
              <a:t>Phone Service</a:t>
            </a:r>
          </a:p>
          <a:p>
            <a:pPr marL="1727199" lvl="2" indent="-575733" algn="l">
              <a:lnSpc>
                <a:spcPts val="5199"/>
              </a:lnSpc>
              <a:buFont typeface="Arial"/>
              <a:buChar char="⚬"/>
            </a:pPr>
            <a:r>
              <a:rPr lang="en-US" sz="3999" spc="19">
                <a:solidFill>
                  <a:srgbClr val="2B2C30"/>
                </a:solidFill>
                <a:latin typeface="Playfair Display"/>
              </a:rPr>
              <a:t>Paperless Billing</a:t>
            </a:r>
          </a:p>
          <a:p>
            <a:pPr marL="1727199" lvl="2" indent="-575733" algn="l">
              <a:lnSpc>
                <a:spcPts val="5199"/>
              </a:lnSpc>
              <a:buFont typeface="Arial"/>
              <a:buChar char="⚬"/>
            </a:pPr>
            <a:r>
              <a:rPr lang="en-US" sz="3999" spc="19">
                <a:solidFill>
                  <a:srgbClr val="2B2C30"/>
                </a:solidFill>
                <a:latin typeface="Playfair Display"/>
              </a:rPr>
              <a:t>Senior Citizen</a:t>
            </a:r>
          </a:p>
          <a:p>
            <a:pPr marL="1727199" lvl="2" indent="-575733" algn="l">
              <a:lnSpc>
                <a:spcPts val="5199"/>
              </a:lnSpc>
              <a:buFont typeface="Arial"/>
              <a:buChar char="⚬"/>
            </a:pPr>
            <a:r>
              <a:rPr lang="en-US" sz="3999" spc="19">
                <a:solidFill>
                  <a:srgbClr val="2B2C30"/>
                </a:solidFill>
                <a:latin typeface="Playfair Display"/>
              </a:rPr>
              <a:t>Dependants</a:t>
            </a:r>
          </a:p>
          <a:p>
            <a:pPr marL="1727199" lvl="2" indent="-575733" algn="l">
              <a:lnSpc>
                <a:spcPts val="5199"/>
              </a:lnSpc>
              <a:buFont typeface="Arial"/>
              <a:buChar char="⚬"/>
            </a:pPr>
            <a:r>
              <a:rPr lang="en-US" sz="3999" spc="19">
                <a:solidFill>
                  <a:srgbClr val="2B2C30"/>
                </a:solidFill>
                <a:latin typeface="Playfair Display"/>
              </a:rPr>
              <a:t>Partner</a:t>
            </a:r>
          </a:p>
          <a:p>
            <a:pPr marL="1727199" lvl="2" indent="-575733" algn="l">
              <a:lnSpc>
                <a:spcPts val="5199"/>
              </a:lnSpc>
              <a:buFont typeface="Arial"/>
              <a:buChar char="⚬"/>
            </a:pPr>
            <a:r>
              <a:rPr lang="en-US" sz="3999" spc="19">
                <a:solidFill>
                  <a:srgbClr val="2B2C30"/>
                </a:solidFill>
                <a:latin typeface="Playfair Display"/>
              </a:rPr>
              <a:t>Tenure</a:t>
            </a:r>
          </a:p>
          <a:p>
            <a:pPr marL="1727199" lvl="2" indent="-575733" algn="l">
              <a:lnSpc>
                <a:spcPts val="5199"/>
              </a:lnSpc>
              <a:buFont typeface="Arial"/>
              <a:buChar char="⚬"/>
            </a:pPr>
            <a:r>
              <a:rPr lang="en-US" sz="3999" spc="19">
                <a:solidFill>
                  <a:srgbClr val="2B2C30"/>
                </a:solidFill>
                <a:latin typeface="Playfair Display"/>
              </a:rPr>
              <a:t>Monthly Charges</a:t>
            </a:r>
          </a:p>
          <a:p>
            <a:pPr algn="l">
              <a:lnSpc>
                <a:spcPts val="5199"/>
              </a:lnSpc>
            </a:pPr>
            <a:endParaRPr lang="en-US" sz="3999" spc="19">
              <a:solidFill>
                <a:srgbClr val="2B2C30"/>
              </a:solidFill>
              <a:latin typeface="Playfair Display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FEATURE IMPORTANCE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06871" y="2894822"/>
            <a:ext cx="8137129" cy="6363478"/>
          </a:xfrm>
          <a:custGeom>
            <a:avLst/>
            <a:gdLst/>
            <a:ahLst/>
            <a:cxnLst/>
            <a:rect l="l" t="t" r="r" b="b"/>
            <a:pathLst>
              <a:path w="8137129" h="6363478">
                <a:moveTo>
                  <a:pt x="0" y="0"/>
                </a:moveTo>
                <a:lnTo>
                  <a:pt x="8137129" y="0"/>
                </a:lnTo>
                <a:lnTo>
                  <a:pt x="8137129" y="6363478"/>
                </a:lnTo>
                <a:lnTo>
                  <a:pt x="0" y="63634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SMOTE ANALYSIS- LOGISTIC REGRESSION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55469" y="3319780"/>
            <a:ext cx="7859741" cy="3022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2B2C30"/>
                </a:solidFill>
                <a:latin typeface="Playfair Display"/>
              </a:rPr>
              <a:t>Accuracy: 74.0%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2B2C30"/>
                </a:solidFill>
                <a:latin typeface="Playfair Display"/>
              </a:rPr>
              <a:t>This means accuracy decreased and there was more false positives and true negatives then we thought with normal logistic regression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6" y="451476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06882" y="4728792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+  NEXT STEPS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50974" y="2332416"/>
            <a:ext cx="16408332" cy="2084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</a:rPr>
              <a:t>Key Takeaways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KEY TAKEAWAYS + NEXT STEPS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689" y="2217540"/>
            <a:ext cx="7877184" cy="2882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8" lvl="1" indent="-334644" algn="l">
              <a:lnSpc>
                <a:spcPts val="4649"/>
              </a:lnSpc>
              <a:buFont typeface="Arial"/>
              <a:buChar char="•"/>
            </a:pPr>
            <a:r>
              <a:rPr lang="en-US" sz="3099">
                <a:solidFill>
                  <a:srgbClr val="2B2C30"/>
                </a:solidFill>
                <a:latin typeface="Playfair Display"/>
              </a:rPr>
              <a:t>Logistic Regression was the model with the highest accuracy</a:t>
            </a:r>
          </a:p>
          <a:p>
            <a:pPr marL="669288" lvl="1" indent="-334644" algn="l">
              <a:lnSpc>
                <a:spcPts val="4649"/>
              </a:lnSpc>
              <a:buFont typeface="Arial"/>
              <a:buChar char="•"/>
            </a:pPr>
            <a:r>
              <a:rPr lang="en-US" sz="3099">
                <a:solidFill>
                  <a:srgbClr val="2B2C30"/>
                </a:solidFill>
                <a:latin typeface="Playfair Display"/>
              </a:rPr>
              <a:t>Data is oversampled/ has uneven distribution between churn and no churn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382116" y="2217540"/>
            <a:ext cx="7877184" cy="5787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9" lvl="1" indent="-334645" algn="l">
              <a:lnSpc>
                <a:spcPts val="4649"/>
              </a:lnSpc>
              <a:buFont typeface="Arial"/>
              <a:buChar char="•"/>
            </a:pPr>
            <a:r>
              <a:rPr lang="en-US" sz="3099">
                <a:solidFill>
                  <a:srgbClr val="2B2C30"/>
                </a:solidFill>
                <a:latin typeface="Playfair Display"/>
              </a:rPr>
              <a:t> Use some other oversampling techniques</a:t>
            </a:r>
          </a:p>
          <a:p>
            <a:pPr marL="1338579" lvl="2" indent="-446193" algn="l">
              <a:lnSpc>
                <a:spcPts val="4649"/>
              </a:lnSpc>
              <a:buFont typeface="Arial"/>
              <a:buChar char="⚬"/>
            </a:pPr>
            <a:r>
              <a:rPr lang="en-US" sz="3099">
                <a:solidFill>
                  <a:srgbClr val="2B2C30"/>
                </a:solidFill>
                <a:latin typeface="Playfair Display"/>
              </a:rPr>
              <a:t>Support Vector Machines + Neural Networks</a:t>
            </a:r>
          </a:p>
          <a:p>
            <a:pPr marL="669289" lvl="1" indent="-334645" algn="l">
              <a:lnSpc>
                <a:spcPts val="4649"/>
              </a:lnSpc>
              <a:buFont typeface="Arial"/>
              <a:buChar char="•"/>
            </a:pPr>
            <a:r>
              <a:rPr lang="en-US" sz="3099">
                <a:solidFill>
                  <a:srgbClr val="2B2C30"/>
                </a:solidFill>
                <a:latin typeface="Playfair Display"/>
              </a:rPr>
              <a:t>Try to not convert all columns to numeric values</a:t>
            </a:r>
          </a:p>
          <a:p>
            <a:pPr marL="669289" lvl="1" indent="-334645" algn="l">
              <a:lnSpc>
                <a:spcPts val="4649"/>
              </a:lnSpc>
              <a:buFont typeface="Arial"/>
              <a:buChar char="•"/>
            </a:pPr>
            <a:r>
              <a:rPr lang="en-US" sz="3099">
                <a:solidFill>
                  <a:srgbClr val="2B2C30"/>
                </a:solidFill>
                <a:latin typeface="Playfair Display"/>
              </a:rPr>
              <a:t>Do more EDA with dependents + Partners</a:t>
            </a:r>
          </a:p>
          <a:p>
            <a:pPr marL="669289" lvl="1" indent="-334645" algn="l">
              <a:lnSpc>
                <a:spcPts val="4649"/>
              </a:lnSpc>
              <a:buFont typeface="Arial"/>
              <a:buChar char="•"/>
            </a:pPr>
            <a:r>
              <a:rPr lang="en-US" sz="3099">
                <a:solidFill>
                  <a:srgbClr val="2B2C30"/>
                </a:solidFill>
                <a:latin typeface="Playfair Display"/>
              </a:rPr>
              <a:t>Look into different stats</a:t>
            </a:r>
          </a:p>
          <a:p>
            <a:pPr algn="l">
              <a:lnSpc>
                <a:spcPts val="4649"/>
              </a:lnSpc>
            </a:pPr>
            <a:endParaRPr lang="en-US" sz="3099">
              <a:solidFill>
                <a:srgbClr val="2B2C30"/>
              </a:solidFill>
              <a:latin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16407" y="3016529"/>
            <a:ext cx="13208550" cy="2084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70"/>
              </a:lnSpc>
            </a:pPr>
            <a:r>
              <a:rPr lang="en-US" sz="12900" spc="64">
                <a:solidFill>
                  <a:srgbClr val="2B2C30"/>
                </a:solidFill>
                <a:latin typeface="Playfair Display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4579" y="2162495"/>
            <a:ext cx="16264721" cy="7356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1" lvl="1" indent="-539750" algn="l">
              <a:lnSpc>
                <a:spcPts val="6500"/>
              </a:lnSpc>
              <a:buFont typeface="Arial"/>
              <a:buChar char="•"/>
            </a:pPr>
            <a:r>
              <a:rPr lang="en-US" sz="5000" spc="25">
                <a:solidFill>
                  <a:srgbClr val="2B2C30"/>
                </a:solidFill>
                <a:latin typeface="Playfair Display Bold"/>
              </a:rPr>
              <a:t>Customer churn</a:t>
            </a:r>
            <a:r>
              <a:rPr lang="en-US" sz="5000" spc="25">
                <a:solidFill>
                  <a:srgbClr val="2B2C30"/>
                </a:solidFill>
                <a:latin typeface="Playfair Display"/>
              </a:rPr>
              <a:t> is when users stop using your service or product within the last month. </a:t>
            </a:r>
          </a:p>
          <a:p>
            <a:pPr marL="2159001" lvl="2" indent="-719667" algn="l">
              <a:lnSpc>
                <a:spcPts val="6500"/>
              </a:lnSpc>
              <a:buFont typeface="Arial"/>
              <a:buChar char="⚬"/>
            </a:pPr>
            <a:r>
              <a:rPr lang="en-US" sz="5000" spc="25">
                <a:solidFill>
                  <a:srgbClr val="2B2C30"/>
                </a:solidFill>
                <a:latin typeface="Playfair Display"/>
              </a:rPr>
              <a:t>Important for resource allocation, targeting a specific market and business planning</a:t>
            </a:r>
          </a:p>
          <a:p>
            <a:pPr marL="1079501" lvl="1" indent="-539750" algn="l">
              <a:lnSpc>
                <a:spcPts val="6500"/>
              </a:lnSpc>
              <a:buFont typeface="Arial"/>
              <a:buChar char="•"/>
            </a:pPr>
            <a:r>
              <a:rPr lang="en-US" sz="5000" spc="25">
                <a:solidFill>
                  <a:srgbClr val="2B2C30"/>
                </a:solidFill>
                <a:latin typeface="Playfair Display"/>
              </a:rPr>
              <a:t>The </a:t>
            </a:r>
            <a:r>
              <a:rPr lang="en-US" sz="5000" spc="25">
                <a:solidFill>
                  <a:srgbClr val="2B2C30"/>
                </a:solidFill>
                <a:latin typeface="Playfair Display Bold"/>
              </a:rPr>
              <a:t>objective </a:t>
            </a:r>
            <a:r>
              <a:rPr lang="en-US" sz="5000" spc="25">
                <a:solidFill>
                  <a:srgbClr val="2B2C30"/>
                </a:solidFill>
                <a:latin typeface="Playfair Display"/>
              </a:rPr>
              <a:t>is to study customer data and see the features contributing the most to churn.</a:t>
            </a:r>
          </a:p>
          <a:p>
            <a:pPr algn="l">
              <a:lnSpc>
                <a:spcPts val="6500"/>
              </a:lnSpc>
            </a:pPr>
            <a:endParaRPr lang="en-US" sz="5000" spc="25">
              <a:solidFill>
                <a:srgbClr val="2B2C30"/>
              </a:solidFill>
              <a:latin typeface="Playfair Display"/>
            </a:endParaRPr>
          </a:p>
          <a:p>
            <a:pPr algn="l">
              <a:lnSpc>
                <a:spcPts val="6500"/>
              </a:lnSpc>
            </a:pPr>
            <a:endParaRPr lang="en-US" sz="5000" spc="25">
              <a:solidFill>
                <a:srgbClr val="2B2C30"/>
              </a:solidFill>
              <a:latin typeface="Playfair Display"/>
            </a:endParaRPr>
          </a:p>
          <a:p>
            <a:pPr algn="l">
              <a:lnSpc>
                <a:spcPts val="6500"/>
              </a:lnSpc>
            </a:pPr>
            <a:endParaRPr lang="en-US" sz="5000" spc="25">
              <a:solidFill>
                <a:srgbClr val="2B2C30"/>
              </a:solidFill>
              <a:latin typeface="Playfair Display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CUSTOMER CHURN+ OBJECTIVE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16407" y="2162495"/>
            <a:ext cx="16242893" cy="8459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11968" lvl="1" indent="-555984" algn="l">
              <a:lnSpc>
                <a:spcPts val="6695"/>
              </a:lnSpc>
              <a:buFont typeface="Arial"/>
              <a:buChar char="•"/>
            </a:pPr>
            <a:r>
              <a:rPr lang="en-US" sz="5150" spc="25" dirty="0">
                <a:solidFill>
                  <a:srgbClr val="2B2C30"/>
                </a:solidFill>
                <a:latin typeface="Playfair Display"/>
              </a:rPr>
              <a:t>7043 customer entries (21 features)</a:t>
            </a:r>
          </a:p>
          <a:p>
            <a:pPr marL="2223936" lvl="2" indent="-741312" algn="l">
              <a:lnSpc>
                <a:spcPts val="6695"/>
              </a:lnSpc>
              <a:buFont typeface="Arial"/>
              <a:buChar char="⚬"/>
            </a:pPr>
            <a:r>
              <a:rPr lang="en-US" sz="5150" spc="25" dirty="0">
                <a:solidFill>
                  <a:srgbClr val="2B2C30"/>
                </a:solidFill>
                <a:latin typeface="Playfair Display"/>
              </a:rPr>
              <a:t>Dropped </a:t>
            </a:r>
            <a:r>
              <a:rPr lang="en-US" sz="5150" spc="25" dirty="0" err="1">
                <a:solidFill>
                  <a:srgbClr val="2B2C30"/>
                </a:solidFill>
                <a:latin typeface="Playfair Display"/>
              </a:rPr>
              <a:t>customerID</a:t>
            </a:r>
            <a:r>
              <a:rPr lang="en-US" sz="5150" spc="25" dirty="0">
                <a:solidFill>
                  <a:srgbClr val="2B2C30"/>
                </a:solidFill>
                <a:latin typeface="Playfair Display"/>
              </a:rPr>
              <a:t> (20 features)</a:t>
            </a:r>
          </a:p>
          <a:p>
            <a:pPr marL="2223936" lvl="2" indent="-741312" algn="l">
              <a:lnSpc>
                <a:spcPts val="6695"/>
              </a:lnSpc>
              <a:buFont typeface="Arial"/>
              <a:buChar char="⚬"/>
            </a:pPr>
            <a:r>
              <a:rPr lang="en-US" sz="5150" spc="25" dirty="0">
                <a:solidFill>
                  <a:srgbClr val="2B2C30"/>
                </a:solidFill>
                <a:latin typeface="Playfair Display"/>
              </a:rPr>
              <a:t>Target variable: churn</a:t>
            </a:r>
          </a:p>
          <a:p>
            <a:pPr marL="2223936" lvl="2" indent="-741312" algn="l">
              <a:lnSpc>
                <a:spcPts val="6695"/>
              </a:lnSpc>
              <a:buFont typeface="Arial"/>
              <a:buChar char="⚬"/>
            </a:pPr>
            <a:r>
              <a:rPr lang="en-US" sz="5150" spc="25" dirty="0">
                <a:solidFill>
                  <a:srgbClr val="2B2C30"/>
                </a:solidFill>
                <a:latin typeface="Playfair Display"/>
              </a:rPr>
              <a:t>No nulls</a:t>
            </a:r>
          </a:p>
          <a:p>
            <a:pPr marL="1111968" lvl="1" indent="-555984" algn="l">
              <a:lnSpc>
                <a:spcPts val="6695"/>
              </a:lnSpc>
              <a:buFont typeface="Arial"/>
              <a:buChar char="•"/>
            </a:pPr>
            <a:r>
              <a:rPr lang="en-US" sz="5150" spc="25" dirty="0">
                <a:solidFill>
                  <a:srgbClr val="2B2C30"/>
                </a:solidFill>
                <a:latin typeface="Playfair Display"/>
              </a:rPr>
              <a:t>Some features include:</a:t>
            </a:r>
          </a:p>
          <a:p>
            <a:pPr marL="2223936" lvl="2" indent="-741312" algn="l">
              <a:lnSpc>
                <a:spcPts val="6695"/>
              </a:lnSpc>
              <a:buFont typeface="Arial"/>
              <a:buChar char="⚬"/>
            </a:pPr>
            <a:r>
              <a:rPr lang="en-US" sz="5150" spc="25" dirty="0">
                <a:solidFill>
                  <a:srgbClr val="2B2C30"/>
                </a:solidFill>
                <a:latin typeface="Playfair Display"/>
              </a:rPr>
              <a:t>Personal info: gender, partner, etc.</a:t>
            </a:r>
          </a:p>
          <a:p>
            <a:pPr marL="2223936" lvl="2" indent="-741312" algn="l">
              <a:lnSpc>
                <a:spcPts val="6695"/>
              </a:lnSpc>
              <a:buFont typeface="Arial"/>
              <a:buChar char="⚬"/>
            </a:pPr>
            <a:r>
              <a:rPr lang="en-US" sz="5150" spc="25" dirty="0">
                <a:solidFill>
                  <a:srgbClr val="2B2C30"/>
                </a:solidFill>
                <a:latin typeface="Playfair Display"/>
              </a:rPr>
              <a:t>Account info: tenure, payment + charges, etc.</a:t>
            </a:r>
          </a:p>
          <a:p>
            <a:pPr marL="2223936" lvl="2" indent="-741312" algn="l">
              <a:lnSpc>
                <a:spcPts val="6695"/>
              </a:lnSpc>
              <a:buFont typeface="Arial"/>
              <a:buChar char="⚬"/>
            </a:pPr>
            <a:r>
              <a:rPr lang="en-US" sz="5150" spc="25" dirty="0">
                <a:solidFill>
                  <a:srgbClr val="2B2C30"/>
                </a:solidFill>
                <a:latin typeface="Playfair Display"/>
              </a:rPr>
              <a:t>Add on Services</a:t>
            </a:r>
          </a:p>
          <a:p>
            <a:pPr marL="1111968" lvl="1" indent="-555984" algn="l">
              <a:lnSpc>
                <a:spcPts val="6695"/>
              </a:lnSpc>
              <a:buFont typeface="Arial"/>
              <a:buChar char="•"/>
            </a:pPr>
            <a:r>
              <a:rPr lang="en-US" sz="5150" spc="25" dirty="0">
                <a:solidFill>
                  <a:srgbClr val="2B2C30"/>
                </a:solidFill>
                <a:latin typeface="Playfair Display"/>
              </a:rPr>
              <a:t>Source: IBM; also found on Kaggle</a:t>
            </a:r>
          </a:p>
          <a:p>
            <a:pPr algn="l">
              <a:lnSpc>
                <a:spcPts val="6695"/>
              </a:lnSpc>
            </a:pPr>
            <a:endParaRPr lang="en-US" sz="5150" spc="25" dirty="0">
              <a:solidFill>
                <a:srgbClr val="2B2C30"/>
              </a:solidFill>
              <a:latin typeface="Playfair Display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DATASET DESCRIPTION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5276" y="4033576"/>
            <a:ext cx="17857448" cy="4030327"/>
          </a:xfrm>
          <a:custGeom>
            <a:avLst/>
            <a:gdLst/>
            <a:ahLst/>
            <a:cxnLst/>
            <a:rect l="l" t="t" r="r" b="b"/>
            <a:pathLst>
              <a:path w="17857448" h="4030327">
                <a:moveTo>
                  <a:pt x="0" y="0"/>
                </a:moveTo>
                <a:lnTo>
                  <a:pt x="17857448" y="0"/>
                </a:lnTo>
                <a:lnTo>
                  <a:pt x="17857448" y="4030327"/>
                </a:lnTo>
                <a:lnTo>
                  <a:pt x="0" y="40303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16407" y="1954491"/>
            <a:ext cx="16242893" cy="420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70"/>
              </a:lnSpc>
            </a:pPr>
            <a:r>
              <a:rPr lang="en-US" sz="12900" spc="64">
                <a:solidFill>
                  <a:srgbClr val="2B2C30"/>
                </a:solidFill>
                <a:latin typeface="Playfair Display"/>
              </a:rPr>
              <a:t>Exploratory Data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CHURN (TARGET VARIABLE)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-7086597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744075" y="1760761"/>
            <a:ext cx="8115300" cy="8115300"/>
          </a:xfrm>
          <a:custGeom>
            <a:avLst/>
            <a:gdLst/>
            <a:ahLst/>
            <a:cxnLst/>
            <a:rect l="l" t="t" r="r" b="b"/>
            <a:pathLst>
              <a:path w="8115300" h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06871" y="2983919"/>
            <a:ext cx="8115300" cy="4906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1880" lvl="1" indent="-405940" algn="l">
              <a:lnSpc>
                <a:spcPts val="4888"/>
              </a:lnSpc>
              <a:buFont typeface="Arial"/>
              <a:buChar char="•"/>
            </a:pPr>
            <a:r>
              <a:rPr lang="en-US" sz="3760" spc="18">
                <a:solidFill>
                  <a:srgbClr val="2B2C30"/>
                </a:solidFill>
                <a:latin typeface="Playfair Display"/>
              </a:rPr>
              <a:t>Data has an uneven distribution with more people not churning than churning. </a:t>
            </a:r>
          </a:p>
          <a:p>
            <a:pPr marL="811880" lvl="1" indent="-405940" algn="l">
              <a:lnSpc>
                <a:spcPts val="4888"/>
              </a:lnSpc>
              <a:buFont typeface="Arial"/>
              <a:buChar char="•"/>
            </a:pPr>
            <a:r>
              <a:rPr lang="en-US" sz="3760" spc="18">
                <a:solidFill>
                  <a:srgbClr val="2B2C30"/>
                </a:solidFill>
                <a:latin typeface="Playfair Display"/>
              </a:rPr>
              <a:t>Churn Count</a:t>
            </a:r>
          </a:p>
          <a:p>
            <a:pPr marL="1623760" lvl="2" indent="-541253" algn="l">
              <a:lnSpc>
                <a:spcPts val="4888"/>
              </a:lnSpc>
              <a:buFont typeface="Arial"/>
              <a:buChar char="⚬"/>
            </a:pPr>
            <a:r>
              <a:rPr lang="en-US" sz="3760" spc="18">
                <a:solidFill>
                  <a:srgbClr val="2B2C30"/>
                </a:solidFill>
                <a:latin typeface="Playfair Display"/>
              </a:rPr>
              <a:t>Using .value_counts()</a:t>
            </a:r>
          </a:p>
          <a:p>
            <a:pPr marL="1623760" lvl="2" indent="-541253" algn="l">
              <a:lnSpc>
                <a:spcPts val="4888"/>
              </a:lnSpc>
              <a:buFont typeface="Arial"/>
              <a:buChar char="⚬"/>
            </a:pPr>
            <a:r>
              <a:rPr lang="en-US" sz="3760" spc="18">
                <a:solidFill>
                  <a:srgbClr val="2B2C30"/>
                </a:solidFill>
                <a:latin typeface="Playfair Display"/>
              </a:rPr>
              <a:t>No: 5174</a:t>
            </a:r>
          </a:p>
          <a:p>
            <a:pPr marL="1623760" lvl="2" indent="-541253" algn="l">
              <a:lnSpc>
                <a:spcPts val="4888"/>
              </a:lnSpc>
              <a:buFont typeface="Arial"/>
              <a:buChar char="⚬"/>
            </a:pPr>
            <a:r>
              <a:rPr lang="en-US" sz="3760" spc="18">
                <a:solidFill>
                  <a:srgbClr val="2B2C30"/>
                </a:solidFill>
                <a:latin typeface="Playfair Display"/>
              </a:rPr>
              <a:t>Yes: 1869</a:t>
            </a:r>
          </a:p>
          <a:p>
            <a:pPr algn="l">
              <a:lnSpc>
                <a:spcPts val="4888"/>
              </a:lnSpc>
            </a:pPr>
            <a:endParaRPr lang="en-US" sz="3760" spc="18">
              <a:solidFill>
                <a:srgbClr val="2B2C30"/>
              </a:solidFill>
              <a:latin typeface="Playfair Dis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-7086597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168995" y="4047656"/>
            <a:ext cx="8795482" cy="4457372"/>
          </a:xfrm>
          <a:custGeom>
            <a:avLst/>
            <a:gdLst/>
            <a:ahLst/>
            <a:cxnLst/>
            <a:rect l="l" t="t" r="r" b="b"/>
            <a:pathLst>
              <a:path w="8795482" h="4457372">
                <a:moveTo>
                  <a:pt x="0" y="0"/>
                </a:moveTo>
                <a:lnTo>
                  <a:pt x="8795482" y="0"/>
                </a:lnTo>
                <a:lnTo>
                  <a:pt x="8795482" y="4457371"/>
                </a:lnTo>
                <a:lnTo>
                  <a:pt x="0" y="44573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SENIOR CITIZENS (Q1)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579797" y="2940050"/>
            <a:ext cx="7025556" cy="6672582"/>
            <a:chOff x="0" y="0"/>
            <a:chExt cx="9367408" cy="8896777"/>
          </a:xfrm>
        </p:grpSpPr>
        <p:sp>
          <p:nvSpPr>
            <p:cNvPr id="6" name="TextBox 6"/>
            <p:cNvSpPr txBox="1"/>
            <p:nvPr/>
          </p:nvSpPr>
          <p:spPr>
            <a:xfrm>
              <a:off x="0" y="-133350"/>
              <a:ext cx="9308601" cy="77914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199"/>
                </a:lnSpc>
              </a:pPr>
              <a:endParaRPr/>
            </a:p>
            <a:p>
              <a:pPr marL="928361" lvl="1" indent="-464181" algn="l">
                <a:lnSpc>
                  <a:spcPts val="6449"/>
                </a:lnSpc>
                <a:buFont typeface="Arial"/>
                <a:buChar char="•"/>
              </a:pPr>
              <a:r>
                <a:rPr lang="en-US" sz="4299">
                  <a:solidFill>
                    <a:srgbClr val="2B2C30"/>
                  </a:solidFill>
                  <a:latin typeface="Playfair Display"/>
                </a:rPr>
                <a:t>Non-senior citizens churn &gt; senior citizens</a:t>
              </a:r>
            </a:p>
            <a:p>
              <a:pPr marL="928361" lvl="1" indent="-464181" algn="l">
                <a:lnSpc>
                  <a:spcPts val="6449"/>
                </a:lnSpc>
                <a:buFont typeface="Arial"/>
                <a:buChar char="•"/>
              </a:pPr>
              <a:r>
                <a:rPr lang="en-US" sz="4299">
                  <a:solidFill>
                    <a:srgbClr val="2B2C30"/>
                  </a:solidFill>
                  <a:latin typeface="Playfair Display"/>
                </a:rPr>
                <a:t>A higher proportion of senior citizens churn &gt; non-senior citizens</a:t>
              </a:r>
            </a:p>
            <a:p>
              <a:pPr algn="l">
                <a:lnSpc>
                  <a:spcPts val="7799"/>
                </a:lnSpc>
              </a:pPr>
              <a:endParaRPr lang="en-US" sz="4299">
                <a:solidFill>
                  <a:srgbClr val="2B2C30"/>
                </a:solidFill>
                <a:latin typeface="Playfair Display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264528"/>
              <a:ext cx="9367408" cy="6322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168995" y="1718307"/>
            <a:ext cx="15235635" cy="850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79"/>
              </a:lnSpc>
              <a:spcBef>
                <a:spcPct val="0"/>
              </a:spcBef>
            </a:pPr>
            <a:r>
              <a:rPr lang="en-US" sz="3999">
                <a:solidFill>
                  <a:srgbClr val="2B2C30"/>
                </a:solidFill>
                <a:latin typeface="Playfair Display"/>
              </a:rPr>
              <a:t>Are Senior Citizens more likely to churn than Non Senior Citizens?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528</Words>
  <Application>Microsoft Office PowerPoint</Application>
  <PresentationFormat>Custom</PresentationFormat>
  <Paragraphs>98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Public Sans Bold</vt:lpstr>
      <vt:lpstr>Playfair Display Bold</vt:lpstr>
      <vt:lpstr>Public Sans</vt:lpstr>
      <vt:lpstr>Aptos</vt:lpstr>
      <vt:lpstr>Playfair Display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Neutral Minimalist New Business Pitch Deck Presentation</dc:title>
  <cp:lastModifiedBy>student</cp:lastModifiedBy>
  <cp:revision>1</cp:revision>
  <dcterms:created xsi:type="dcterms:W3CDTF">2006-08-16T00:00:00Z</dcterms:created>
  <dcterms:modified xsi:type="dcterms:W3CDTF">2024-05-03T17:15:49Z</dcterms:modified>
  <dc:identifier>DAGDhaMOBGg</dc:identifier>
</cp:coreProperties>
</file>