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0"/>
  </p:notesMasterIdLst>
  <p:sldIdLst>
    <p:sldId id="256" r:id="rId2"/>
    <p:sldId id="273" r:id="rId3"/>
    <p:sldId id="258" r:id="rId4"/>
    <p:sldId id="260" r:id="rId5"/>
    <p:sldId id="261" r:id="rId6"/>
    <p:sldId id="263" r:id="rId7"/>
    <p:sldId id="271" r:id="rId8"/>
    <p:sldId id="262" r:id="rId9"/>
    <p:sldId id="272" r:id="rId10"/>
    <p:sldId id="265" r:id="rId11"/>
    <p:sldId id="266" r:id="rId12"/>
    <p:sldId id="267" r:id="rId13"/>
    <p:sldId id="274" r:id="rId14"/>
    <p:sldId id="275" r:id="rId15"/>
    <p:sldId id="264" r:id="rId16"/>
    <p:sldId id="269" r:id="rId17"/>
    <p:sldId id="270"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FF1869-E63D-4A9F-9CCF-46D77F5CA95C}" type="doc">
      <dgm:prSet loTypeId="urn:microsoft.com/office/officeart/2018/5/layout/IconCircleLabelList" loCatId="icon" qsTypeId="urn:microsoft.com/office/officeart/2005/8/quickstyle/simple1" qsCatId="simple" csTypeId="urn:microsoft.com/office/officeart/2005/8/colors/accent6_2" csCatId="accent6" phldr="1"/>
      <dgm:spPr/>
      <dgm:t>
        <a:bodyPr/>
        <a:lstStyle/>
        <a:p>
          <a:endParaRPr lang="en-US"/>
        </a:p>
      </dgm:t>
    </dgm:pt>
    <dgm:pt modelId="{1DC2A8F3-2BDF-4996-81E9-80318742FDEA}">
      <dgm:prSet/>
      <dgm:spPr/>
      <dgm:t>
        <a:bodyPr/>
        <a:lstStyle/>
        <a:p>
          <a:pPr>
            <a:lnSpc>
              <a:spcPct val="100000"/>
            </a:lnSpc>
            <a:defRPr cap="all"/>
          </a:pPr>
          <a:r>
            <a:rPr lang="en-US" b="0" cap="none" dirty="0"/>
            <a:t>Search</a:t>
          </a:r>
          <a:r>
            <a:rPr lang="en-US" cap="none" dirty="0"/>
            <a:t> by “year” to get </a:t>
          </a:r>
          <a:r>
            <a:rPr lang="en-US" cap="none" dirty="0" err="1"/>
            <a:t>track_id</a:t>
          </a:r>
          <a:endParaRPr lang="en-US" cap="none" dirty="0"/>
        </a:p>
      </dgm:t>
    </dgm:pt>
    <dgm:pt modelId="{93BFA217-1C77-4DA6-99B3-1BDA53823183}" type="parTrans" cxnId="{2E7A46EE-DFD7-4F45-9F74-FE5B0FA26B2D}">
      <dgm:prSet/>
      <dgm:spPr/>
      <dgm:t>
        <a:bodyPr/>
        <a:lstStyle/>
        <a:p>
          <a:endParaRPr lang="en-US"/>
        </a:p>
      </dgm:t>
    </dgm:pt>
    <dgm:pt modelId="{5957FB86-C8D3-4934-B42C-CAAC399247FE}" type="sibTrans" cxnId="{2E7A46EE-DFD7-4F45-9F74-FE5B0FA26B2D}">
      <dgm:prSet/>
      <dgm:spPr/>
      <dgm:t>
        <a:bodyPr/>
        <a:lstStyle/>
        <a:p>
          <a:endParaRPr lang="en-US"/>
        </a:p>
      </dgm:t>
    </dgm:pt>
    <dgm:pt modelId="{973F19FA-C4D7-4EC1-A4C1-45132AF5206C}">
      <dgm:prSet custT="1"/>
      <dgm:spPr/>
      <dgm:t>
        <a:bodyPr/>
        <a:lstStyle/>
        <a:p>
          <a:pPr>
            <a:lnSpc>
              <a:spcPct val="100000"/>
            </a:lnSpc>
            <a:defRPr cap="all"/>
          </a:pPr>
          <a:r>
            <a:rPr lang="en-US" sz="1600" cap="none" dirty="0"/>
            <a:t> The </a:t>
          </a:r>
          <a:r>
            <a:rPr lang="en-US" sz="1600" cap="none" dirty="0" err="1"/>
            <a:t>track_id</a:t>
          </a:r>
          <a:r>
            <a:rPr lang="en-US" sz="1600" cap="none" dirty="0"/>
            <a:t> gets audio features such as acoustics, danceability, </a:t>
          </a:r>
          <a:r>
            <a:rPr lang="en-US" sz="1600" cap="none" dirty="0" err="1"/>
            <a:t>duration_ms</a:t>
          </a:r>
          <a:r>
            <a:rPr lang="en-US" sz="1600" cap="none" dirty="0"/>
            <a:t>, energy, id,  instrumentals, key, liveness, loudness, mode, </a:t>
          </a:r>
          <a:r>
            <a:rPr lang="en-US" sz="1600" cap="none" dirty="0" err="1"/>
            <a:t>speechiness</a:t>
          </a:r>
          <a:r>
            <a:rPr lang="en-US" sz="1600" cap="none" dirty="0"/>
            <a:t>, tempo, </a:t>
          </a:r>
          <a:r>
            <a:rPr lang="en-US" sz="1600" cap="none" dirty="0" err="1"/>
            <a:t>time_signature</a:t>
          </a:r>
          <a:r>
            <a:rPr lang="en-US" sz="1600" cap="none" dirty="0"/>
            <a:t>, and valence,</a:t>
          </a:r>
        </a:p>
      </dgm:t>
    </dgm:pt>
    <dgm:pt modelId="{09B02C95-DD6F-4AC0-9DD4-79D365DDB294}" type="parTrans" cxnId="{74CB18CF-6206-43C9-869D-080D83AB6628}">
      <dgm:prSet/>
      <dgm:spPr/>
      <dgm:t>
        <a:bodyPr/>
        <a:lstStyle/>
        <a:p>
          <a:endParaRPr lang="en-US"/>
        </a:p>
      </dgm:t>
    </dgm:pt>
    <dgm:pt modelId="{99515A18-EDC1-4DEE-AEE3-24D14AC92AB8}" type="sibTrans" cxnId="{74CB18CF-6206-43C9-869D-080D83AB6628}">
      <dgm:prSet/>
      <dgm:spPr/>
      <dgm:t>
        <a:bodyPr/>
        <a:lstStyle/>
        <a:p>
          <a:endParaRPr lang="en-US"/>
        </a:p>
      </dgm:t>
    </dgm:pt>
    <dgm:pt modelId="{56DE1F3D-4535-4B85-9D55-C5A127741FAB}" type="pres">
      <dgm:prSet presAssocID="{88FF1869-E63D-4A9F-9CCF-46D77F5CA95C}" presName="root" presStyleCnt="0">
        <dgm:presLayoutVars>
          <dgm:dir/>
          <dgm:resizeHandles val="exact"/>
        </dgm:presLayoutVars>
      </dgm:prSet>
      <dgm:spPr/>
    </dgm:pt>
    <dgm:pt modelId="{1727F69A-7EA8-4105-B727-3E3BE7B6375A}" type="pres">
      <dgm:prSet presAssocID="{1DC2A8F3-2BDF-4996-81E9-80318742FDEA}" presName="compNode" presStyleCnt="0"/>
      <dgm:spPr/>
    </dgm:pt>
    <dgm:pt modelId="{F40F599D-502B-467F-A5AF-0D486F597F14}" type="pres">
      <dgm:prSet presAssocID="{1DC2A8F3-2BDF-4996-81E9-80318742FDEA}" presName="iconBgRect" presStyleLbl="bgShp" presStyleIdx="0" presStyleCnt="2"/>
      <dgm:spPr/>
    </dgm:pt>
    <dgm:pt modelId="{03266D3F-3ADB-4945-8F5E-4E560F1A7A28}" type="pres">
      <dgm:prSet presAssocID="{1DC2A8F3-2BDF-4996-81E9-80318742FD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noculars"/>
        </a:ext>
      </dgm:extLst>
    </dgm:pt>
    <dgm:pt modelId="{4713AB06-00AE-4E90-AF5E-78D82183F302}" type="pres">
      <dgm:prSet presAssocID="{1DC2A8F3-2BDF-4996-81E9-80318742FDEA}" presName="spaceRect" presStyleCnt="0"/>
      <dgm:spPr/>
    </dgm:pt>
    <dgm:pt modelId="{1DD1F3F0-D03C-47CC-AE7B-E1B09983EECC}" type="pres">
      <dgm:prSet presAssocID="{1DC2A8F3-2BDF-4996-81E9-80318742FDEA}" presName="textRect" presStyleLbl="revTx" presStyleIdx="0" presStyleCnt="2">
        <dgm:presLayoutVars>
          <dgm:chMax val="1"/>
          <dgm:chPref val="1"/>
        </dgm:presLayoutVars>
      </dgm:prSet>
      <dgm:spPr/>
    </dgm:pt>
    <dgm:pt modelId="{5D4866D3-E03B-4D6D-AF33-A910856DE969}" type="pres">
      <dgm:prSet presAssocID="{5957FB86-C8D3-4934-B42C-CAAC399247FE}" presName="sibTrans" presStyleCnt="0"/>
      <dgm:spPr/>
    </dgm:pt>
    <dgm:pt modelId="{6C42DFA2-9179-4ED7-940E-062713729DD3}" type="pres">
      <dgm:prSet presAssocID="{973F19FA-C4D7-4EC1-A4C1-45132AF5206C}" presName="compNode" presStyleCnt="0"/>
      <dgm:spPr/>
    </dgm:pt>
    <dgm:pt modelId="{107DE395-A2FB-4F2C-A841-0B4E5E4899F1}" type="pres">
      <dgm:prSet presAssocID="{973F19FA-C4D7-4EC1-A4C1-45132AF5206C}" presName="iconBgRect" presStyleLbl="bgShp" presStyleIdx="1" presStyleCnt="2"/>
      <dgm:spPr/>
    </dgm:pt>
    <dgm:pt modelId="{F469C809-43FB-4A41-BE72-E30612CA2BF4}" type="pres">
      <dgm:prSet presAssocID="{973F19FA-C4D7-4EC1-A4C1-45132AF520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7C7CE214-3C67-43EB-B1FC-2E5EAA435D57}" type="pres">
      <dgm:prSet presAssocID="{973F19FA-C4D7-4EC1-A4C1-45132AF5206C}" presName="spaceRect" presStyleCnt="0"/>
      <dgm:spPr/>
    </dgm:pt>
    <dgm:pt modelId="{08B87AD0-9D8F-4C27-A0DD-79AF3FB8A350}" type="pres">
      <dgm:prSet presAssocID="{973F19FA-C4D7-4EC1-A4C1-45132AF5206C}" presName="textRect" presStyleLbl="revTx" presStyleIdx="1" presStyleCnt="2">
        <dgm:presLayoutVars>
          <dgm:chMax val="1"/>
          <dgm:chPref val="1"/>
        </dgm:presLayoutVars>
      </dgm:prSet>
      <dgm:spPr/>
    </dgm:pt>
  </dgm:ptLst>
  <dgm:cxnLst>
    <dgm:cxn modelId="{981D0404-3CCB-4FFE-8D19-6DEEE574BA1C}" type="presOf" srcId="{1DC2A8F3-2BDF-4996-81E9-80318742FDEA}" destId="{1DD1F3F0-D03C-47CC-AE7B-E1B09983EECC}" srcOrd="0" destOrd="0" presId="urn:microsoft.com/office/officeart/2018/5/layout/IconCircleLabelList"/>
    <dgm:cxn modelId="{66A89D96-AFE6-42FB-9B74-7471A41E08C5}" type="presOf" srcId="{973F19FA-C4D7-4EC1-A4C1-45132AF5206C}" destId="{08B87AD0-9D8F-4C27-A0DD-79AF3FB8A350}" srcOrd="0" destOrd="0" presId="urn:microsoft.com/office/officeart/2018/5/layout/IconCircleLabelList"/>
    <dgm:cxn modelId="{74CB18CF-6206-43C9-869D-080D83AB6628}" srcId="{88FF1869-E63D-4A9F-9CCF-46D77F5CA95C}" destId="{973F19FA-C4D7-4EC1-A4C1-45132AF5206C}" srcOrd="1" destOrd="0" parTransId="{09B02C95-DD6F-4AC0-9DD4-79D365DDB294}" sibTransId="{99515A18-EDC1-4DEE-AEE3-24D14AC92AB8}"/>
    <dgm:cxn modelId="{2E7A46EE-DFD7-4F45-9F74-FE5B0FA26B2D}" srcId="{88FF1869-E63D-4A9F-9CCF-46D77F5CA95C}" destId="{1DC2A8F3-2BDF-4996-81E9-80318742FDEA}" srcOrd="0" destOrd="0" parTransId="{93BFA217-1C77-4DA6-99B3-1BDA53823183}" sibTransId="{5957FB86-C8D3-4934-B42C-CAAC399247FE}"/>
    <dgm:cxn modelId="{306066F3-B341-4D59-BA52-1D15CE80E114}" type="presOf" srcId="{88FF1869-E63D-4A9F-9CCF-46D77F5CA95C}" destId="{56DE1F3D-4535-4B85-9D55-C5A127741FAB}" srcOrd="0" destOrd="0" presId="urn:microsoft.com/office/officeart/2018/5/layout/IconCircleLabelList"/>
    <dgm:cxn modelId="{B7189438-B592-4CFA-A4D5-8D3F94FEDD80}" type="presParOf" srcId="{56DE1F3D-4535-4B85-9D55-C5A127741FAB}" destId="{1727F69A-7EA8-4105-B727-3E3BE7B6375A}" srcOrd="0" destOrd="0" presId="urn:microsoft.com/office/officeart/2018/5/layout/IconCircleLabelList"/>
    <dgm:cxn modelId="{005A7EB6-50D2-475B-AC51-272B44EBAADC}" type="presParOf" srcId="{1727F69A-7EA8-4105-B727-3E3BE7B6375A}" destId="{F40F599D-502B-467F-A5AF-0D486F597F14}" srcOrd="0" destOrd="0" presId="urn:microsoft.com/office/officeart/2018/5/layout/IconCircleLabelList"/>
    <dgm:cxn modelId="{55FE7821-146A-4EBB-AB87-D878C6D7E1E2}" type="presParOf" srcId="{1727F69A-7EA8-4105-B727-3E3BE7B6375A}" destId="{03266D3F-3ADB-4945-8F5E-4E560F1A7A28}" srcOrd="1" destOrd="0" presId="urn:microsoft.com/office/officeart/2018/5/layout/IconCircleLabelList"/>
    <dgm:cxn modelId="{6905C2BC-D9F2-4554-8F99-A876525496AC}" type="presParOf" srcId="{1727F69A-7EA8-4105-B727-3E3BE7B6375A}" destId="{4713AB06-00AE-4E90-AF5E-78D82183F302}" srcOrd="2" destOrd="0" presId="urn:microsoft.com/office/officeart/2018/5/layout/IconCircleLabelList"/>
    <dgm:cxn modelId="{4715D07B-B786-4DAF-9092-CFFF74B7BE10}" type="presParOf" srcId="{1727F69A-7EA8-4105-B727-3E3BE7B6375A}" destId="{1DD1F3F0-D03C-47CC-AE7B-E1B09983EECC}" srcOrd="3" destOrd="0" presId="urn:microsoft.com/office/officeart/2018/5/layout/IconCircleLabelList"/>
    <dgm:cxn modelId="{0869ED05-B683-4EB2-B287-469AF9368625}" type="presParOf" srcId="{56DE1F3D-4535-4B85-9D55-C5A127741FAB}" destId="{5D4866D3-E03B-4D6D-AF33-A910856DE969}" srcOrd="1" destOrd="0" presId="urn:microsoft.com/office/officeart/2018/5/layout/IconCircleLabelList"/>
    <dgm:cxn modelId="{8858C942-5B65-4008-937E-1C6E634769F8}" type="presParOf" srcId="{56DE1F3D-4535-4B85-9D55-C5A127741FAB}" destId="{6C42DFA2-9179-4ED7-940E-062713729DD3}" srcOrd="2" destOrd="0" presId="urn:microsoft.com/office/officeart/2018/5/layout/IconCircleLabelList"/>
    <dgm:cxn modelId="{90270884-8F01-4478-89D1-0C7F01332A8E}" type="presParOf" srcId="{6C42DFA2-9179-4ED7-940E-062713729DD3}" destId="{107DE395-A2FB-4F2C-A841-0B4E5E4899F1}" srcOrd="0" destOrd="0" presId="urn:microsoft.com/office/officeart/2018/5/layout/IconCircleLabelList"/>
    <dgm:cxn modelId="{384CED24-A85D-4849-8080-984A2042F207}" type="presParOf" srcId="{6C42DFA2-9179-4ED7-940E-062713729DD3}" destId="{F469C809-43FB-4A41-BE72-E30612CA2BF4}" srcOrd="1" destOrd="0" presId="urn:microsoft.com/office/officeart/2018/5/layout/IconCircleLabelList"/>
    <dgm:cxn modelId="{BA145B5E-CDA9-46CD-99F1-91DC8855CAD6}" type="presParOf" srcId="{6C42DFA2-9179-4ED7-940E-062713729DD3}" destId="{7C7CE214-3C67-43EB-B1FC-2E5EAA435D57}" srcOrd="2" destOrd="0" presId="urn:microsoft.com/office/officeart/2018/5/layout/IconCircleLabelList"/>
    <dgm:cxn modelId="{7880807D-E184-4070-A16E-37527493959F}" type="presParOf" srcId="{6C42DFA2-9179-4ED7-940E-062713729DD3}" destId="{08B87AD0-9D8F-4C27-A0DD-79AF3FB8A350}"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DB7602-F3AF-49B3-A590-4E34A3C2A816}" type="doc">
      <dgm:prSet loTypeId="urn:microsoft.com/office/officeart/2018/2/layout/IconVerticalSolidList" loCatId="icon" qsTypeId="urn:microsoft.com/office/officeart/2005/8/quickstyle/simple1" qsCatId="simple" csTypeId="urn:microsoft.com/office/officeart/2005/8/colors/accent6_2" csCatId="accent6" phldr="1"/>
      <dgm:spPr/>
      <dgm:t>
        <a:bodyPr/>
        <a:lstStyle/>
        <a:p>
          <a:endParaRPr lang="en-US"/>
        </a:p>
      </dgm:t>
    </dgm:pt>
    <dgm:pt modelId="{18AE4264-8CB0-441E-A78C-BD84B9039473}">
      <dgm:prSet/>
      <dgm:spPr/>
      <dgm:t>
        <a:bodyPr/>
        <a:lstStyle/>
        <a:p>
          <a:pPr>
            <a:lnSpc>
              <a:spcPct val="100000"/>
            </a:lnSpc>
          </a:pPr>
          <a:r>
            <a:rPr lang="en-US" dirty="0"/>
            <a:t>To search for a term (i.e. year), we need a </a:t>
          </a:r>
          <a:r>
            <a:rPr lang="en-US" dirty="0" err="1"/>
            <a:t>client_id</a:t>
          </a:r>
          <a:r>
            <a:rPr lang="en-US" dirty="0"/>
            <a:t> and </a:t>
          </a:r>
          <a:r>
            <a:rPr lang="en-US" dirty="0" err="1"/>
            <a:t>client_secret</a:t>
          </a:r>
          <a:r>
            <a:rPr lang="en-US" dirty="0"/>
            <a:t> to get the </a:t>
          </a:r>
          <a:r>
            <a:rPr lang="en-US" dirty="0" err="1"/>
            <a:t>API_token</a:t>
          </a:r>
          <a:r>
            <a:rPr lang="en-US" dirty="0"/>
            <a:t> that grants us access to Spotify’s data collection. </a:t>
          </a:r>
        </a:p>
      </dgm:t>
    </dgm:pt>
    <dgm:pt modelId="{19E9C0D2-A059-4FF4-B96A-1435E8894C31}" type="parTrans" cxnId="{69BBD83E-CA38-443C-9213-8E2EEA5A017E}">
      <dgm:prSet/>
      <dgm:spPr/>
      <dgm:t>
        <a:bodyPr/>
        <a:lstStyle/>
        <a:p>
          <a:endParaRPr lang="en-US"/>
        </a:p>
      </dgm:t>
    </dgm:pt>
    <dgm:pt modelId="{61FAC4E7-9943-42E8-8329-DA7555E83BFE}" type="sibTrans" cxnId="{69BBD83E-CA38-443C-9213-8E2EEA5A017E}">
      <dgm:prSet/>
      <dgm:spPr/>
      <dgm:t>
        <a:bodyPr/>
        <a:lstStyle/>
        <a:p>
          <a:endParaRPr lang="en-US"/>
        </a:p>
      </dgm:t>
    </dgm:pt>
    <dgm:pt modelId="{5F75D403-5F75-48AF-8D86-E98955F2D3E4}">
      <dgm:prSet/>
      <dgm:spPr/>
      <dgm:t>
        <a:bodyPr/>
        <a:lstStyle/>
        <a:p>
          <a:pPr>
            <a:lnSpc>
              <a:spcPct val="100000"/>
            </a:lnSpc>
          </a:pPr>
          <a:r>
            <a:rPr lang="en-US"/>
            <a:t>API token expires every hour and would fail out for being over the hour mark. For this, we used a response.status_code.</a:t>
          </a:r>
        </a:p>
      </dgm:t>
    </dgm:pt>
    <dgm:pt modelId="{C9A02917-7388-4808-955D-E7C09790052D}" type="parTrans" cxnId="{ED951B93-21D4-44A7-9E38-6BB3460A9E7C}">
      <dgm:prSet/>
      <dgm:spPr/>
      <dgm:t>
        <a:bodyPr/>
        <a:lstStyle/>
        <a:p>
          <a:endParaRPr lang="en-US"/>
        </a:p>
      </dgm:t>
    </dgm:pt>
    <dgm:pt modelId="{1A98FA68-A2BB-4FEE-BA85-2294E8E3BBFA}" type="sibTrans" cxnId="{ED951B93-21D4-44A7-9E38-6BB3460A9E7C}">
      <dgm:prSet/>
      <dgm:spPr/>
      <dgm:t>
        <a:bodyPr/>
        <a:lstStyle/>
        <a:p>
          <a:endParaRPr lang="en-US"/>
        </a:p>
      </dgm:t>
    </dgm:pt>
    <dgm:pt modelId="{0EC1F939-6BA1-412B-8BA1-DCE9CAA55F65}">
      <dgm:prSet/>
      <dgm:spPr/>
      <dgm:t>
        <a:bodyPr/>
        <a:lstStyle/>
        <a:p>
          <a:pPr>
            <a:lnSpc>
              <a:spcPct val="100000"/>
            </a:lnSpc>
          </a:pPr>
          <a:r>
            <a:rPr lang="en-US"/>
            <a:t>There was a limit error (429 error) arising, so we would either look for other ways to extract data or use another data source.</a:t>
          </a:r>
        </a:p>
      </dgm:t>
    </dgm:pt>
    <dgm:pt modelId="{4DAC1F3C-9210-4F8C-911C-71BA9D191503}" type="parTrans" cxnId="{A298F9F7-08BD-4969-B427-C5E959C8EF4E}">
      <dgm:prSet/>
      <dgm:spPr/>
      <dgm:t>
        <a:bodyPr/>
        <a:lstStyle/>
        <a:p>
          <a:endParaRPr lang="en-US"/>
        </a:p>
      </dgm:t>
    </dgm:pt>
    <dgm:pt modelId="{80A18815-2019-4BE2-A908-6F671192A376}" type="sibTrans" cxnId="{A298F9F7-08BD-4969-B427-C5E959C8EF4E}">
      <dgm:prSet/>
      <dgm:spPr/>
      <dgm:t>
        <a:bodyPr/>
        <a:lstStyle/>
        <a:p>
          <a:endParaRPr lang="en-US"/>
        </a:p>
      </dgm:t>
    </dgm:pt>
    <dgm:pt modelId="{CAABF5D0-2F10-4217-832C-B5E5DAB8EBF8}" type="pres">
      <dgm:prSet presAssocID="{F7DB7602-F3AF-49B3-A590-4E34A3C2A816}" presName="root" presStyleCnt="0">
        <dgm:presLayoutVars>
          <dgm:dir/>
          <dgm:resizeHandles val="exact"/>
        </dgm:presLayoutVars>
      </dgm:prSet>
      <dgm:spPr/>
    </dgm:pt>
    <dgm:pt modelId="{8234EECF-CC9B-4BBE-9EE5-CC82B3229027}" type="pres">
      <dgm:prSet presAssocID="{18AE4264-8CB0-441E-A78C-BD84B9039473}" presName="compNode" presStyleCnt="0"/>
      <dgm:spPr/>
    </dgm:pt>
    <dgm:pt modelId="{FACC23D7-35B4-4482-9252-499DCADBC7FE}" type="pres">
      <dgm:prSet presAssocID="{18AE4264-8CB0-441E-A78C-BD84B9039473}" presName="bgRect" presStyleLbl="bgShp" presStyleIdx="0" presStyleCnt="3"/>
      <dgm:spPr/>
    </dgm:pt>
    <dgm:pt modelId="{1F5F00E0-D123-43AB-8F35-57636BF0F97A}" type="pres">
      <dgm:prSet presAssocID="{18AE4264-8CB0-441E-A78C-BD84B90394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gnifying glass with solid fill"/>
        </a:ext>
      </dgm:extLst>
    </dgm:pt>
    <dgm:pt modelId="{B42199B8-7B89-40E1-95E2-826BE1F3483E}" type="pres">
      <dgm:prSet presAssocID="{18AE4264-8CB0-441E-A78C-BD84B9039473}" presName="spaceRect" presStyleCnt="0"/>
      <dgm:spPr/>
    </dgm:pt>
    <dgm:pt modelId="{619FFD7B-C707-4211-892F-D5CDC747A770}" type="pres">
      <dgm:prSet presAssocID="{18AE4264-8CB0-441E-A78C-BD84B9039473}" presName="parTx" presStyleLbl="revTx" presStyleIdx="0" presStyleCnt="3">
        <dgm:presLayoutVars>
          <dgm:chMax val="0"/>
          <dgm:chPref val="0"/>
        </dgm:presLayoutVars>
      </dgm:prSet>
      <dgm:spPr/>
    </dgm:pt>
    <dgm:pt modelId="{C1EE87D9-A5A2-4ACF-A626-A36BA61838D0}" type="pres">
      <dgm:prSet presAssocID="{61FAC4E7-9943-42E8-8329-DA7555E83BFE}" presName="sibTrans" presStyleCnt="0"/>
      <dgm:spPr/>
    </dgm:pt>
    <dgm:pt modelId="{C570345E-A6AE-44BE-9480-28650B0353B6}" type="pres">
      <dgm:prSet presAssocID="{5F75D403-5F75-48AF-8D86-E98955F2D3E4}" presName="compNode" presStyleCnt="0"/>
      <dgm:spPr/>
    </dgm:pt>
    <dgm:pt modelId="{18E7133B-B597-4A1B-BB2A-67037434A057}" type="pres">
      <dgm:prSet presAssocID="{5F75D403-5F75-48AF-8D86-E98955F2D3E4}" presName="bgRect" presStyleLbl="bgShp" presStyleIdx="1" presStyleCnt="3"/>
      <dgm:spPr/>
    </dgm:pt>
    <dgm:pt modelId="{40212370-45FD-49EF-8EB2-36D251F62A49}" type="pres">
      <dgm:prSet presAssocID="{5F75D403-5F75-48AF-8D86-E98955F2D3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ins with solid fill"/>
        </a:ext>
      </dgm:extLst>
    </dgm:pt>
    <dgm:pt modelId="{1E5EAA60-834B-4C21-993C-C16176EB9983}" type="pres">
      <dgm:prSet presAssocID="{5F75D403-5F75-48AF-8D86-E98955F2D3E4}" presName="spaceRect" presStyleCnt="0"/>
      <dgm:spPr/>
    </dgm:pt>
    <dgm:pt modelId="{D4B3FBBF-4E74-4F8A-ACEF-6C38E7B5473C}" type="pres">
      <dgm:prSet presAssocID="{5F75D403-5F75-48AF-8D86-E98955F2D3E4}" presName="parTx" presStyleLbl="revTx" presStyleIdx="1" presStyleCnt="3">
        <dgm:presLayoutVars>
          <dgm:chMax val="0"/>
          <dgm:chPref val="0"/>
        </dgm:presLayoutVars>
      </dgm:prSet>
      <dgm:spPr/>
    </dgm:pt>
    <dgm:pt modelId="{6513F468-B21A-474F-AA98-05E212F2B5CC}" type="pres">
      <dgm:prSet presAssocID="{1A98FA68-A2BB-4FEE-BA85-2294E8E3BBFA}" presName="sibTrans" presStyleCnt="0"/>
      <dgm:spPr/>
    </dgm:pt>
    <dgm:pt modelId="{AA644987-8564-43D5-AB32-0D0B3856D223}" type="pres">
      <dgm:prSet presAssocID="{0EC1F939-6BA1-412B-8BA1-DCE9CAA55F65}" presName="compNode" presStyleCnt="0"/>
      <dgm:spPr/>
    </dgm:pt>
    <dgm:pt modelId="{0161DEB0-61E5-4BC8-BB99-0DD10F370D41}" type="pres">
      <dgm:prSet presAssocID="{0EC1F939-6BA1-412B-8BA1-DCE9CAA55F65}" presName="bgRect" presStyleLbl="bgShp" presStyleIdx="2" presStyleCnt="3"/>
      <dgm:spPr/>
    </dgm:pt>
    <dgm:pt modelId="{93E494A9-6C8A-4B50-AF90-CFD3942A4674}" type="pres">
      <dgm:prSet presAssocID="{0EC1F939-6BA1-412B-8BA1-DCE9CAA55F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rritant"/>
        </a:ext>
      </dgm:extLst>
    </dgm:pt>
    <dgm:pt modelId="{41141399-4170-4B25-BF80-C940E9D01DE2}" type="pres">
      <dgm:prSet presAssocID="{0EC1F939-6BA1-412B-8BA1-DCE9CAA55F65}" presName="spaceRect" presStyleCnt="0"/>
      <dgm:spPr/>
    </dgm:pt>
    <dgm:pt modelId="{90010CA6-0962-49C3-A6F9-89D2D957F61E}" type="pres">
      <dgm:prSet presAssocID="{0EC1F939-6BA1-412B-8BA1-DCE9CAA55F65}" presName="parTx" presStyleLbl="revTx" presStyleIdx="2" presStyleCnt="3">
        <dgm:presLayoutVars>
          <dgm:chMax val="0"/>
          <dgm:chPref val="0"/>
        </dgm:presLayoutVars>
      </dgm:prSet>
      <dgm:spPr/>
    </dgm:pt>
  </dgm:ptLst>
  <dgm:cxnLst>
    <dgm:cxn modelId="{DC242713-5EAD-4BE7-8E75-10A5EF3BCB56}" type="presOf" srcId="{5F75D403-5F75-48AF-8D86-E98955F2D3E4}" destId="{D4B3FBBF-4E74-4F8A-ACEF-6C38E7B5473C}" srcOrd="0" destOrd="0" presId="urn:microsoft.com/office/officeart/2018/2/layout/IconVerticalSolidList"/>
    <dgm:cxn modelId="{9CD67B14-F834-47B5-8078-9B3C0C924CE1}" type="presOf" srcId="{0EC1F939-6BA1-412B-8BA1-DCE9CAA55F65}" destId="{90010CA6-0962-49C3-A6F9-89D2D957F61E}" srcOrd="0" destOrd="0" presId="urn:microsoft.com/office/officeart/2018/2/layout/IconVerticalSolidList"/>
    <dgm:cxn modelId="{69BBD83E-CA38-443C-9213-8E2EEA5A017E}" srcId="{F7DB7602-F3AF-49B3-A590-4E34A3C2A816}" destId="{18AE4264-8CB0-441E-A78C-BD84B9039473}" srcOrd="0" destOrd="0" parTransId="{19E9C0D2-A059-4FF4-B96A-1435E8894C31}" sibTransId="{61FAC4E7-9943-42E8-8329-DA7555E83BFE}"/>
    <dgm:cxn modelId="{87FF8E5E-DA81-4905-8814-08873B02AD7F}" type="presOf" srcId="{F7DB7602-F3AF-49B3-A590-4E34A3C2A816}" destId="{CAABF5D0-2F10-4217-832C-B5E5DAB8EBF8}" srcOrd="0" destOrd="0" presId="urn:microsoft.com/office/officeart/2018/2/layout/IconVerticalSolidList"/>
    <dgm:cxn modelId="{EE143263-DD8A-4531-809E-0D9CB8AD97E5}" type="presOf" srcId="{18AE4264-8CB0-441E-A78C-BD84B9039473}" destId="{619FFD7B-C707-4211-892F-D5CDC747A770}" srcOrd="0" destOrd="0" presId="urn:microsoft.com/office/officeart/2018/2/layout/IconVerticalSolidList"/>
    <dgm:cxn modelId="{ED951B93-21D4-44A7-9E38-6BB3460A9E7C}" srcId="{F7DB7602-F3AF-49B3-A590-4E34A3C2A816}" destId="{5F75D403-5F75-48AF-8D86-E98955F2D3E4}" srcOrd="1" destOrd="0" parTransId="{C9A02917-7388-4808-955D-E7C09790052D}" sibTransId="{1A98FA68-A2BB-4FEE-BA85-2294E8E3BBFA}"/>
    <dgm:cxn modelId="{A298F9F7-08BD-4969-B427-C5E959C8EF4E}" srcId="{F7DB7602-F3AF-49B3-A590-4E34A3C2A816}" destId="{0EC1F939-6BA1-412B-8BA1-DCE9CAA55F65}" srcOrd="2" destOrd="0" parTransId="{4DAC1F3C-9210-4F8C-911C-71BA9D191503}" sibTransId="{80A18815-2019-4BE2-A908-6F671192A376}"/>
    <dgm:cxn modelId="{B5AB77FA-6A8E-4BCE-AD4C-3221B52E3ED1}" type="presParOf" srcId="{CAABF5D0-2F10-4217-832C-B5E5DAB8EBF8}" destId="{8234EECF-CC9B-4BBE-9EE5-CC82B3229027}" srcOrd="0" destOrd="0" presId="urn:microsoft.com/office/officeart/2018/2/layout/IconVerticalSolidList"/>
    <dgm:cxn modelId="{46C0F705-B7D6-48EC-8685-2000EF213832}" type="presParOf" srcId="{8234EECF-CC9B-4BBE-9EE5-CC82B3229027}" destId="{FACC23D7-35B4-4482-9252-499DCADBC7FE}" srcOrd="0" destOrd="0" presId="urn:microsoft.com/office/officeart/2018/2/layout/IconVerticalSolidList"/>
    <dgm:cxn modelId="{38DC4B25-9119-4D55-AA2E-4D896BE2C4C8}" type="presParOf" srcId="{8234EECF-CC9B-4BBE-9EE5-CC82B3229027}" destId="{1F5F00E0-D123-43AB-8F35-57636BF0F97A}" srcOrd="1" destOrd="0" presId="urn:microsoft.com/office/officeart/2018/2/layout/IconVerticalSolidList"/>
    <dgm:cxn modelId="{A4DE7174-8C5F-49A0-A92F-0F9E10572C41}" type="presParOf" srcId="{8234EECF-CC9B-4BBE-9EE5-CC82B3229027}" destId="{B42199B8-7B89-40E1-95E2-826BE1F3483E}" srcOrd="2" destOrd="0" presId="urn:microsoft.com/office/officeart/2018/2/layout/IconVerticalSolidList"/>
    <dgm:cxn modelId="{3E088593-F9FA-45C1-80DE-E4FEDB03B252}" type="presParOf" srcId="{8234EECF-CC9B-4BBE-9EE5-CC82B3229027}" destId="{619FFD7B-C707-4211-892F-D5CDC747A770}" srcOrd="3" destOrd="0" presId="urn:microsoft.com/office/officeart/2018/2/layout/IconVerticalSolidList"/>
    <dgm:cxn modelId="{3117CE82-E675-44C3-ABEC-A459BCEBD326}" type="presParOf" srcId="{CAABF5D0-2F10-4217-832C-B5E5DAB8EBF8}" destId="{C1EE87D9-A5A2-4ACF-A626-A36BA61838D0}" srcOrd="1" destOrd="0" presId="urn:microsoft.com/office/officeart/2018/2/layout/IconVerticalSolidList"/>
    <dgm:cxn modelId="{4AEE9643-E609-4134-9C91-BBAF721A900A}" type="presParOf" srcId="{CAABF5D0-2F10-4217-832C-B5E5DAB8EBF8}" destId="{C570345E-A6AE-44BE-9480-28650B0353B6}" srcOrd="2" destOrd="0" presId="urn:microsoft.com/office/officeart/2018/2/layout/IconVerticalSolidList"/>
    <dgm:cxn modelId="{0C7B4137-59FF-4B81-8122-793392C8418C}" type="presParOf" srcId="{C570345E-A6AE-44BE-9480-28650B0353B6}" destId="{18E7133B-B597-4A1B-BB2A-67037434A057}" srcOrd="0" destOrd="0" presId="urn:microsoft.com/office/officeart/2018/2/layout/IconVerticalSolidList"/>
    <dgm:cxn modelId="{CC9CAB10-1BDF-4C2B-ABBF-3BB626093D39}" type="presParOf" srcId="{C570345E-A6AE-44BE-9480-28650B0353B6}" destId="{40212370-45FD-49EF-8EB2-36D251F62A49}" srcOrd="1" destOrd="0" presId="urn:microsoft.com/office/officeart/2018/2/layout/IconVerticalSolidList"/>
    <dgm:cxn modelId="{26664AD8-28B2-4740-B7B1-260EAE88E7DF}" type="presParOf" srcId="{C570345E-A6AE-44BE-9480-28650B0353B6}" destId="{1E5EAA60-834B-4C21-993C-C16176EB9983}" srcOrd="2" destOrd="0" presId="urn:microsoft.com/office/officeart/2018/2/layout/IconVerticalSolidList"/>
    <dgm:cxn modelId="{AD0D622A-3A31-41DB-AADA-5F392538C85C}" type="presParOf" srcId="{C570345E-A6AE-44BE-9480-28650B0353B6}" destId="{D4B3FBBF-4E74-4F8A-ACEF-6C38E7B5473C}" srcOrd="3" destOrd="0" presId="urn:microsoft.com/office/officeart/2018/2/layout/IconVerticalSolidList"/>
    <dgm:cxn modelId="{EC7A6D64-FF8D-42F5-B1C9-E2CE8CFE4932}" type="presParOf" srcId="{CAABF5D0-2F10-4217-832C-B5E5DAB8EBF8}" destId="{6513F468-B21A-474F-AA98-05E212F2B5CC}" srcOrd="3" destOrd="0" presId="urn:microsoft.com/office/officeart/2018/2/layout/IconVerticalSolidList"/>
    <dgm:cxn modelId="{27C6B896-370D-4A19-A42D-C21028E42DE4}" type="presParOf" srcId="{CAABF5D0-2F10-4217-832C-B5E5DAB8EBF8}" destId="{AA644987-8564-43D5-AB32-0D0B3856D223}" srcOrd="4" destOrd="0" presId="urn:microsoft.com/office/officeart/2018/2/layout/IconVerticalSolidList"/>
    <dgm:cxn modelId="{10463B71-7F5C-4C93-B138-9066E6538F15}" type="presParOf" srcId="{AA644987-8564-43D5-AB32-0D0B3856D223}" destId="{0161DEB0-61E5-4BC8-BB99-0DD10F370D41}" srcOrd="0" destOrd="0" presId="urn:microsoft.com/office/officeart/2018/2/layout/IconVerticalSolidList"/>
    <dgm:cxn modelId="{63A1C130-A511-4052-9931-1922181A355E}" type="presParOf" srcId="{AA644987-8564-43D5-AB32-0D0B3856D223}" destId="{93E494A9-6C8A-4B50-AF90-CFD3942A4674}" srcOrd="1" destOrd="0" presId="urn:microsoft.com/office/officeart/2018/2/layout/IconVerticalSolidList"/>
    <dgm:cxn modelId="{37EF5F5E-58D8-457F-A750-4A899A175BA4}" type="presParOf" srcId="{AA644987-8564-43D5-AB32-0D0B3856D223}" destId="{41141399-4170-4B25-BF80-C940E9D01DE2}" srcOrd="2" destOrd="0" presId="urn:microsoft.com/office/officeart/2018/2/layout/IconVerticalSolidList"/>
    <dgm:cxn modelId="{58B04230-3F73-4E23-9208-EB8330513AD3}" type="presParOf" srcId="{AA644987-8564-43D5-AB32-0D0B3856D223}" destId="{90010CA6-0962-49C3-A6F9-89D2D957F61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954650-C2D1-4B81-ACB5-D6BB0B718B5F}" type="doc">
      <dgm:prSet loTypeId="urn:microsoft.com/office/officeart/2018/2/layout/IconVerticalSolidList" loCatId="icon" qsTypeId="urn:microsoft.com/office/officeart/2005/8/quickstyle/simple1" qsCatId="simple" csTypeId="urn:microsoft.com/office/officeart/2005/8/colors/accent6_2" csCatId="accent6" phldr="1"/>
      <dgm:spPr/>
      <dgm:t>
        <a:bodyPr/>
        <a:lstStyle/>
        <a:p>
          <a:endParaRPr lang="en-US"/>
        </a:p>
      </dgm:t>
    </dgm:pt>
    <dgm:pt modelId="{2A8CBB17-DC2D-47A1-9444-934A4AFC8FFA}">
      <dgm:prSet/>
      <dgm:spPr/>
      <dgm:t>
        <a:bodyPr/>
        <a:lstStyle/>
        <a:p>
          <a:pPr>
            <a:lnSpc>
              <a:spcPct val="100000"/>
            </a:lnSpc>
          </a:pPr>
          <a:r>
            <a:rPr lang="en-US"/>
            <a:t>Although there were some challenges using the Spotify API, I extracted data to use on a new platform, Databricks.</a:t>
          </a:r>
        </a:p>
      </dgm:t>
    </dgm:pt>
    <dgm:pt modelId="{46692BB8-589E-48AE-9E2A-E098B5C6CC87}" type="parTrans" cxnId="{88897648-62DD-49F5-81DA-08FAA14A634B}">
      <dgm:prSet/>
      <dgm:spPr/>
      <dgm:t>
        <a:bodyPr/>
        <a:lstStyle/>
        <a:p>
          <a:endParaRPr lang="en-US"/>
        </a:p>
      </dgm:t>
    </dgm:pt>
    <dgm:pt modelId="{8DF8C7E4-E5B3-4C96-A212-798CD46DAC39}" type="sibTrans" cxnId="{88897648-62DD-49F5-81DA-08FAA14A634B}">
      <dgm:prSet/>
      <dgm:spPr/>
      <dgm:t>
        <a:bodyPr/>
        <a:lstStyle/>
        <a:p>
          <a:endParaRPr lang="en-US"/>
        </a:p>
      </dgm:t>
    </dgm:pt>
    <dgm:pt modelId="{FD77655D-3E61-4E96-B5BD-CDC89E774824}">
      <dgm:prSet/>
      <dgm:spPr/>
      <dgm:t>
        <a:bodyPr/>
        <a:lstStyle/>
        <a:p>
          <a:pPr>
            <a:lnSpc>
              <a:spcPct val="100000"/>
            </a:lnSpc>
          </a:pPr>
          <a:r>
            <a:rPr lang="en-US"/>
            <a:t>I used the PySpark book to help me learn and use the fundamentals when creating a pipeline to extract and analyze code.</a:t>
          </a:r>
        </a:p>
      </dgm:t>
    </dgm:pt>
    <dgm:pt modelId="{2864D331-1537-4DE7-B6A7-7502EA649938}" type="parTrans" cxnId="{5C9CB434-89C2-4E0F-AC67-BC9F144CB527}">
      <dgm:prSet/>
      <dgm:spPr/>
      <dgm:t>
        <a:bodyPr/>
        <a:lstStyle/>
        <a:p>
          <a:endParaRPr lang="en-US"/>
        </a:p>
      </dgm:t>
    </dgm:pt>
    <dgm:pt modelId="{D4AFADF1-C79A-4872-993F-F25696BD56D5}" type="sibTrans" cxnId="{5C9CB434-89C2-4E0F-AC67-BC9F144CB527}">
      <dgm:prSet/>
      <dgm:spPr/>
      <dgm:t>
        <a:bodyPr/>
        <a:lstStyle/>
        <a:p>
          <a:endParaRPr lang="en-US"/>
        </a:p>
      </dgm:t>
    </dgm:pt>
    <dgm:pt modelId="{6EC755EE-D941-4303-BA3A-43B0F38AC6D7}">
      <dgm:prSet/>
      <dgm:spPr/>
      <dgm:t>
        <a:bodyPr/>
        <a:lstStyle/>
        <a:p>
          <a:pPr>
            <a:lnSpc>
              <a:spcPct val="100000"/>
            </a:lnSpc>
          </a:pPr>
          <a:r>
            <a:rPr lang="en-US"/>
            <a:t>I learned how to create a compute on Databricks and create visualizations based on different PySpark SQL codes.</a:t>
          </a:r>
        </a:p>
      </dgm:t>
    </dgm:pt>
    <dgm:pt modelId="{476F5CCC-134C-4F32-9D98-D1B4925D4827}" type="parTrans" cxnId="{E05BC3FE-4611-4072-A08F-061BE72F9ACE}">
      <dgm:prSet/>
      <dgm:spPr/>
      <dgm:t>
        <a:bodyPr/>
        <a:lstStyle/>
        <a:p>
          <a:endParaRPr lang="en-US"/>
        </a:p>
      </dgm:t>
    </dgm:pt>
    <dgm:pt modelId="{D813916F-82E5-4196-98BA-E137DEDB9213}" type="sibTrans" cxnId="{E05BC3FE-4611-4072-A08F-061BE72F9ACE}">
      <dgm:prSet/>
      <dgm:spPr/>
      <dgm:t>
        <a:bodyPr/>
        <a:lstStyle/>
        <a:p>
          <a:endParaRPr lang="en-US"/>
        </a:p>
      </dgm:t>
    </dgm:pt>
    <dgm:pt modelId="{01AA09F7-7F9E-4D86-93FD-50EBB60A84F4}" type="pres">
      <dgm:prSet presAssocID="{C4954650-C2D1-4B81-ACB5-D6BB0B718B5F}" presName="root" presStyleCnt="0">
        <dgm:presLayoutVars>
          <dgm:dir/>
          <dgm:resizeHandles val="exact"/>
        </dgm:presLayoutVars>
      </dgm:prSet>
      <dgm:spPr/>
    </dgm:pt>
    <dgm:pt modelId="{743756D3-FDD9-40AF-B9C6-1A88DCD16B6F}" type="pres">
      <dgm:prSet presAssocID="{2A8CBB17-DC2D-47A1-9444-934A4AFC8FFA}" presName="compNode" presStyleCnt="0"/>
      <dgm:spPr/>
    </dgm:pt>
    <dgm:pt modelId="{3F97555F-12CC-47E2-9B7F-352683FB5F5E}" type="pres">
      <dgm:prSet presAssocID="{2A8CBB17-DC2D-47A1-9444-934A4AFC8FFA}" presName="bgRect" presStyleLbl="bgShp" presStyleIdx="0" presStyleCnt="3"/>
      <dgm:spPr/>
    </dgm:pt>
    <dgm:pt modelId="{391B5620-169A-4B38-832D-5A69125F1112}" type="pres">
      <dgm:prSet presAssocID="{2A8CBB17-DC2D-47A1-9444-934A4AFC8F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A3CCFBB-FA8F-4053-AE35-1E9FE9E05005}" type="pres">
      <dgm:prSet presAssocID="{2A8CBB17-DC2D-47A1-9444-934A4AFC8FFA}" presName="spaceRect" presStyleCnt="0"/>
      <dgm:spPr/>
    </dgm:pt>
    <dgm:pt modelId="{398024A6-2960-430A-8D53-862CF1A48AD5}" type="pres">
      <dgm:prSet presAssocID="{2A8CBB17-DC2D-47A1-9444-934A4AFC8FFA}" presName="parTx" presStyleLbl="revTx" presStyleIdx="0" presStyleCnt="3">
        <dgm:presLayoutVars>
          <dgm:chMax val="0"/>
          <dgm:chPref val="0"/>
        </dgm:presLayoutVars>
      </dgm:prSet>
      <dgm:spPr/>
    </dgm:pt>
    <dgm:pt modelId="{342C0E90-FE2E-4666-B0A7-A73477634513}" type="pres">
      <dgm:prSet presAssocID="{8DF8C7E4-E5B3-4C96-A212-798CD46DAC39}" presName="sibTrans" presStyleCnt="0"/>
      <dgm:spPr/>
    </dgm:pt>
    <dgm:pt modelId="{7CBAE611-C42D-46C3-A311-6E988457A30A}" type="pres">
      <dgm:prSet presAssocID="{FD77655D-3E61-4E96-B5BD-CDC89E774824}" presName="compNode" presStyleCnt="0"/>
      <dgm:spPr/>
    </dgm:pt>
    <dgm:pt modelId="{7BBFF933-F944-4F3A-8EA2-22F9A1AD6DC2}" type="pres">
      <dgm:prSet presAssocID="{FD77655D-3E61-4E96-B5BD-CDC89E774824}" presName="bgRect" presStyleLbl="bgShp" presStyleIdx="1" presStyleCnt="3"/>
      <dgm:spPr/>
    </dgm:pt>
    <dgm:pt modelId="{5104EB5D-415D-40D5-ADE0-4F9FC1CD2E4D}" type="pres">
      <dgm:prSet presAssocID="{FD77655D-3E61-4E96-B5BD-CDC89E7748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4EAEC10-4584-4FF5-8763-AF8E5275D21D}" type="pres">
      <dgm:prSet presAssocID="{FD77655D-3E61-4E96-B5BD-CDC89E774824}" presName="spaceRect" presStyleCnt="0"/>
      <dgm:spPr/>
    </dgm:pt>
    <dgm:pt modelId="{1AD07E7D-7E8E-489C-9F1F-3B0AF4A523B7}" type="pres">
      <dgm:prSet presAssocID="{FD77655D-3E61-4E96-B5BD-CDC89E774824}" presName="parTx" presStyleLbl="revTx" presStyleIdx="1" presStyleCnt="3">
        <dgm:presLayoutVars>
          <dgm:chMax val="0"/>
          <dgm:chPref val="0"/>
        </dgm:presLayoutVars>
      </dgm:prSet>
      <dgm:spPr/>
    </dgm:pt>
    <dgm:pt modelId="{B1538850-81B6-48C0-A62C-B83F6DBE5966}" type="pres">
      <dgm:prSet presAssocID="{D4AFADF1-C79A-4872-993F-F25696BD56D5}" presName="sibTrans" presStyleCnt="0"/>
      <dgm:spPr/>
    </dgm:pt>
    <dgm:pt modelId="{FFEDDA04-BCD7-4A1D-BE51-7828F5672D54}" type="pres">
      <dgm:prSet presAssocID="{6EC755EE-D941-4303-BA3A-43B0F38AC6D7}" presName="compNode" presStyleCnt="0"/>
      <dgm:spPr/>
    </dgm:pt>
    <dgm:pt modelId="{248D2DEF-A40D-4DB6-8DED-29D92A42C00A}" type="pres">
      <dgm:prSet presAssocID="{6EC755EE-D941-4303-BA3A-43B0F38AC6D7}" presName="bgRect" presStyleLbl="bgShp" presStyleIdx="2" presStyleCnt="3"/>
      <dgm:spPr/>
    </dgm:pt>
    <dgm:pt modelId="{E06C70F7-0A80-4A6C-BB8B-DFD4736DA994}" type="pres">
      <dgm:prSet presAssocID="{6EC755EE-D941-4303-BA3A-43B0F38AC6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51E0C48-3099-4123-8C43-AFE4538E116D}" type="pres">
      <dgm:prSet presAssocID="{6EC755EE-D941-4303-BA3A-43B0F38AC6D7}" presName="spaceRect" presStyleCnt="0"/>
      <dgm:spPr/>
    </dgm:pt>
    <dgm:pt modelId="{76644389-794C-4F37-9D06-969363DB2094}" type="pres">
      <dgm:prSet presAssocID="{6EC755EE-D941-4303-BA3A-43B0F38AC6D7}" presName="parTx" presStyleLbl="revTx" presStyleIdx="2" presStyleCnt="3">
        <dgm:presLayoutVars>
          <dgm:chMax val="0"/>
          <dgm:chPref val="0"/>
        </dgm:presLayoutVars>
      </dgm:prSet>
      <dgm:spPr/>
    </dgm:pt>
  </dgm:ptLst>
  <dgm:cxnLst>
    <dgm:cxn modelId="{5C9CB434-89C2-4E0F-AC67-BC9F144CB527}" srcId="{C4954650-C2D1-4B81-ACB5-D6BB0B718B5F}" destId="{FD77655D-3E61-4E96-B5BD-CDC89E774824}" srcOrd="1" destOrd="0" parTransId="{2864D331-1537-4DE7-B6A7-7502EA649938}" sibTransId="{D4AFADF1-C79A-4872-993F-F25696BD56D5}"/>
    <dgm:cxn modelId="{583D1464-42F5-4D3C-960C-E85C3DF75E93}" type="presOf" srcId="{2A8CBB17-DC2D-47A1-9444-934A4AFC8FFA}" destId="{398024A6-2960-430A-8D53-862CF1A48AD5}" srcOrd="0" destOrd="0" presId="urn:microsoft.com/office/officeart/2018/2/layout/IconVerticalSolidList"/>
    <dgm:cxn modelId="{88897648-62DD-49F5-81DA-08FAA14A634B}" srcId="{C4954650-C2D1-4B81-ACB5-D6BB0B718B5F}" destId="{2A8CBB17-DC2D-47A1-9444-934A4AFC8FFA}" srcOrd="0" destOrd="0" parTransId="{46692BB8-589E-48AE-9E2A-E098B5C6CC87}" sibTransId="{8DF8C7E4-E5B3-4C96-A212-798CD46DAC39}"/>
    <dgm:cxn modelId="{BCAFD082-DB7B-410C-8E60-6A14C6D6DE9E}" type="presOf" srcId="{C4954650-C2D1-4B81-ACB5-D6BB0B718B5F}" destId="{01AA09F7-7F9E-4D86-93FD-50EBB60A84F4}" srcOrd="0" destOrd="0" presId="urn:microsoft.com/office/officeart/2018/2/layout/IconVerticalSolidList"/>
    <dgm:cxn modelId="{10676D98-3751-4D58-857C-9DC2A14848B9}" type="presOf" srcId="{6EC755EE-D941-4303-BA3A-43B0F38AC6D7}" destId="{76644389-794C-4F37-9D06-969363DB2094}" srcOrd="0" destOrd="0" presId="urn:microsoft.com/office/officeart/2018/2/layout/IconVerticalSolidList"/>
    <dgm:cxn modelId="{313E7DD7-EA12-43D3-A1FA-D8FF0B956460}" type="presOf" srcId="{FD77655D-3E61-4E96-B5BD-CDC89E774824}" destId="{1AD07E7D-7E8E-489C-9F1F-3B0AF4A523B7}" srcOrd="0" destOrd="0" presId="urn:microsoft.com/office/officeart/2018/2/layout/IconVerticalSolidList"/>
    <dgm:cxn modelId="{E05BC3FE-4611-4072-A08F-061BE72F9ACE}" srcId="{C4954650-C2D1-4B81-ACB5-D6BB0B718B5F}" destId="{6EC755EE-D941-4303-BA3A-43B0F38AC6D7}" srcOrd="2" destOrd="0" parTransId="{476F5CCC-134C-4F32-9D98-D1B4925D4827}" sibTransId="{D813916F-82E5-4196-98BA-E137DEDB9213}"/>
    <dgm:cxn modelId="{91D8C200-4C83-44D8-B817-5712BC2A44F3}" type="presParOf" srcId="{01AA09F7-7F9E-4D86-93FD-50EBB60A84F4}" destId="{743756D3-FDD9-40AF-B9C6-1A88DCD16B6F}" srcOrd="0" destOrd="0" presId="urn:microsoft.com/office/officeart/2018/2/layout/IconVerticalSolidList"/>
    <dgm:cxn modelId="{51C1685C-D7A7-4375-B080-7F6AFB5D473F}" type="presParOf" srcId="{743756D3-FDD9-40AF-B9C6-1A88DCD16B6F}" destId="{3F97555F-12CC-47E2-9B7F-352683FB5F5E}" srcOrd="0" destOrd="0" presId="urn:microsoft.com/office/officeart/2018/2/layout/IconVerticalSolidList"/>
    <dgm:cxn modelId="{6974B714-2DC9-4677-9155-6C0E056CC532}" type="presParOf" srcId="{743756D3-FDD9-40AF-B9C6-1A88DCD16B6F}" destId="{391B5620-169A-4B38-832D-5A69125F1112}" srcOrd="1" destOrd="0" presId="urn:microsoft.com/office/officeart/2018/2/layout/IconVerticalSolidList"/>
    <dgm:cxn modelId="{64B3553E-EC3E-4115-8E8A-B9B5ED4A302E}" type="presParOf" srcId="{743756D3-FDD9-40AF-B9C6-1A88DCD16B6F}" destId="{5A3CCFBB-FA8F-4053-AE35-1E9FE9E05005}" srcOrd="2" destOrd="0" presId="urn:microsoft.com/office/officeart/2018/2/layout/IconVerticalSolidList"/>
    <dgm:cxn modelId="{6E7C1448-05C9-4A57-978D-7E14DCF5BCFD}" type="presParOf" srcId="{743756D3-FDD9-40AF-B9C6-1A88DCD16B6F}" destId="{398024A6-2960-430A-8D53-862CF1A48AD5}" srcOrd="3" destOrd="0" presId="urn:microsoft.com/office/officeart/2018/2/layout/IconVerticalSolidList"/>
    <dgm:cxn modelId="{9027597E-14F1-4C95-9A6B-99F2FEA5AE26}" type="presParOf" srcId="{01AA09F7-7F9E-4D86-93FD-50EBB60A84F4}" destId="{342C0E90-FE2E-4666-B0A7-A73477634513}" srcOrd="1" destOrd="0" presId="urn:microsoft.com/office/officeart/2018/2/layout/IconVerticalSolidList"/>
    <dgm:cxn modelId="{E1B3758D-A2AA-46DB-A67A-1C3A8E60A52C}" type="presParOf" srcId="{01AA09F7-7F9E-4D86-93FD-50EBB60A84F4}" destId="{7CBAE611-C42D-46C3-A311-6E988457A30A}" srcOrd="2" destOrd="0" presId="urn:microsoft.com/office/officeart/2018/2/layout/IconVerticalSolidList"/>
    <dgm:cxn modelId="{8721CA60-94F4-46C5-A107-88233B1D0B0E}" type="presParOf" srcId="{7CBAE611-C42D-46C3-A311-6E988457A30A}" destId="{7BBFF933-F944-4F3A-8EA2-22F9A1AD6DC2}" srcOrd="0" destOrd="0" presId="urn:microsoft.com/office/officeart/2018/2/layout/IconVerticalSolidList"/>
    <dgm:cxn modelId="{47CEE262-E33E-45A6-A7E8-049AF5E81BC7}" type="presParOf" srcId="{7CBAE611-C42D-46C3-A311-6E988457A30A}" destId="{5104EB5D-415D-40D5-ADE0-4F9FC1CD2E4D}" srcOrd="1" destOrd="0" presId="urn:microsoft.com/office/officeart/2018/2/layout/IconVerticalSolidList"/>
    <dgm:cxn modelId="{97422129-7231-489A-9C4D-6B6E23F85204}" type="presParOf" srcId="{7CBAE611-C42D-46C3-A311-6E988457A30A}" destId="{84EAEC10-4584-4FF5-8763-AF8E5275D21D}" srcOrd="2" destOrd="0" presId="urn:microsoft.com/office/officeart/2018/2/layout/IconVerticalSolidList"/>
    <dgm:cxn modelId="{29380168-C95C-41F9-8BE5-8788F520F474}" type="presParOf" srcId="{7CBAE611-C42D-46C3-A311-6E988457A30A}" destId="{1AD07E7D-7E8E-489C-9F1F-3B0AF4A523B7}" srcOrd="3" destOrd="0" presId="urn:microsoft.com/office/officeart/2018/2/layout/IconVerticalSolidList"/>
    <dgm:cxn modelId="{5A8DB2D4-6132-4107-A430-E34936923E05}" type="presParOf" srcId="{01AA09F7-7F9E-4D86-93FD-50EBB60A84F4}" destId="{B1538850-81B6-48C0-A62C-B83F6DBE5966}" srcOrd="3" destOrd="0" presId="urn:microsoft.com/office/officeart/2018/2/layout/IconVerticalSolidList"/>
    <dgm:cxn modelId="{C442BF76-3B63-4F00-A1C2-7DA75489CE6F}" type="presParOf" srcId="{01AA09F7-7F9E-4D86-93FD-50EBB60A84F4}" destId="{FFEDDA04-BCD7-4A1D-BE51-7828F5672D54}" srcOrd="4" destOrd="0" presId="urn:microsoft.com/office/officeart/2018/2/layout/IconVerticalSolidList"/>
    <dgm:cxn modelId="{4C3150D7-615E-4306-8B65-9082C3870630}" type="presParOf" srcId="{FFEDDA04-BCD7-4A1D-BE51-7828F5672D54}" destId="{248D2DEF-A40D-4DB6-8DED-29D92A42C00A}" srcOrd="0" destOrd="0" presId="urn:microsoft.com/office/officeart/2018/2/layout/IconVerticalSolidList"/>
    <dgm:cxn modelId="{76BE7951-6254-4571-93B2-3D83ABC25862}" type="presParOf" srcId="{FFEDDA04-BCD7-4A1D-BE51-7828F5672D54}" destId="{E06C70F7-0A80-4A6C-BB8B-DFD4736DA994}" srcOrd="1" destOrd="0" presId="urn:microsoft.com/office/officeart/2018/2/layout/IconVerticalSolidList"/>
    <dgm:cxn modelId="{37EFC081-75D9-4D74-BBBF-4B2D51D9C6E4}" type="presParOf" srcId="{FFEDDA04-BCD7-4A1D-BE51-7828F5672D54}" destId="{451E0C48-3099-4123-8C43-AFE4538E116D}" srcOrd="2" destOrd="0" presId="urn:microsoft.com/office/officeart/2018/2/layout/IconVerticalSolidList"/>
    <dgm:cxn modelId="{D7EDFD6B-7670-4F61-9266-EFBA8C73E827}" type="presParOf" srcId="{FFEDDA04-BCD7-4A1D-BE51-7828F5672D54}" destId="{76644389-794C-4F37-9D06-969363DB20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F599D-502B-467F-A5AF-0D486F597F14}">
      <dsp:nvSpPr>
        <dsp:cNvPr id="0" name=""/>
        <dsp:cNvSpPr/>
      </dsp:nvSpPr>
      <dsp:spPr>
        <a:xfrm>
          <a:off x="2044800" y="105668"/>
          <a:ext cx="2196000" cy="2196000"/>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266D3F-3ADB-4945-8F5E-4E560F1A7A28}">
      <dsp:nvSpPr>
        <dsp:cNvPr id="0" name=""/>
        <dsp:cNvSpPr/>
      </dsp:nvSpPr>
      <dsp:spPr>
        <a:xfrm>
          <a:off x="2512800" y="57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D1F3F0-D03C-47CC-AE7B-E1B09983EECC}">
      <dsp:nvSpPr>
        <dsp:cNvPr id="0" name=""/>
        <dsp:cNvSpPr/>
      </dsp:nvSpPr>
      <dsp:spPr>
        <a:xfrm>
          <a:off x="1342800" y="2985669"/>
          <a:ext cx="36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0" kern="1200" cap="none" dirty="0"/>
            <a:t>Search</a:t>
          </a:r>
          <a:r>
            <a:rPr lang="en-US" sz="2300" kern="1200" cap="none" dirty="0"/>
            <a:t> by “year” to get </a:t>
          </a:r>
          <a:r>
            <a:rPr lang="en-US" sz="2300" kern="1200" cap="none" dirty="0" err="1"/>
            <a:t>track_id</a:t>
          </a:r>
          <a:endParaRPr lang="en-US" sz="2300" kern="1200" cap="none" dirty="0"/>
        </a:p>
      </dsp:txBody>
      <dsp:txXfrm>
        <a:off x="1342800" y="2985669"/>
        <a:ext cx="3600000" cy="1260000"/>
      </dsp:txXfrm>
    </dsp:sp>
    <dsp:sp modelId="{107DE395-A2FB-4F2C-A841-0B4E5E4899F1}">
      <dsp:nvSpPr>
        <dsp:cNvPr id="0" name=""/>
        <dsp:cNvSpPr/>
      </dsp:nvSpPr>
      <dsp:spPr>
        <a:xfrm>
          <a:off x="6274800" y="105668"/>
          <a:ext cx="2196000" cy="2196000"/>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69C809-43FB-4A41-BE72-E30612CA2BF4}">
      <dsp:nvSpPr>
        <dsp:cNvPr id="0" name=""/>
        <dsp:cNvSpPr/>
      </dsp:nvSpPr>
      <dsp:spPr>
        <a:xfrm>
          <a:off x="6742800" y="57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B87AD0-9D8F-4C27-A0DD-79AF3FB8A350}">
      <dsp:nvSpPr>
        <dsp:cNvPr id="0" name=""/>
        <dsp:cNvSpPr/>
      </dsp:nvSpPr>
      <dsp:spPr>
        <a:xfrm>
          <a:off x="5572800" y="2985669"/>
          <a:ext cx="360000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t> The </a:t>
          </a:r>
          <a:r>
            <a:rPr lang="en-US" sz="1600" kern="1200" cap="none" dirty="0" err="1"/>
            <a:t>track_id</a:t>
          </a:r>
          <a:r>
            <a:rPr lang="en-US" sz="1600" kern="1200" cap="none" dirty="0"/>
            <a:t> gets audio features such as acoustics, danceability, </a:t>
          </a:r>
          <a:r>
            <a:rPr lang="en-US" sz="1600" kern="1200" cap="none" dirty="0" err="1"/>
            <a:t>duration_ms</a:t>
          </a:r>
          <a:r>
            <a:rPr lang="en-US" sz="1600" kern="1200" cap="none" dirty="0"/>
            <a:t>, energy, id,  instrumentals, key, liveness, loudness, mode, </a:t>
          </a:r>
          <a:r>
            <a:rPr lang="en-US" sz="1600" kern="1200" cap="none" dirty="0" err="1"/>
            <a:t>speechiness</a:t>
          </a:r>
          <a:r>
            <a:rPr lang="en-US" sz="1600" kern="1200" cap="none" dirty="0"/>
            <a:t>, tempo, </a:t>
          </a:r>
          <a:r>
            <a:rPr lang="en-US" sz="1600" kern="1200" cap="none" dirty="0" err="1"/>
            <a:t>time_signature</a:t>
          </a:r>
          <a:r>
            <a:rPr lang="en-US" sz="1600" kern="1200" cap="none" dirty="0"/>
            <a:t>, and valence,</a:t>
          </a:r>
        </a:p>
      </dsp:txBody>
      <dsp:txXfrm>
        <a:off x="5572800" y="2985669"/>
        <a:ext cx="3600000" cy="126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C23D7-35B4-4482-9252-499DCADBC7FE}">
      <dsp:nvSpPr>
        <dsp:cNvPr id="0" name=""/>
        <dsp:cNvSpPr/>
      </dsp:nvSpPr>
      <dsp:spPr>
        <a:xfrm>
          <a:off x="0" y="531"/>
          <a:ext cx="10515600" cy="124293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F00E0-D123-43AB-8F35-57636BF0F97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9FFD7B-C707-4211-892F-D5CDC747A77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dirty="0"/>
            <a:t>To search for a term (i.e. year), we need a </a:t>
          </a:r>
          <a:r>
            <a:rPr lang="en-US" sz="2400" kern="1200" dirty="0" err="1"/>
            <a:t>client_id</a:t>
          </a:r>
          <a:r>
            <a:rPr lang="en-US" sz="2400" kern="1200" dirty="0"/>
            <a:t> and </a:t>
          </a:r>
          <a:r>
            <a:rPr lang="en-US" sz="2400" kern="1200" dirty="0" err="1"/>
            <a:t>client_secret</a:t>
          </a:r>
          <a:r>
            <a:rPr lang="en-US" sz="2400" kern="1200" dirty="0"/>
            <a:t> to get the </a:t>
          </a:r>
          <a:r>
            <a:rPr lang="en-US" sz="2400" kern="1200" dirty="0" err="1"/>
            <a:t>API_token</a:t>
          </a:r>
          <a:r>
            <a:rPr lang="en-US" sz="2400" kern="1200" dirty="0"/>
            <a:t> that grants us access to Spotify’s data collection. </a:t>
          </a:r>
        </a:p>
      </dsp:txBody>
      <dsp:txXfrm>
        <a:off x="1435590" y="531"/>
        <a:ext cx="9080009" cy="1242935"/>
      </dsp:txXfrm>
    </dsp:sp>
    <dsp:sp modelId="{18E7133B-B597-4A1B-BB2A-67037434A057}">
      <dsp:nvSpPr>
        <dsp:cNvPr id="0" name=""/>
        <dsp:cNvSpPr/>
      </dsp:nvSpPr>
      <dsp:spPr>
        <a:xfrm>
          <a:off x="0" y="1554201"/>
          <a:ext cx="10515600" cy="124293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12370-45FD-49EF-8EB2-36D251F62A4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3FBBF-4E74-4F8A-ACEF-6C38E7B5473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API token expires every hour and would fail out for being over the hour mark. For this, we used a response.status_code.</a:t>
          </a:r>
        </a:p>
      </dsp:txBody>
      <dsp:txXfrm>
        <a:off x="1435590" y="1554201"/>
        <a:ext cx="9080009" cy="1242935"/>
      </dsp:txXfrm>
    </dsp:sp>
    <dsp:sp modelId="{0161DEB0-61E5-4BC8-BB99-0DD10F370D41}">
      <dsp:nvSpPr>
        <dsp:cNvPr id="0" name=""/>
        <dsp:cNvSpPr/>
      </dsp:nvSpPr>
      <dsp:spPr>
        <a:xfrm>
          <a:off x="0" y="3107870"/>
          <a:ext cx="10515600" cy="124293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494A9-6C8A-4B50-AF90-CFD3942A467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10CA6-0962-49C3-A6F9-89D2D957F61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There was a limit error (429 error) arising, so we would either look for other ways to extract data or use another data source.</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7555F-12CC-47E2-9B7F-352683FB5F5E}">
      <dsp:nvSpPr>
        <dsp:cNvPr id="0" name=""/>
        <dsp:cNvSpPr/>
      </dsp:nvSpPr>
      <dsp:spPr>
        <a:xfrm>
          <a:off x="0" y="531"/>
          <a:ext cx="10842171" cy="124293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1B5620-169A-4B38-832D-5A69125F111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8024A6-2960-430A-8D53-862CF1A48AD5}">
      <dsp:nvSpPr>
        <dsp:cNvPr id="0" name=""/>
        <dsp:cNvSpPr/>
      </dsp:nvSpPr>
      <dsp:spPr>
        <a:xfrm>
          <a:off x="1435590" y="531"/>
          <a:ext cx="940658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Although there were some challenges using the Spotify API, I extracted data to use on a new platform, Databricks.</a:t>
          </a:r>
        </a:p>
      </dsp:txBody>
      <dsp:txXfrm>
        <a:off x="1435590" y="531"/>
        <a:ext cx="9406580" cy="1242935"/>
      </dsp:txXfrm>
    </dsp:sp>
    <dsp:sp modelId="{7BBFF933-F944-4F3A-8EA2-22F9A1AD6DC2}">
      <dsp:nvSpPr>
        <dsp:cNvPr id="0" name=""/>
        <dsp:cNvSpPr/>
      </dsp:nvSpPr>
      <dsp:spPr>
        <a:xfrm>
          <a:off x="0" y="1554201"/>
          <a:ext cx="10842171" cy="124293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4EB5D-415D-40D5-ADE0-4F9FC1CD2E4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D07E7D-7E8E-489C-9F1F-3B0AF4A523B7}">
      <dsp:nvSpPr>
        <dsp:cNvPr id="0" name=""/>
        <dsp:cNvSpPr/>
      </dsp:nvSpPr>
      <dsp:spPr>
        <a:xfrm>
          <a:off x="1435590" y="1554201"/>
          <a:ext cx="940658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I used the PySpark book to help me learn and use the fundamentals when creating a pipeline to extract and analyze code.</a:t>
          </a:r>
        </a:p>
      </dsp:txBody>
      <dsp:txXfrm>
        <a:off x="1435590" y="1554201"/>
        <a:ext cx="9406580" cy="1242935"/>
      </dsp:txXfrm>
    </dsp:sp>
    <dsp:sp modelId="{248D2DEF-A40D-4DB6-8DED-29D92A42C00A}">
      <dsp:nvSpPr>
        <dsp:cNvPr id="0" name=""/>
        <dsp:cNvSpPr/>
      </dsp:nvSpPr>
      <dsp:spPr>
        <a:xfrm>
          <a:off x="0" y="3107870"/>
          <a:ext cx="10842171" cy="1242935"/>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6C70F7-0A80-4A6C-BB8B-DFD4736DA99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44389-794C-4F37-9D06-969363DB2094}">
      <dsp:nvSpPr>
        <dsp:cNvPr id="0" name=""/>
        <dsp:cNvSpPr/>
      </dsp:nvSpPr>
      <dsp:spPr>
        <a:xfrm>
          <a:off x="1435590" y="3107870"/>
          <a:ext cx="940658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I learned how to create a compute on Databricks and create visualizations based on different PySpark SQL codes.</a:t>
          </a:r>
        </a:p>
      </dsp:txBody>
      <dsp:txXfrm>
        <a:off x="1435590" y="3107870"/>
        <a:ext cx="9406580" cy="12429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F03DE6-EDFB-400D-8B32-97D24DEEB55D}"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D8B83-9116-491D-A0B7-BA24F8CEC3B3}" type="slidenum">
              <a:rPr lang="en-US" smtClean="0"/>
              <a:t>‹#›</a:t>
            </a:fld>
            <a:endParaRPr lang="en-US"/>
          </a:p>
        </p:txBody>
      </p:sp>
    </p:spTree>
    <p:extLst>
      <p:ext uri="{BB962C8B-B14F-4D97-AF65-F5344CB8AC3E}">
        <p14:creationId xmlns:p14="http://schemas.microsoft.com/office/powerpoint/2010/main" val="1360285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Spotify Developer has a Web API reference with a bunch of different categories. Specifically, we focused on a two categories: search, and tracks audio features. We extracted this data.</a:t>
            </a:r>
          </a:p>
        </p:txBody>
      </p:sp>
      <p:sp>
        <p:nvSpPr>
          <p:cNvPr id="4" name="Slide Number Placeholder 3"/>
          <p:cNvSpPr>
            <a:spLocks noGrp="1"/>
          </p:cNvSpPr>
          <p:nvPr>
            <p:ph type="sldNum" sz="quarter" idx="5"/>
          </p:nvPr>
        </p:nvSpPr>
        <p:spPr/>
        <p:txBody>
          <a:bodyPr/>
          <a:lstStyle/>
          <a:p>
            <a:fld id="{4AED8B83-9116-491D-A0B7-BA24F8CEC3B3}" type="slidenum">
              <a:rPr lang="en-US" smtClean="0"/>
              <a:t>4</a:t>
            </a:fld>
            <a:endParaRPr lang="en-US"/>
          </a:p>
        </p:txBody>
      </p:sp>
    </p:spTree>
    <p:extLst>
      <p:ext uri="{BB962C8B-B14F-4D97-AF65-F5344CB8AC3E}">
        <p14:creationId xmlns:p14="http://schemas.microsoft.com/office/powerpoint/2010/main" val="116025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8B83-9116-491D-A0B7-BA24F8CEC3B3}" type="slidenum">
              <a:rPr lang="en-US" smtClean="0"/>
              <a:t>6</a:t>
            </a:fld>
            <a:endParaRPr lang="en-US"/>
          </a:p>
        </p:txBody>
      </p:sp>
    </p:spTree>
    <p:extLst>
      <p:ext uri="{BB962C8B-B14F-4D97-AF65-F5344CB8AC3E}">
        <p14:creationId xmlns:p14="http://schemas.microsoft.com/office/powerpoint/2010/main" val="180274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723C-D3EE-D7E2-CD89-6ACBCA003B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1FFAD8-609A-0C47-AECA-7EF0DA60CD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6F6838-E2D7-FAD6-3EF9-79BD6CBA786C}"/>
              </a:ext>
            </a:extLst>
          </p:cNvPr>
          <p:cNvSpPr>
            <a:spLocks noGrp="1"/>
          </p:cNvSpPr>
          <p:nvPr>
            <p:ph type="dt" sz="half" idx="10"/>
          </p:nvPr>
        </p:nvSpPr>
        <p:spPr/>
        <p:txBody>
          <a:bodyPr/>
          <a:lstStyle/>
          <a:p>
            <a:fld id="{1D4D0DFB-3303-45F1-8EE3-C064F4DA389F}" type="datetimeFigureOut">
              <a:rPr lang="en-US" smtClean="0"/>
              <a:t>5/23/2024</a:t>
            </a:fld>
            <a:endParaRPr lang="en-US"/>
          </a:p>
        </p:txBody>
      </p:sp>
      <p:sp>
        <p:nvSpPr>
          <p:cNvPr id="5" name="Footer Placeholder 4">
            <a:extLst>
              <a:ext uri="{FF2B5EF4-FFF2-40B4-BE49-F238E27FC236}">
                <a16:creationId xmlns:a16="http://schemas.microsoft.com/office/drawing/2014/main" id="{3AFF77CC-5F5D-B831-C592-3B53CA7B8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A3D88-C716-D39B-634D-E3A5E56BA0BD}"/>
              </a:ext>
            </a:extLst>
          </p:cNvPr>
          <p:cNvSpPr>
            <a:spLocks noGrp="1"/>
          </p:cNvSpPr>
          <p:nvPr>
            <p:ph type="sldNum" sz="quarter" idx="12"/>
          </p:nvPr>
        </p:nvSpPr>
        <p:spPr/>
        <p:txBody>
          <a:bodyPr/>
          <a:lstStyle/>
          <a:p>
            <a:fld id="{B5640344-BB7A-448B-BD5F-41B4A0FFE29E}" type="slidenum">
              <a:rPr lang="en-US" smtClean="0"/>
              <a:t>‹#›</a:t>
            </a:fld>
            <a:endParaRPr lang="en-US"/>
          </a:p>
        </p:txBody>
      </p:sp>
    </p:spTree>
    <p:extLst>
      <p:ext uri="{BB962C8B-B14F-4D97-AF65-F5344CB8AC3E}">
        <p14:creationId xmlns:p14="http://schemas.microsoft.com/office/powerpoint/2010/main" val="112022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8FB7-4F93-4889-D448-DC4504FC80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F7CA0A-DF8A-E862-5D26-B03C97ECFC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80AEB-7C4C-DFEB-7CAD-F47741873E15}"/>
              </a:ext>
            </a:extLst>
          </p:cNvPr>
          <p:cNvSpPr>
            <a:spLocks noGrp="1"/>
          </p:cNvSpPr>
          <p:nvPr>
            <p:ph type="dt" sz="half" idx="10"/>
          </p:nvPr>
        </p:nvSpPr>
        <p:spPr/>
        <p:txBody>
          <a:bodyPr/>
          <a:lstStyle/>
          <a:p>
            <a:fld id="{1D4D0DFB-3303-45F1-8EE3-C064F4DA389F}" type="datetimeFigureOut">
              <a:rPr lang="en-US" smtClean="0"/>
              <a:t>5/23/2024</a:t>
            </a:fld>
            <a:endParaRPr lang="en-US"/>
          </a:p>
        </p:txBody>
      </p:sp>
      <p:sp>
        <p:nvSpPr>
          <p:cNvPr id="5" name="Footer Placeholder 4">
            <a:extLst>
              <a:ext uri="{FF2B5EF4-FFF2-40B4-BE49-F238E27FC236}">
                <a16:creationId xmlns:a16="http://schemas.microsoft.com/office/drawing/2014/main" id="{C147F30F-0051-9214-DD9C-E2A3EB649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1CCE6-1E1D-9D65-7553-D2FA12E652E2}"/>
              </a:ext>
            </a:extLst>
          </p:cNvPr>
          <p:cNvSpPr>
            <a:spLocks noGrp="1"/>
          </p:cNvSpPr>
          <p:nvPr>
            <p:ph type="sldNum" sz="quarter" idx="12"/>
          </p:nvPr>
        </p:nvSpPr>
        <p:spPr/>
        <p:txBody>
          <a:bodyPr/>
          <a:lstStyle/>
          <a:p>
            <a:fld id="{B5640344-BB7A-448B-BD5F-41B4A0FFE29E}" type="slidenum">
              <a:rPr lang="en-US" smtClean="0"/>
              <a:t>‹#›</a:t>
            </a:fld>
            <a:endParaRPr lang="en-US"/>
          </a:p>
        </p:txBody>
      </p:sp>
    </p:spTree>
    <p:extLst>
      <p:ext uri="{BB962C8B-B14F-4D97-AF65-F5344CB8AC3E}">
        <p14:creationId xmlns:p14="http://schemas.microsoft.com/office/powerpoint/2010/main" val="178499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92D856-D4A7-67C7-7458-456A8B393F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D4B30A-8064-890B-7D75-1C6CF53472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86412-B150-BE99-F839-1E5656BD1BC1}"/>
              </a:ext>
            </a:extLst>
          </p:cNvPr>
          <p:cNvSpPr>
            <a:spLocks noGrp="1"/>
          </p:cNvSpPr>
          <p:nvPr>
            <p:ph type="dt" sz="half" idx="10"/>
          </p:nvPr>
        </p:nvSpPr>
        <p:spPr/>
        <p:txBody>
          <a:bodyPr/>
          <a:lstStyle/>
          <a:p>
            <a:fld id="{1D4D0DFB-3303-45F1-8EE3-C064F4DA389F}" type="datetimeFigureOut">
              <a:rPr lang="en-US" smtClean="0"/>
              <a:t>5/23/2024</a:t>
            </a:fld>
            <a:endParaRPr lang="en-US"/>
          </a:p>
        </p:txBody>
      </p:sp>
      <p:sp>
        <p:nvSpPr>
          <p:cNvPr id="5" name="Footer Placeholder 4">
            <a:extLst>
              <a:ext uri="{FF2B5EF4-FFF2-40B4-BE49-F238E27FC236}">
                <a16:creationId xmlns:a16="http://schemas.microsoft.com/office/drawing/2014/main" id="{D90ACAE5-0C6C-69DF-0F05-D52604FB7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4ECC6-12EA-14B9-D505-70EE0A81555E}"/>
              </a:ext>
            </a:extLst>
          </p:cNvPr>
          <p:cNvSpPr>
            <a:spLocks noGrp="1"/>
          </p:cNvSpPr>
          <p:nvPr>
            <p:ph type="sldNum" sz="quarter" idx="12"/>
          </p:nvPr>
        </p:nvSpPr>
        <p:spPr/>
        <p:txBody>
          <a:bodyPr/>
          <a:lstStyle/>
          <a:p>
            <a:fld id="{B5640344-BB7A-448B-BD5F-41B4A0FFE29E}" type="slidenum">
              <a:rPr lang="en-US" smtClean="0"/>
              <a:t>‹#›</a:t>
            </a:fld>
            <a:endParaRPr lang="en-US"/>
          </a:p>
        </p:txBody>
      </p:sp>
    </p:spTree>
    <p:extLst>
      <p:ext uri="{BB962C8B-B14F-4D97-AF65-F5344CB8AC3E}">
        <p14:creationId xmlns:p14="http://schemas.microsoft.com/office/powerpoint/2010/main" val="12007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DE7D-6CEB-2941-08AE-99B688CC6E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8D7DD2-88C7-2F04-1BE3-C866AE1C33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A0AB3-BB4D-19AB-6B11-41931759C4F3}"/>
              </a:ext>
            </a:extLst>
          </p:cNvPr>
          <p:cNvSpPr>
            <a:spLocks noGrp="1"/>
          </p:cNvSpPr>
          <p:nvPr>
            <p:ph type="dt" sz="half" idx="10"/>
          </p:nvPr>
        </p:nvSpPr>
        <p:spPr/>
        <p:txBody>
          <a:bodyPr/>
          <a:lstStyle/>
          <a:p>
            <a:fld id="{1D4D0DFB-3303-45F1-8EE3-C064F4DA389F}" type="datetimeFigureOut">
              <a:rPr lang="en-US" smtClean="0"/>
              <a:t>5/23/2024</a:t>
            </a:fld>
            <a:endParaRPr lang="en-US"/>
          </a:p>
        </p:txBody>
      </p:sp>
      <p:sp>
        <p:nvSpPr>
          <p:cNvPr id="5" name="Footer Placeholder 4">
            <a:extLst>
              <a:ext uri="{FF2B5EF4-FFF2-40B4-BE49-F238E27FC236}">
                <a16:creationId xmlns:a16="http://schemas.microsoft.com/office/drawing/2014/main" id="{17FAB0C1-E845-C127-8228-D9E5C95D8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CD357-1C1E-56D5-0323-6016B6FB2003}"/>
              </a:ext>
            </a:extLst>
          </p:cNvPr>
          <p:cNvSpPr>
            <a:spLocks noGrp="1"/>
          </p:cNvSpPr>
          <p:nvPr>
            <p:ph type="sldNum" sz="quarter" idx="12"/>
          </p:nvPr>
        </p:nvSpPr>
        <p:spPr/>
        <p:txBody>
          <a:bodyPr/>
          <a:lstStyle/>
          <a:p>
            <a:fld id="{B5640344-BB7A-448B-BD5F-41B4A0FFE29E}" type="slidenum">
              <a:rPr lang="en-US" smtClean="0"/>
              <a:t>‹#›</a:t>
            </a:fld>
            <a:endParaRPr lang="en-US"/>
          </a:p>
        </p:txBody>
      </p:sp>
    </p:spTree>
    <p:extLst>
      <p:ext uri="{BB962C8B-B14F-4D97-AF65-F5344CB8AC3E}">
        <p14:creationId xmlns:p14="http://schemas.microsoft.com/office/powerpoint/2010/main" val="388833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4CF4-DAF3-9A35-66C9-2BB8BE5D94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C72C40-C82F-99C4-DD19-BA170042EF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4C52F6-DBA6-391B-4B60-B38A1D8D2F8C}"/>
              </a:ext>
            </a:extLst>
          </p:cNvPr>
          <p:cNvSpPr>
            <a:spLocks noGrp="1"/>
          </p:cNvSpPr>
          <p:nvPr>
            <p:ph type="dt" sz="half" idx="10"/>
          </p:nvPr>
        </p:nvSpPr>
        <p:spPr/>
        <p:txBody>
          <a:bodyPr/>
          <a:lstStyle/>
          <a:p>
            <a:fld id="{1D4D0DFB-3303-45F1-8EE3-C064F4DA389F}" type="datetimeFigureOut">
              <a:rPr lang="en-US" smtClean="0"/>
              <a:t>5/23/2024</a:t>
            </a:fld>
            <a:endParaRPr lang="en-US"/>
          </a:p>
        </p:txBody>
      </p:sp>
      <p:sp>
        <p:nvSpPr>
          <p:cNvPr id="5" name="Footer Placeholder 4">
            <a:extLst>
              <a:ext uri="{FF2B5EF4-FFF2-40B4-BE49-F238E27FC236}">
                <a16:creationId xmlns:a16="http://schemas.microsoft.com/office/drawing/2014/main" id="{4EB08574-431F-819D-C791-735F9A5F3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8DA0F-67BE-46C6-09AB-54F64D7835D2}"/>
              </a:ext>
            </a:extLst>
          </p:cNvPr>
          <p:cNvSpPr>
            <a:spLocks noGrp="1"/>
          </p:cNvSpPr>
          <p:nvPr>
            <p:ph type="sldNum" sz="quarter" idx="12"/>
          </p:nvPr>
        </p:nvSpPr>
        <p:spPr/>
        <p:txBody>
          <a:bodyPr/>
          <a:lstStyle/>
          <a:p>
            <a:fld id="{B5640344-BB7A-448B-BD5F-41B4A0FFE29E}" type="slidenum">
              <a:rPr lang="en-US" smtClean="0"/>
              <a:t>‹#›</a:t>
            </a:fld>
            <a:endParaRPr lang="en-US"/>
          </a:p>
        </p:txBody>
      </p:sp>
    </p:spTree>
    <p:extLst>
      <p:ext uri="{BB962C8B-B14F-4D97-AF65-F5344CB8AC3E}">
        <p14:creationId xmlns:p14="http://schemas.microsoft.com/office/powerpoint/2010/main" val="378631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FB74-79ED-2300-0D0B-A65FBB6D1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DF4BF-E6B8-C74B-538C-D1D50606F1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CF9DB2-CF65-F4F9-9E1C-800A5BAECB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778FE6-0B08-1E92-2E7A-F95FEC35D524}"/>
              </a:ext>
            </a:extLst>
          </p:cNvPr>
          <p:cNvSpPr>
            <a:spLocks noGrp="1"/>
          </p:cNvSpPr>
          <p:nvPr>
            <p:ph type="dt" sz="half" idx="10"/>
          </p:nvPr>
        </p:nvSpPr>
        <p:spPr/>
        <p:txBody>
          <a:bodyPr/>
          <a:lstStyle/>
          <a:p>
            <a:fld id="{1D4D0DFB-3303-45F1-8EE3-C064F4DA389F}" type="datetimeFigureOut">
              <a:rPr lang="en-US" smtClean="0"/>
              <a:t>5/23/2024</a:t>
            </a:fld>
            <a:endParaRPr lang="en-US"/>
          </a:p>
        </p:txBody>
      </p:sp>
      <p:sp>
        <p:nvSpPr>
          <p:cNvPr id="6" name="Footer Placeholder 5">
            <a:extLst>
              <a:ext uri="{FF2B5EF4-FFF2-40B4-BE49-F238E27FC236}">
                <a16:creationId xmlns:a16="http://schemas.microsoft.com/office/drawing/2014/main" id="{B75087FE-294E-9041-A5D6-1ABAC5B78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8EAD0-BF69-1B77-90BD-86C5C7177916}"/>
              </a:ext>
            </a:extLst>
          </p:cNvPr>
          <p:cNvSpPr>
            <a:spLocks noGrp="1"/>
          </p:cNvSpPr>
          <p:nvPr>
            <p:ph type="sldNum" sz="quarter" idx="12"/>
          </p:nvPr>
        </p:nvSpPr>
        <p:spPr/>
        <p:txBody>
          <a:bodyPr/>
          <a:lstStyle/>
          <a:p>
            <a:fld id="{B5640344-BB7A-448B-BD5F-41B4A0FFE29E}" type="slidenum">
              <a:rPr lang="en-US" smtClean="0"/>
              <a:t>‹#›</a:t>
            </a:fld>
            <a:endParaRPr lang="en-US"/>
          </a:p>
        </p:txBody>
      </p:sp>
    </p:spTree>
    <p:extLst>
      <p:ext uri="{BB962C8B-B14F-4D97-AF65-F5344CB8AC3E}">
        <p14:creationId xmlns:p14="http://schemas.microsoft.com/office/powerpoint/2010/main" val="127866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D554-48AF-AEDB-2298-83A9E0BDC4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ECB374-C5AD-CAE4-0B5B-7D2926724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3FC51D-CBB7-EB6F-C29C-57A919E4D2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9BA577-F5A1-3824-E103-CDBCD41A5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9C800-13B7-6201-50A0-9F911182A3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652384-CEC5-7433-3036-F308F2AA461F}"/>
              </a:ext>
            </a:extLst>
          </p:cNvPr>
          <p:cNvSpPr>
            <a:spLocks noGrp="1"/>
          </p:cNvSpPr>
          <p:nvPr>
            <p:ph type="dt" sz="half" idx="10"/>
          </p:nvPr>
        </p:nvSpPr>
        <p:spPr/>
        <p:txBody>
          <a:bodyPr/>
          <a:lstStyle/>
          <a:p>
            <a:fld id="{1D4D0DFB-3303-45F1-8EE3-C064F4DA389F}" type="datetimeFigureOut">
              <a:rPr lang="en-US" smtClean="0"/>
              <a:t>5/23/2024</a:t>
            </a:fld>
            <a:endParaRPr lang="en-US"/>
          </a:p>
        </p:txBody>
      </p:sp>
      <p:sp>
        <p:nvSpPr>
          <p:cNvPr id="8" name="Footer Placeholder 7">
            <a:extLst>
              <a:ext uri="{FF2B5EF4-FFF2-40B4-BE49-F238E27FC236}">
                <a16:creationId xmlns:a16="http://schemas.microsoft.com/office/drawing/2014/main" id="{321F88C3-6CCB-A6A4-A248-F8DDAD51C0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4CDDE2-C1AD-9129-215C-D9BA8585984A}"/>
              </a:ext>
            </a:extLst>
          </p:cNvPr>
          <p:cNvSpPr>
            <a:spLocks noGrp="1"/>
          </p:cNvSpPr>
          <p:nvPr>
            <p:ph type="sldNum" sz="quarter" idx="12"/>
          </p:nvPr>
        </p:nvSpPr>
        <p:spPr/>
        <p:txBody>
          <a:bodyPr/>
          <a:lstStyle/>
          <a:p>
            <a:fld id="{B5640344-BB7A-448B-BD5F-41B4A0FFE29E}" type="slidenum">
              <a:rPr lang="en-US" smtClean="0"/>
              <a:t>‹#›</a:t>
            </a:fld>
            <a:endParaRPr lang="en-US"/>
          </a:p>
        </p:txBody>
      </p:sp>
    </p:spTree>
    <p:extLst>
      <p:ext uri="{BB962C8B-B14F-4D97-AF65-F5344CB8AC3E}">
        <p14:creationId xmlns:p14="http://schemas.microsoft.com/office/powerpoint/2010/main" val="188780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85F8-C14D-0B3D-6A8E-637783D5F2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ECDF0B-59E2-B67D-7983-A0F8459C04F7}"/>
              </a:ext>
            </a:extLst>
          </p:cNvPr>
          <p:cNvSpPr>
            <a:spLocks noGrp="1"/>
          </p:cNvSpPr>
          <p:nvPr>
            <p:ph type="dt" sz="half" idx="10"/>
          </p:nvPr>
        </p:nvSpPr>
        <p:spPr/>
        <p:txBody>
          <a:bodyPr/>
          <a:lstStyle/>
          <a:p>
            <a:fld id="{1D4D0DFB-3303-45F1-8EE3-C064F4DA389F}" type="datetimeFigureOut">
              <a:rPr lang="en-US" smtClean="0"/>
              <a:t>5/23/2024</a:t>
            </a:fld>
            <a:endParaRPr lang="en-US"/>
          </a:p>
        </p:txBody>
      </p:sp>
      <p:sp>
        <p:nvSpPr>
          <p:cNvPr id="4" name="Footer Placeholder 3">
            <a:extLst>
              <a:ext uri="{FF2B5EF4-FFF2-40B4-BE49-F238E27FC236}">
                <a16:creationId xmlns:a16="http://schemas.microsoft.com/office/drawing/2014/main" id="{6D500385-BF61-52D4-6978-DFBBBF3411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616472-0E78-33A7-53CE-753599191AC0}"/>
              </a:ext>
            </a:extLst>
          </p:cNvPr>
          <p:cNvSpPr>
            <a:spLocks noGrp="1"/>
          </p:cNvSpPr>
          <p:nvPr>
            <p:ph type="sldNum" sz="quarter" idx="12"/>
          </p:nvPr>
        </p:nvSpPr>
        <p:spPr/>
        <p:txBody>
          <a:bodyPr/>
          <a:lstStyle/>
          <a:p>
            <a:fld id="{B5640344-BB7A-448B-BD5F-41B4A0FFE29E}" type="slidenum">
              <a:rPr lang="en-US" smtClean="0"/>
              <a:t>‹#›</a:t>
            </a:fld>
            <a:endParaRPr lang="en-US"/>
          </a:p>
        </p:txBody>
      </p:sp>
    </p:spTree>
    <p:extLst>
      <p:ext uri="{BB962C8B-B14F-4D97-AF65-F5344CB8AC3E}">
        <p14:creationId xmlns:p14="http://schemas.microsoft.com/office/powerpoint/2010/main" val="416474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390AE-3FEB-072D-6F22-822457014007}"/>
              </a:ext>
            </a:extLst>
          </p:cNvPr>
          <p:cNvSpPr>
            <a:spLocks noGrp="1"/>
          </p:cNvSpPr>
          <p:nvPr>
            <p:ph type="dt" sz="half" idx="10"/>
          </p:nvPr>
        </p:nvSpPr>
        <p:spPr/>
        <p:txBody>
          <a:bodyPr/>
          <a:lstStyle/>
          <a:p>
            <a:fld id="{1D4D0DFB-3303-45F1-8EE3-C064F4DA389F}" type="datetimeFigureOut">
              <a:rPr lang="en-US" smtClean="0"/>
              <a:t>5/23/2024</a:t>
            </a:fld>
            <a:endParaRPr lang="en-US"/>
          </a:p>
        </p:txBody>
      </p:sp>
      <p:sp>
        <p:nvSpPr>
          <p:cNvPr id="3" name="Footer Placeholder 2">
            <a:extLst>
              <a:ext uri="{FF2B5EF4-FFF2-40B4-BE49-F238E27FC236}">
                <a16:creationId xmlns:a16="http://schemas.microsoft.com/office/drawing/2014/main" id="{0EDF8ED6-D8A2-69D5-40E7-301814DD7F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73A562-FB52-DBB1-444C-D7CD5072AA2C}"/>
              </a:ext>
            </a:extLst>
          </p:cNvPr>
          <p:cNvSpPr>
            <a:spLocks noGrp="1"/>
          </p:cNvSpPr>
          <p:nvPr>
            <p:ph type="sldNum" sz="quarter" idx="12"/>
          </p:nvPr>
        </p:nvSpPr>
        <p:spPr/>
        <p:txBody>
          <a:bodyPr/>
          <a:lstStyle/>
          <a:p>
            <a:fld id="{B5640344-BB7A-448B-BD5F-41B4A0FFE29E}" type="slidenum">
              <a:rPr lang="en-US" smtClean="0"/>
              <a:t>‹#›</a:t>
            </a:fld>
            <a:endParaRPr lang="en-US"/>
          </a:p>
        </p:txBody>
      </p:sp>
    </p:spTree>
    <p:extLst>
      <p:ext uri="{BB962C8B-B14F-4D97-AF65-F5344CB8AC3E}">
        <p14:creationId xmlns:p14="http://schemas.microsoft.com/office/powerpoint/2010/main" val="101625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8ABF-A7F1-F21C-75F5-241B123444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975CA0-1F0D-EA3F-33C6-977DF883E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4FE403-93BE-8B5D-7868-F222CA87D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FAB6D-26DE-6942-D75A-F0663448852B}"/>
              </a:ext>
            </a:extLst>
          </p:cNvPr>
          <p:cNvSpPr>
            <a:spLocks noGrp="1"/>
          </p:cNvSpPr>
          <p:nvPr>
            <p:ph type="dt" sz="half" idx="10"/>
          </p:nvPr>
        </p:nvSpPr>
        <p:spPr/>
        <p:txBody>
          <a:bodyPr/>
          <a:lstStyle/>
          <a:p>
            <a:fld id="{1D4D0DFB-3303-45F1-8EE3-C064F4DA389F}" type="datetimeFigureOut">
              <a:rPr lang="en-US" smtClean="0"/>
              <a:t>5/23/2024</a:t>
            </a:fld>
            <a:endParaRPr lang="en-US"/>
          </a:p>
        </p:txBody>
      </p:sp>
      <p:sp>
        <p:nvSpPr>
          <p:cNvPr id="6" name="Footer Placeholder 5">
            <a:extLst>
              <a:ext uri="{FF2B5EF4-FFF2-40B4-BE49-F238E27FC236}">
                <a16:creationId xmlns:a16="http://schemas.microsoft.com/office/drawing/2014/main" id="{A2AC0C92-CDEC-1A6A-522A-51B304EE1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526866-8234-7143-0365-FD83435A419B}"/>
              </a:ext>
            </a:extLst>
          </p:cNvPr>
          <p:cNvSpPr>
            <a:spLocks noGrp="1"/>
          </p:cNvSpPr>
          <p:nvPr>
            <p:ph type="sldNum" sz="quarter" idx="12"/>
          </p:nvPr>
        </p:nvSpPr>
        <p:spPr/>
        <p:txBody>
          <a:bodyPr/>
          <a:lstStyle/>
          <a:p>
            <a:fld id="{B5640344-BB7A-448B-BD5F-41B4A0FFE29E}" type="slidenum">
              <a:rPr lang="en-US" smtClean="0"/>
              <a:t>‹#›</a:t>
            </a:fld>
            <a:endParaRPr lang="en-US"/>
          </a:p>
        </p:txBody>
      </p:sp>
    </p:spTree>
    <p:extLst>
      <p:ext uri="{BB962C8B-B14F-4D97-AF65-F5344CB8AC3E}">
        <p14:creationId xmlns:p14="http://schemas.microsoft.com/office/powerpoint/2010/main" val="53245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DA36-E1AC-3306-B6E2-D39675142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F388B0-8BC3-8BED-4C98-921E404A7F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52DB08-C21A-5DB1-38EE-2006F1F18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81D8E-D0CE-0082-4814-B60622BDE0A3}"/>
              </a:ext>
            </a:extLst>
          </p:cNvPr>
          <p:cNvSpPr>
            <a:spLocks noGrp="1"/>
          </p:cNvSpPr>
          <p:nvPr>
            <p:ph type="dt" sz="half" idx="10"/>
          </p:nvPr>
        </p:nvSpPr>
        <p:spPr/>
        <p:txBody>
          <a:bodyPr/>
          <a:lstStyle/>
          <a:p>
            <a:fld id="{1D4D0DFB-3303-45F1-8EE3-C064F4DA389F}" type="datetimeFigureOut">
              <a:rPr lang="en-US" smtClean="0"/>
              <a:t>5/23/2024</a:t>
            </a:fld>
            <a:endParaRPr lang="en-US"/>
          </a:p>
        </p:txBody>
      </p:sp>
      <p:sp>
        <p:nvSpPr>
          <p:cNvPr id="6" name="Footer Placeholder 5">
            <a:extLst>
              <a:ext uri="{FF2B5EF4-FFF2-40B4-BE49-F238E27FC236}">
                <a16:creationId xmlns:a16="http://schemas.microsoft.com/office/drawing/2014/main" id="{4FA424C4-FBAD-BBF3-D2A0-3F1B40DF8F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23660-1193-9F42-AC88-56C5409A20E0}"/>
              </a:ext>
            </a:extLst>
          </p:cNvPr>
          <p:cNvSpPr>
            <a:spLocks noGrp="1"/>
          </p:cNvSpPr>
          <p:nvPr>
            <p:ph type="sldNum" sz="quarter" idx="12"/>
          </p:nvPr>
        </p:nvSpPr>
        <p:spPr/>
        <p:txBody>
          <a:bodyPr/>
          <a:lstStyle/>
          <a:p>
            <a:fld id="{B5640344-BB7A-448B-BD5F-41B4A0FFE29E}" type="slidenum">
              <a:rPr lang="en-US" smtClean="0"/>
              <a:t>‹#›</a:t>
            </a:fld>
            <a:endParaRPr lang="en-US"/>
          </a:p>
        </p:txBody>
      </p:sp>
    </p:spTree>
    <p:extLst>
      <p:ext uri="{BB962C8B-B14F-4D97-AF65-F5344CB8AC3E}">
        <p14:creationId xmlns:p14="http://schemas.microsoft.com/office/powerpoint/2010/main" val="208078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1792E-3D1E-599D-6E7E-9FBC749B3E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CB91B-9AB7-895B-A219-ECC7E0817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20C78-09E9-2DA5-A28E-1A912F3C4D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D0DFB-3303-45F1-8EE3-C064F4DA389F}" type="datetimeFigureOut">
              <a:rPr lang="en-US" smtClean="0"/>
              <a:t>5/23/2024</a:t>
            </a:fld>
            <a:endParaRPr lang="en-US"/>
          </a:p>
        </p:txBody>
      </p:sp>
      <p:sp>
        <p:nvSpPr>
          <p:cNvPr id="5" name="Footer Placeholder 4">
            <a:extLst>
              <a:ext uri="{FF2B5EF4-FFF2-40B4-BE49-F238E27FC236}">
                <a16:creationId xmlns:a16="http://schemas.microsoft.com/office/drawing/2014/main" id="{C8ACCEA2-ED4B-78A5-325F-52BCC0F51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5D7153-E97C-DEFB-D3B0-C7E89C314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0344-BB7A-448B-BD5F-41B4A0FFE29E}" type="slidenum">
              <a:rPr lang="en-US" smtClean="0"/>
              <a:t>‹#›</a:t>
            </a:fld>
            <a:endParaRPr lang="en-US"/>
          </a:p>
        </p:txBody>
      </p:sp>
    </p:spTree>
    <p:extLst>
      <p:ext uri="{BB962C8B-B14F-4D97-AF65-F5344CB8AC3E}">
        <p14:creationId xmlns:p14="http://schemas.microsoft.com/office/powerpoint/2010/main" val="321958205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search=Spotify+Tracks" TargetMode="External"/><Relationship Id="rId2" Type="http://schemas.openxmlformats.org/officeDocument/2006/relationships/hyperlink" Target="https://bryantu-my.sharepoint.com/personal/sli_bryant_edu/Documents/Documents/Independent%20Study/2023%20Fall/Janaye%20Ferrante/Final%20Spotify%20Analysis.py" TargetMode="External"/><Relationship Id="rId1" Type="http://schemas.openxmlformats.org/officeDocument/2006/relationships/slideLayout" Target="../slideLayouts/slideLayout2.xml"/><Relationship Id="rId5" Type="http://schemas.openxmlformats.org/officeDocument/2006/relationships/hyperlink" Target="https://developer.spotify.com/documentation/web-api" TargetMode="External"/><Relationship Id="rId4" Type="http://schemas.openxmlformats.org/officeDocument/2006/relationships/hyperlink" Target="https://bryantu-my.sharepoint.com/personal/sli_bryant_edu/Documents/Documents/Independent%20Study/2023%20Fall/Janaye%20Ferrante/Spotify%20API%20Code.py"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developer.spotify.com/documentation/web-api" TargetMode="External"/><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32770-970E-1022-A838-DC4DE50BE778}"/>
              </a:ext>
            </a:extLst>
          </p:cNvPr>
          <p:cNvSpPr>
            <a:spLocks noGrp="1"/>
          </p:cNvSpPr>
          <p:nvPr>
            <p:ph type="ctrTitle"/>
          </p:nvPr>
        </p:nvSpPr>
        <p:spPr/>
        <p:txBody>
          <a:bodyPr/>
          <a:lstStyle/>
          <a:p>
            <a:r>
              <a:rPr lang="en-US" dirty="0"/>
              <a:t>Spotify Data Analysis</a:t>
            </a:r>
          </a:p>
        </p:txBody>
      </p:sp>
      <p:sp>
        <p:nvSpPr>
          <p:cNvPr id="3" name="Subtitle 2">
            <a:extLst>
              <a:ext uri="{FF2B5EF4-FFF2-40B4-BE49-F238E27FC236}">
                <a16:creationId xmlns:a16="http://schemas.microsoft.com/office/drawing/2014/main" id="{57FEF12D-E47B-9A01-2E5B-19B50D58040F}"/>
              </a:ext>
            </a:extLst>
          </p:cNvPr>
          <p:cNvSpPr>
            <a:spLocks noGrp="1"/>
          </p:cNvSpPr>
          <p:nvPr>
            <p:ph type="subTitle" idx="1"/>
          </p:nvPr>
        </p:nvSpPr>
        <p:spPr/>
        <p:txBody>
          <a:bodyPr/>
          <a:lstStyle/>
          <a:p>
            <a:r>
              <a:rPr lang="en-US" dirty="0"/>
              <a:t>Janaye Ferrante</a:t>
            </a:r>
          </a:p>
          <a:p>
            <a:r>
              <a:rPr lang="en-US" dirty="0"/>
              <a:t>Fall 2023</a:t>
            </a:r>
          </a:p>
        </p:txBody>
      </p:sp>
    </p:spTree>
    <p:extLst>
      <p:ext uri="{BB962C8B-B14F-4D97-AF65-F5344CB8AC3E}">
        <p14:creationId xmlns:p14="http://schemas.microsoft.com/office/powerpoint/2010/main" val="775037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290E-020B-23B0-587F-F9EA904857A5}"/>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868AAFBA-72B0-E34A-78E9-EFA997DBD8A3}"/>
              </a:ext>
            </a:extLst>
          </p:cNvPr>
          <p:cNvSpPr>
            <a:spLocks noGrp="1"/>
          </p:cNvSpPr>
          <p:nvPr>
            <p:ph idx="1"/>
          </p:nvPr>
        </p:nvSpPr>
        <p:spPr>
          <a:xfrm>
            <a:off x="838200" y="1825625"/>
            <a:ext cx="10515600" cy="971360"/>
          </a:xfrm>
        </p:spPr>
        <p:txBody>
          <a:bodyPr>
            <a:normAutofit lnSpcReduction="10000"/>
          </a:bodyPr>
          <a:lstStyle/>
          <a:p>
            <a:pPr marL="0" indent="0" algn="ctr">
              <a:buNone/>
            </a:pPr>
            <a:r>
              <a:rPr lang="en-US" dirty="0"/>
              <a:t>How has music changed over the decades?</a:t>
            </a:r>
          </a:p>
          <a:p>
            <a:pPr marL="0" indent="0" algn="ctr">
              <a:buNone/>
            </a:pPr>
            <a:r>
              <a:rPr lang="en-US" dirty="0"/>
              <a:t>Using the average values for audio categories.</a:t>
            </a:r>
          </a:p>
          <a:p>
            <a:pPr marL="0" indent="0" algn="ctr">
              <a:buNone/>
            </a:pPr>
            <a:endParaRPr lang="en-US" dirty="0"/>
          </a:p>
        </p:txBody>
      </p:sp>
      <p:pic>
        <p:nvPicPr>
          <p:cNvPr id="5" name="Picture 4">
            <a:extLst>
              <a:ext uri="{FF2B5EF4-FFF2-40B4-BE49-F238E27FC236}">
                <a16:creationId xmlns:a16="http://schemas.microsoft.com/office/drawing/2014/main" id="{AFB66B87-ED17-5F4A-FB93-A9E059FD6C82}"/>
              </a:ext>
            </a:extLst>
          </p:cNvPr>
          <p:cNvPicPr>
            <a:picLocks noChangeAspect="1"/>
          </p:cNvPicPr>
          <p:nvPr/>
        </p:nvPicPr>
        <p:blipFill>
          <a:blip r:embed="rId2"/>
          <a:stretch>
            <a:fillRect/>
          </a:stretch>
        </p:blipFill>
        <p:spPr>
          <a:xfrm>
            <a:off x="838200" y="2796985"/>
            <a:ext cx="8674546" cy="3695890"/>
          </a:xfrm>
          <a:prstGeom prst="rect">
            <a:avLst/>
          </a:prstGeom>
        </p:spPr>
      </p:pic>
      <p:sp>
        <p:nvSpPr>
          <p:cNvPr id="6" name="TextBox 5">
            <a:extLst>
              <a:ext uri="{FF2B5EF4-FFF2-40B4-BE49-F238E27FC236}">
                <a16:creationId xmlns:a16="http://schemas.microsoft.com/office/drawing/2014/main" id="{AD93373B-812F-8B02-619C-28F20EC09F72}"/>
              </a:ext>
            </a:extLst>
          </p:cNvPr>
          <p:cNvSpPr txBox="1"/>
          <p:nvPr/>
        </p:nvSpPr>
        <p:spPr>
          <a:xfrm>
            <a:off x="9840686" y="2803847"/>
            <a:ext cx="1861457" cy="2308324"/>
          </a:xfrm>
          <a:prstGeom prst="rect">
            <a:avLst/>
          </a:prstGeom>
          <a:solidFill>
            <a:schemeClr val="accent6">
              <a:lumMod val="40000"/>
              <a:lumOff val="60000"/>
            </a:schemeClr>
          </a:solidFill>
          <a:ln>
            <a:solidFill>
              <a:schemeClr val="accent6">
                <a:lumMod val="60000"/>
                <a:lumOff val="40000"/>
              </a:schemeClr>
            </a:solidFill>
          </a:ln>
        </p:spPr>
        <p:txBody>
          <a:bodyPr wrap="square" rtlCol="0">
            <a:spAutoFit/>
          </a:bodyPr>
          <a:lstStyle/>
          <a:p>
            <a:r>
              <a:rPr lang="en-US" dirty="0"/>
              <a:t>Some Noticeable Characteristics:</a:t>
            </a:r>
          </a:p>
          <a:p>
            <a:r>
              <a:rPr lang="en-US" dirty="0"/>
              <a:t>______________</a:t>
            </a:r>
          </a:p>
          <a:p>
            <a:pPr marL="285750" indent="-285750">
              <a:buFont typeface="Arial" panose="020B0604020202020204" pitchFamily="34" charset="0"/>
              <a:buChar char="•"/>
            </a:pPr>
            <a:r>
              <a:rPr lang="en-US" dirty="0"/>
              <a:t>Speech and acoustics decreased</a:t>
            </a:r>
          </a:p>
          <a:p>
            <a:pPr marL="285750" indent="-285750">
              <a:buFont typeface="Arial" panose="020B0604020202020204" pitchFamily="34" charset="0"/>
              <a:buChar char="•"/>
            </a:pPr>
            <a:r>
              <a:rPr lang="en-US" dirty="0"/>
              <a:t>Energy increased</a:t>
            </a:r>
          </a:p>
        </p:txBody>
      </p:sp>
    </p:spTree>
    <p:extLst>
      <p:ext uri="{BB962C8B-B14F-4D97-AF65-F5344CB8AC3E}">
        <p14:creationId xmlns:p14="http://schemas.microsoft.com/office/powerpoint/2010/main" val="1739020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9358-AB70-1BDB-6AA0-C1D35331C5B9}"/>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DF59B90C-80A9-A06F-4D6E-F2C04097A3F3}"/>
              </a:ext>
            </a:extLst>
          </p:cNvPr>
          <p:cNvSpPr>
            <a:spLocks noGrp="1"/>
          </p:cNvSpPr>
          <p:nvPr>
            <p:ph idx="1"/>
          </p:nvPr>
        </p:nvSpPr>
        <p:spPr>
          <a:xfrm>
            <a:off x="838200" y="1825625"/>
            <a:ext cx="10515600" cy="667204"/>
          </a:xfrm>
        </p:spPr>
        <p:txBody>
          <a:bodyPr/>
          <a:lstStyle/>
          <a:p>
            <a:pPr marL="0" indent="0" algn="ctr">
              <a:buNone/>
            </a:pPr>
            <a:r>
              <a:rPr lang="en-US" dirty="0"/>
              <a:t>How has music changed over the decades based on popularity? </a:t>
            </a:r>
          </a:p>
        </p:txBody>
      </p:sp>
      <p:pic>
        <p:nvPicPr>
          <p:cNvPr id="5" name="Picture 4">
            <a:extLst>
              <a:ext uri="{FF2B5EF4-FFF2-40B4-BE49-F238E27FC236}">
                <a16:creationId xmlns:a16="http://schemas.microsoft.com/office/drawing/2014/main" id="{45878579-BF08-38E0-11DA-66DEF25F4D02}"/>
              </a:ext>
            </a:extLst>
          </p:cNvPr>
          <p:cNvPicPr>
            <a:picLocks noChangeAspect="1"/>
          </p:cNvPicPr>
          <p:nvPr/>
        </p:nvPicPr>
        <p:blipFill>
          <a:blip r:embed="rId2"/>
          <a:stretch>
            <a:fillRect/>
          </a:stretch>
        </p:blipFill>
        <p:spPr>
          <a:xfrm>
            <a:off x="1682523" y="2492829"/>
            <a:ext cx="8826954" cy="2121009"/>
          </a:xfrm>
          <a:prstGeom prst="rect">
            <a:avLst/>
          </a:prstGeom>
        </p:spPr>
      </p:pic>
      <p:sp>
        <p:nvSpPr>
          <p:cNvPr id="6" name="TextBox 5">
            <a:extLst>
              <a:ext uri="{FF2B5EF4-FFF2-40B4-BE49-F238E27FC236}">
                <a16:creationId xmlns:a16="http://schemas.microsoft.com/office/drawing/2014/main" id="{AA66A624-4A48-1168-B173-612E0A91E01A}"/>
              </a:ext>
            </a:extLst>
          </p:cNvPr>
          <p:cNvSpPr txBox="1"/>
          <p:nvPr/>
        </p:nvSpPr>
        <p:spPr>
          <a:xfrm>
            <a:off x="838200" y="4865914"/>
            <a:ext cx="10515600" cy="923330"/>
          </a:xfrm>
          <a:prstGeom prst="rect">
            <a:avLst/>
          </a:prstGeom>
          <a:solidFill>
            <a:schemeClr val="accent6">
              <a:lumMod val="40000"/>
              <a:lumOff val="60000"/>
            </a:schemeClr>
          </a:solidFill>
        </p:spPr>
        <p:txBody>
          <a:bodyPr wrap="square" rtlCol="0">
            <a:spAutoFit/>
          </a:bodyPr>
          <a:lstStyle/>
          <a:p>
            <a:r>
              <a:rPr lang="en-US" dirty="0"/>
              <a:t>Popularity is ranked on a 1 – 100 scale, these are the average scores based on high popularity.</a:t>
            </a:r>
          </a:p>
          <a:p>
            <a:r>
              <a:rPr lang="en-US" dirty="0"/>
              <a:t>We see an increase in almost everything except valence. Danceability and energy have remained relatively the same since the 1970s.</a:t>
            </a:r>
          </a:p>
        </p:txBody>
      </p:sp>
    </p:spTree>
    <p:extLst>
      <p:ext uri="{BB962C8B-B14F-4D97-AF65-F5344CB8AC3E}">
        <p14:creationId xmlns:p14="http://schemas.microsoft.com/office/powerpoint/2010/main" val="359006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E43F-E85A-72DA-EFAA-6171DF932F6B}"/>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221E892A-AB46-D683-ED6E-14E6C67C2A2C}"/>
              </a:ext>
            </a:extLst>
          </p:cNvPr>
          <p:cNvSpPr>
            <a:spLocks noGrp="1"/>
          </p:cNvSpPr>
          <p:nvPr>
            <p:ph idx="1"/>
          </p:nvPr>
        </p:nvSpPr>
        <p:spPr>
          <a:xfrm>
            <a:off x="838200" y="1825625"/>
            <a:ext cx="10515600" cy="808718"/>
          </a:xfrm>
        </p:spPr>
        <p:txBody>
          <a:bodyPr>
            <a:normAutofit fontScale="85000" lnSpcReduction="20000"/>
          </a:bodyPr>
          <a:lstStyle/>
          <a:p>
            <a:pPr marL="0" indent="0" algn="ctr">
              <a:buNone/>
            </a:pPr>
            <a:r>
              <a:rPr lang="en-US" dirty="0"/>
              <a:t>Are explicit songs danceable?</a:t>
            </a:r>
          </a:p>
          <a:p>
            <a:pPr marL="0" indent="0" algn="ctr">
              <a:buNone/>
            </a:pPr>
            <a:r>
              <a:rPr lang="en-US" dirty="0"/>
              <a:t>	</a:t>
            </a:r>
          </a:p>
        </p:txBody>
      </p:sp>
      <p:pic>
        <p:nvPicPr>
          <p:cNvPr id="7" name="Picture 6">
            <a:extLst>
              <a:ext uri="{FF2B5EF4-FFF2-40B4-BE49-F238E27FC236}">
                <a16:creationId xmlns:a16="http://schemas.microsoft.com/office/drawing/2014/main" id="{75B3A2B6-86C8-01C6-2E67-D6CDD8502408}"/>
              </a:ext>
            </a:extLst>
          </p:cNvPr>
          <p:cNvPicPr>
            <a:picLocks noChangeAspect="1"/>
          </p:cNvPicPr>
          <p:nvPr/>
        </p:nvPicPr>
        <p:blipFill>
          <a:blip r:embed="rId2"/>
          <a:stretch>
            <a:fillRect/>
          </a:stretch>
        </p:blipFill>
        <p:spPr>
          <a:xfrm>
            <a:off x="838200" y="2375713"/>
            <a:ext cx="8687246" cy="3695890"/>
          </a:xfrm>
          <a:prstGeom prst="rect">
            <a:avLst/>
          </a:prstGeom>
        </p:spPr>
      </p:pic>
      <p:sp>
        <p:nvSpPr>
          <p:cNvPr id="8" name="TextBox 7">
            <a:extLst>
              <a:ext uri="{FF2B5EF4-FFF2-40B4-BE49-F238E27FC236}">
                <a16:creationId xmlns:a16="http://schemas.microsoft.com/office/drawing/2014/main" id="{2AAD4044-C374-61E5-8750-76B97C51FF2C}"/>
              </a:ext>
            </a:extLst>
          </p:cNvPr>
          <p:cNvSpPr txBox="1"/>
          <p:nvPr/>
        </p:nvSpPr>
        <p:spPr>
          <a:xfrm>
            <a:off x="9884228" y="3207995"/>
            <a:ext cx="2068287" cy="2031325"/>
          </a:xfrm>
          <a:prstGeom prst="rect">
            <a:avLst/>
          </a:prstGeom>
          <a:solidFill>
            <a:schemeClr val="accent6">
              <a:lumMod val="40000"/>
              <a:lumOff val="60000"/>
            </a:schemeClr>
          </a:solidFill>
        </p:spPr>
        <p:txBody>
          <a:bodyPr wrap="square" rtlCol="0">
            <a:spAutoFit/>
          </a:bodyPr>
          <a:lstStyle/>
          <a:p>
            <a:r>
              <a:rPr lang="en-US" dirty="0"/>
              <a:t>We see a ton of explicit songs under 0.4 meaning more </a:t>
            </a:r>
            <a:r>
              <a:rPr lang="en-US" b="1" dirty="0"/>
              <a:t>explicit songs </a:t>
            </a:r>
            <a:r>
              <a:rPr lang="en-US" dirty="0"/>
              <a:t>throughout the decade </a:t>
            </a:r>
            <a:r>
              <a:rPr lang="en-US" b="1" dirty="0"/>
              <a:t>are not often danced to</a:t>
            </a:r>
            <a:r>
              <a:rPr lang="en-US" dirty="0"/>
              <a:t>.</a:t>
            </a:r>
          </a:p>
        </p:txBody>
      </p:sp>
      <p:sp>
        <p:nvSpPr>
          <p:cNvPr id="9" name="TextBox 8">
            <a:extLst>
              <a:ext uri="{FF2B5EF4-FFF2-40B4-BE49-F238E27FC236}">
                <a16:creationId xmlns:a16="http://schemas.microsoft.com/office/drawing/2014/main" id="{37FABFEA-908D-A371-5EB9-518A411E2D09}"/>
              </a:ext>
            </a:extLst>
          </p:cNvPr>
          <p:cNvSpPr txBox="1"/>
          <p:nvPr/>
        </p:nvSpPr>
        <p:spPr>
          <a:xfrm>
            <a:off x="97970" y="5934670"/>
            <a:ext cx="2177143" cy="923330"/>
          </a:xfrm>
          <a:prstGeom prst="rect">
            <a:avLst/>
          </a:prstGeom>
          <a:solidFill>
            <a:schemeClr val="bg2">
              <a:lumMod val="90000"/>
            </a:schemeClr>
          </a:solidFill>
        </p:spPr>
        <p:txBody>
          <a:bodyPr wrap="square" rtlCol="0">
            <a:spAutoFit/>
          </a:bodyPr>
          <a:lstStyle/>
          <a:p>
            <a:pPr algn="ctr"/>
            <a:r>
              <a:rPr lang="en-US" dirty="0"/>
              <a:t>The # of explicit songs per danceability record</a:t>
            </a:r>
          </a:p>
        </p:txBody>
      </p:sp>
      <p:cxnSp>
        <p:nvCxnSpPr>
          <p:cNvPr id="11" name="Straight Arrow Connector 10">
            <a:extLst>
              <a:ext uri="{FF2B5EF4-FFF2-40B4-BE49-F238E27FC236}">
                <a16:creationId xmlns:a16="http://schemas.microsoft.com/office/drawing/2014/main" id="{90F9B8CD-FFE4-B3C5-0719-64B575A775A0}"/>
              </a:ext>
            </a:extLst>
          </p:cNvPr>
          <p:cNvCxnSpPr>
            <a:cxnSpLocks/>
          </p:cNvCxnSpPr>
          <p:nvPr/>
        </p:nvCxnSpPr>
        <p:spPr>
          <a:xfrm flipV="1">
            <a:off x="947057" y="4441371"/>
            <a:ext cx="0" cy="13430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3623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7F5E-8FE3-1798-BB8A-2F1802E58613}"/>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B7D4ED4C-D369-EDE3-8372-80220CAA50E0}"/>
              </a:ext>
            </a:extLst>
          </p:cNvPr>
          <p:cNvSpPr>
            <a:spLocks noGrp="1"/>
          </p:cNvSpPr>
          <p:nvPr>
            <p:ph idx="1"/>
          </p:nvPr>
        </p:nvSpPr>
        <p:spPr>
          <a:xfrm>
            <a:off x="838200" y="1825625"/>
            <a:ext cx="10515600" cy="501015"/>
          </a:xfrm>
        </p:spPr>
        <p:txBody>
          <a:bodyPr/>
          <a:lstStyle/>
          <a:p>
            <a:pPr marL="0" indent="0">
              <a:buNone/>
            </a:pPr>
            <a:r>
              <a:rPr lang="en-US" dirty="0"/>
              <a:t>What is the correlation between acoustics and popularity?</a:t>
            </a:r>
          </a:p>
          <a:p>
            <a:pPr marL="0" indent="0">
              <a:buNone/>
            </a:pPr>
            <a:endParaRPr lang="en-US" dirty="0"/>
          </a:p>
        </p:txBody>
      </p:sp>
      <p:pic>
        <p:nvPicPr>
          <p:cNvPr id="7" name="Picture 6">
            <a:extLst>
              <a:ext uri="{FF2B5EF4-FFF2-40B4-BE49-F238E27FC236}">
                <a16:creationId xmlns:a16="http://schemas.microsoft.com/office/drawing/2014/main" id="{31E77CA6-A4E9-4D92-D32F-1A5089FDE504}"/>
              </a:ext>
            </a:extLst>
          </p:cNvPr>
          <p:cNvPicPr>
            <a:picLocks noChangeAspect="1"/>
          </p:cNvPicPr>
          <p:nvPr/>
        </p:nvPicPr>
        <p:blipFill>
          <a:blip r:embed="rId2"/>
          <a:stretch>
            <a:fillRect/>
          </a:stretch>
        </p:blipFill>
        <p:spPr>
          <a:xfrm>
            <a:off x="616997" y="2781846"/>
            <a:ext cx="8661845" cy="3499030"/>
          </a:xfrm>
          <a:prstGeom prst="rect">
            <a:avLst/>
          </a:prstGeom>
        </p:spPr>
      </p:pic>
      <p:sp>
        <p:nvSpPr>
          <p:cNvPr id="8" name="TextBox 7">
            <a:extLst>
              <a:ext uri="{FF2B5EF4-FFF2-40B4-BE49-F238E27FC236}">
                <a16:creationId xmlns:a16="http://schemas.microsoft.com/office/drawing/2014/main" id="{98738080-4C9D-941D-49FD-0E2982DEBA33}"/>
              </a:ext>
            </a:extLst>
          </p:cNvPr>
          <p:cNvSpPr txBox="1"/>
          <p:nvPr/>
        </p:nvSpPr>
        <p:spPr>
          <a:xfrm>
            <a:off x="9916160" y="3119120"/>
            <a:ext cx="2042160" cy="923330"/>
          </a:xfrm>
          <a:prstGeom prst="rect">
            <a:avLst/>
          </a:prstGeom>
          <a:solidFill>
            <a:schemeClr val="accent6">
              <a:lumMod val="40000"/>
              <a:lumOff val="60000"/>
            </a:schemeClr>
          </a:solidFill>
        </p:spPr>
        <p:txBody>
          <a:bodyPr wrap="square" rtlCol="0">
            <a:spAutoFit/>
          </a:bodyPr>
          <a:lstStyle/>
          <a:p>
            <a:pPr algn="ctr"/>
            <a:r>
              <a:rPr lang="en-US" dirty="0"/>
              <a:t>Acoustic songs tend to not be as popular.</a:t>
            </a:r>
          </a:p>
        </p:txBody>
      </p:sp>
    </p:spTree>
    <p:extLst>
      <p:ext uri="{BB962C8B-B14F-4D97-AF65-F5344CB8AC3E}">
        <p14:creationId xmlns:p14="http://schemas.microsoft.com/office/powerpoint/2010/main" val="268640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5476-ACFF-C14B-F179-4661D62CA436}"/>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D334C8BF-9FE0-8AFA-F048-1259443AEFD9}"/>
              </a:ext>
            </a:extLst>
          </p:cNvPr>
          <p:cNvSpPr>
            <a:spLocks noGrp="1"/>
          </p:cNvSpPr>
          <p:nvPr>
            <p:ph idx="1"/>
          </p:nvPr>
        </p:nvSpPr>
        <p:spPr>
          <a:xfrm>
            <a:off x="838200" y="1825625"/>
            <a:ext cx="10515600" cy="490855"/>
          </a:xfrm>
        </p:spPr>
        <p:txBody>
          <a:bodyPr/>
          <a:lstStyle/>
          <a:p>
            <a:pPr marL="0" indent="0" algn="ctr">
              <a:buNone/>
            </a:pPr>
            <a:r>
              <a:rPr lang="en-US" dirty="0"/>
              <a:t>How has the duration (in milliseconds) of songs changed?</a:t>
            </a:r>
          </a:p>
        </p:txBody>
      </p:sp>
      <p:pic>
        <p:nvPicPr>
          <p:cNvPr id="5" name="Picture 4">
            <a:extLst>
              <a:ext uri="{FF2B5EF4-FFF2-40B4-BE49-F238E27FC236}">
                <a16:creationId xmlns:a16="http://schemas.microsoft.com/office/drawing/2014/main" id="{04AC7EB2-1CD7-A783-CD09-138457943EAE}"/>
              </a:ext>
            </a:extLst>
          </p:cNvPr>
          <p:cNvPicPr>
            <a:picLocks noChangeAspect="1"/>
          </p:cNvPicPr>
          <p:nvPr/>
        </p:nvPicPr>
        <p:blipFill>
          <a:blip r:embed="rId2"/>
          <a:stretch>
            <a:fillRect/>
          </a:stretch>
        </p:blipFill>
        <p:spPr>
          <a:xfrm>
            <a:off x="1850801" y="2451417"/>
            <a:ext cx="8693597" cy="3632387"/>
          </a:xfrm>
          <a:prstGeom prst="rect">
            <a:avLst/>
          </a:prstGeom>
        </p:spPr>
      </p:pic>
    </p:spTree>
    <p:extLst>
      <p:ext uri="{BB962C8B-B14F-4D97-AF65-F5344CB8AC3E}">
        <p14:creationId xmlns:p14="http://schemas.microsoft.com/office/powerpoint/2010/main" val="177306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5670-C48B-CBB1-D1B5-8AC1DF86EB36}"/>
              </a:ext>
            </a:extLst>
          </p:cNvPr>
          <p:cNvSpPr>
            <a:spLocks noGrp="1"/>
          </p:cNvSpPr>
          <p:nvPr>
            <p:ph type="title"/>
          </p:nvPr>
        </p:nvSpPr>
        <p:spPr/>
        <p:txBody>
          <a:bodyPr/>
          <a:lstStyle/>
          <a:p>
            <a:r>
              <a:rPr lang="en-US" dirty="0"/>
              <a:t>Lessons Learned</a:t>
            </a:r>
          </a:p>
        </p:txBody>
      </p:sp>
      <p:graphicFrame>
        <p:nvGraphicFramePr>
          <p:cNvPr id="5" name="Content Placeholder 2">
            <a:extLst>
              <a:ext uri="{FF2B5EF4-FFF2-40B4-BE49-F238E27FC236}">
                <a16:creationId xmlns:a16="http://schemas.microsoft.com/office/drawing/2014/main" id="{57D75687-1191-2894-C295-9E1895470D35}"/>
              </a:ext>
            </a:extLst>
          </p:cNvPr>
          <p:cNvGraphicFramePr>
            <a:graphicFrameLocks noGrp="1"/>
          </p:cNvGraphicFramePr>
          <p:nvPr>
            <p:ph idx="1"/>
            <p:extLst>
              <p:ext uri="{D42A27DB-BD31-4B8C-83A1-F6EECF244321}">
                <p14:modId xmlns:p14="http://schemas.microsoft.com/office/powerpoint/2010/main" val="2206888485"/>
              </p:ext>
            </p:extLst>
          </p:nvPr>
        </p:nvGraphicFramePr>
        <p:xfrm>
          <a:off x="838200" y="1690688"/>
          <a:ext cx="1084217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5529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AB65ED-B3AC-772D-30F2-35539EB250D4}"/>
              </a:ext>
            </a:extLst>
          </p:cNvPr>
          <p:cNvSpPr>
            <a:spLocks noGrp="1"/>
          </p:cNvSpPr>
          <p:nvPr>
            <p:ph type="ctrTitle"/>
          </p:nvPr>
        </p:nvSpPr>
        <p:spPr/>
        <p:txBody>
          <a:bodyPr/>
          <a:lstStyle/>
          <a:p>
            <a:r>
              <a:rPr lang="en-US" dirty="0"/>
              <a:t>Thank You!</a:t>
            </a:r>
          </a:p>
        </p:txBody>
      </p:sp>
      <p:sp>
        <p:nvSpPr>
          <p:cNvPr id="6" name="Subtitle 5">
            <a:extLst>
              <a:ext uri="{FF2B5EF4-FFF2-40B4-BE49-F238E27FC236}">
                <a16:creationId xmlns:a16="http://schemas.microsoft.com/office/drawing/2014/main" id="{C69B2134-51FE-4F27-40A6-260FE36C7CBD}"/>
              </a:ext>
            </a:extLst>
          </p:cNvPr>
          <p:cNvSpPr>
            <a:spLocks noGrp="1"/>
          </p:cNvSpPr>
          <p:nvPr>
            <p:ph type="subTitle" idx="1"/>
          </p:nvPr>
        </p:nvSpPr>
        <p:spPr/>
        <p:txBody>
          <a:bodyPr/>
          <a:lstStyle/>
          <a:p>
            <a:r>
              <a:rPr lang="en-US" dirty="0"/>
              <a:t>Any questions?</a:t>
            </a:r>
          </a:p>
        </p:txBody>
      </p:sp>
    </p:spTree>
    <p:extLst>
      <p:ext uri="{BB962C8B-B14F-4D97-AF65-F5344CB8AC3E}">
        <p14:creationId xmlns:p14="http://schemas.microsoft.com/office/powerpoint/2010/main" val="722267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1585-6F92-E32B-C945-EEFA2A4885C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D6532E4-10D4-F8FE-6570-E484B2169F9E}"/>
              </a:ext>
            </a:extLst>
          </p:cNvPr>
          <p:cNvSpPr>
            <a:spLocks noGrp="1"/>
          </p:cNvSpPr>
          <p:nvPr>
            <p:ph idx="1"/>
          </p:nvPr>
        </p:nvSpPr>
        <p:spPr/>
        <p:txBody>
          <a:bodyPr/>
          <a:lstStyle/>
          <a:p>
            <a:r>
              <a:rPr lang="en-US" dirty="0">
                <a:hlinkClick r:id="rId2"/>
              </a:rPr>
              <a:t>Final Spotify Data Analysis</a:t>
            </a:r>
            <a:endParaRPr lang="en-US" dirty="0"/>
          </a:p>
          <a:p>
            <a:r>
              <a:rPr lang="en-US" dirty="0">
                <a:hlinkClick r:id="rId3"/>
              </a:rPr>
              <a:t>Kaggle Spotify Tracks</a:t>
            </a:r>
            <a:endParaRPr lang="en-US" dirty="0"/>
          </a:p>
          <a:p>
            <a:r>
              <a:rPr lang="en-US">
                <a:hlinkClick r:id="rId4"/>
              </a:rPr>
              <a:t>Spotify API Code to Extract Data</a:t>
            </a:r>
            <a:endParaRPr lang="en-US" dirty="0"/>
          </a:p>
          <a:p>
            <a:r>
              <a:rPr lang="en-US" dirty="0">
                <a:hlinkClick r:id="rId5"/>
              </a:rPr>
              <a:t>Spotify for Developers - Web API</a:t>
            </a:r>
            <a:endParaRPr lang="en-US" dirty="0"/>
          </a:p>
          <a:p>
            <a:pPr marL="0" indent="0">
              <a:buNone/>
            </a:pPr>
            <a:endParaRPr lang="en-US" dirty="0"/>
          </a:p>
        </p:txBody>
      </p:sp>
    </p:spTree>
    <p:extLst>
      <p:ext uri="{BB962C8B-B14F-4D97-AF65-F5344CB8AC3E}">
        <p14:creationId xmlns:p14="http://schemas.microsoft.com/office/powerpoint/2010/main" val="398718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E60E-DBCA-97FD-0B70-B9050368B85E}"/>
              </a:ext>
            </a:extLst>
          </p:cNvPr>
          <p:cNvSpPr>
            <a:spLocks noGrp="1"/>
          </p:cNvSpPr>
          <p:nvPr>
            <p:ph type="title"/>
          </p:nvPr>
        </p:nvSpPr>
        <p:spPr/>
        <p:txBody>
          <a:bodyPr/>
          <a:lstStyle/>
          <a:p>
            <a:r>
              <a:rPr lang="en-US" dirty="0"/>
              <a:t>LinkedIn Completions</a:t>
            </a:r>
          </a:p>
        </p:txBody>
      </p:sp>
      <p:pic>
        <p:nvPicPr>
          <p:cNvPr id="5" name="Content Placeholder 4">
            <a:extLst>
              <a:ext uri="{FF2B5EF4-FFF2-40B4-BE49-F238E27FC236}">
                <a16:creationId xmlns:a16="http://schemas.microsoft.com/office/drawing/2014/main" id="{DB81FD73-78FA-D8D8-F245-FEEC4C86C19D}"/>
              </a:ext>
            </a:extLst>
          </p:cNvPr>
          <p:cNvPicPr>
            <a:picLocks noGrp="1" noChangeAspect="1"/>
          </p:cNvPicPr>
          <p:nvPr>
            <p:ph idx="1"/>
          </p:nvPr>
        </p:nvPicPr>
        <p:blipFill rotWithShape="1">
          <a:blip r:embed="rId2"/>
          <a:srcRect t="16873"/>
          <a:stretch/>
        </p:blipFill>
        <p:spPr>
          <a:xfrm>
            <a:off x="817601" y="1556657"/>
            <a:ext cx="10556797" cy="4936218"/>
          </a:xfrm>
        </p:spPr>
      </p:pic>
    </p:spTree>
    <p:extLst>
      <p:ext uri="{BB962C8B-B14F-4D97-AF65-F5344CB8AC3E}">
        <p14:creationId xmlns:p14="http://schemas.microsoft.com/office/powerpoint/2010/main" val="69424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DE4315B-B825-B9FB-60A7-FF9673CFE712}"/>
              </a:ext>
            </a:extLst>
          </p:cNvPr>
          <p:cNvSpPr/>
          <p:nvPr/>
        </p:nvSpPr>
        <p:spPr>
          <a:xfrm>
            <a:off x="1" y="0"/>
            <a:ext cx="5821680" cy="685800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114BC-7BA4-3DBE-5A2F-9F3959F0DA99}"/>
              </a:ext>
            </a:extLst>
          </p:cNvPr>
          <p:cNvSpPr>
            <a:spLocks noGrp="1"/>
          </p:cNvSpPr>
          <p:nvPr>
            <p:ph type="title"/>
          </p:nvPr>
        </p:nvSpPr>
        <p:spPr>
          <a:xfrm>
            <a:off x="807720" y="2766218"/>
            <a:ext cx="3845560" cy="1325563"/>
          </a:xfrm>
        </p:spPr>
        <p:txBody>
          <a:bodyPr anchor="b">
            <a:normAutofit/>
          </a:bodyPr>
          <a:lstStyle/>
          <a:p>
            <a:pPr algn="ctr"/>
            <a:r>
              <a:rPr lang="en-US" b="1" dirty="0"/>
              <a:t>Table of Contents</a:t>
            </a:r>
          </a:p>
        </p:txBody>
      </p:sp>
      <p:sp>
        <p:nvSpPr>
          <p:cNvPr id="15" name="Content Placeholder 2">
            <a:extLst>
              <a:ext uri="{FF2B5EF4-FFF2-40B4-BE49-F238E27FC236}">
                <a16:creationId xmlns:a16="http://schemas.microsoft.com/office/drawing/2014/main" id="{E89F4E57-AAEC-44BA-9D15-C5FAEAF84815}"/>
              </a:ext>
            </a:extLst>
          </p:cNvPr>
          <p:cNvSpPr>
            <a:spLocks noGrp="1"/>
          </p:cNvSpPr>
          <p:nvPr>
            <p:ph idx="1"/>
          </p:nvPr>
        </p:nvSpPr>
        <p:spPr>
          <a:xfrm>
            <a:off x="6294120" y="1795145"/>
            <a:ext cx="5257800" cy="4351338"/>
          </a:xfrm>
        </p:spPr>
        <p:txBody>
          <a:bodyPr anchor="ctr">
            <a:normAutofit/>
          </a:bodyPr>
          <a:lstStyle/>
          <a:p>
            <a:r>
              <a:rPr lang="en-US" dirty="0"/>
              <a:t>Objective</a:t>
            </a:r>
          </a:p>
          <a:p>
            <a:r>
              <a:rPr lang="en-US" dirty="0"/>
              <a:t>Data Extraction</a:t>
            </a:r>
          </a:p>
          <a:p>
            <a:r>
              <a:rPr lang="en-US" dirty="0"/>
              <a:t>Data Cleaning</a:t>
            </a:r>
          </a:p>
          <a:p>
            <a:r>
              <a:rPr lang="en-US" dirty="0"/>
              <a:t>Challenges &amp; Opportunities</a:t>
            </a:r>
          </a:p>
          <a:p>
            <a:r>
              <a:rPr lang="en-US" dirty="0"/>
              <a:t>Solutions</a:t>
            </a:r>
          </a:p>
          <a:p>
            <a:r>
              <a:rPr lang="en-US" dirty="0"/>
              <a:t>Data Analysis</a:t>
            </a:r>
          </a:p>
          <a:p>
            <a:r>
              <a:rPr lang="en-US" dirty="0"/>
              <a:t>Lessons Learned</a:t>
            </a:r>
          </a:p>
          <a:p>
            <a:r>
              <a:rPr lang="en-US" dirty="0"/>
              <a:t>Sources</a:t>
            </a:r>
          </a:p>
          <a:p>
            <a:endParaRPr lang="en-US" dirty="0"/>
          </a:p>
        </p:txBody>
      </p:sp>
    </p:spTree>
    <p:extLst>
      <p:ext uri="{BB962C8B-B14F-4D97-AF65-F5344CB8AC3E}">
        <p14:creationId xmlns:p14="http://schemas.microsoft.com/office/powerpoint/2010/main" val="269250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FE6C-1363-6840-D0CC-902242AAAC1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4820A92-6CC2-49CF-E894-94F356841061}"/>
              </a:ext>
            </a:extLst>
          </p:cNvPr>
          <p:cNvSpPr>
            <a:spLocks noGrp="1"/>
          </p:cNvSpPr>
          <p:nvPr>
            <p:ph idx="1"/>
          </p:nvPr>
        </p:nvSpPr>
        <p:spPr>
          <a:xfrm>
            <a:off x="552632" y="1599474"/>
            <a:ext cx="6274888" cy="4039326"/>
          </a:xfrm>
        </p:spPr>
        <p:txBody>
          <a:bodyPr>
            <a:normAutofit fontScale="92500" lnSpcReduction="20000"/>
          </a:bodyPr>
          <a:lstStyle/>
          <a:p>
            <a:pPr marL="0" indent="0">
              <a:buNone/>
            </a:pPr>
            <a:r>
              <a:rPr lang="en-US" sz="2400" dirty="0"/>
              <a:t>To analyze the trend of music on Spotify from the last few decades (1970s to 2020s) using Databricks and its </a:t>
            </a:r>
            <a:r>
              <a:rPr lang="en-US" sz="2400" dirty="0" err="1"/>
              <a:t>PySpark</a:t>
            </a:r>
            <a:r>
              <a:rPr lang="en-US" sz="2400" dirty="0"/>
              <a:t> packages.</a:t>
            </a:r>
          </a:p>
          <a:p>
            <a:pPr marL="0" indent="0">
              <a:buNone/>
            </a:pPr>
            <a:endParaRPr lang="en-US" sz="2400" dirty="0"/>
          </a:p>
          <a:p>
            <a:pPr marL="0" indent="0">
              <a:buNone/>
            </a:pPr>
            <a:r>
              <a:rPr lang="en-US" sz="2400" dirty="0"/>
              <a:t>We want to answer the following:</a:t>
            </a:r>
          </a:p>
          <a:p>
            <a:pPr marL="457200" indent="-457200">
              <a:buAutoNum type="arabicPeriod"/>
            </a:pPr>
            <a:r>
              <a:rPr lang="en-US" sz="2400" dirty="0"/>
              <a:t>What are the most popular songs per decade and ever?</a:t>
            </a:r>
          </a:p>
          <a:p>
            <a:pPr marL="457200" indent="-457200">
              <a:buAutoNum type="arabicPeriod"/>
            </a:pPr>
            <a:r>
              <a:rPr lang="en-US" sz="2400" dirty="0"/>
              <a:t>How has music changed since 1970s</a:t>
            </a:r>
          </a:p>
          <a:p>
            <a:pPr marL="457200" indent="-457200">
              <a:buAutoNum type="arabicPeriod"/>
            </a:pPr>
            <a:r>
              <a:rPr lang="en-US" sz="2400" dirty="0"/>
              <a:t>Are explicit songs danceable?</a:t>
            </a:r>
          </a:p>
          <a:p>
            <a:pPr marL="457200" indent="-457200">
              <a:buAutoNum type="arabicPeriod"/>
            </a:pPr>
            <a:r>
              <a:rPr lang="en-US" sz="2400" dirty="0"/>
              <a:t>What is the correlation between acoustics and popularity?</a:t>
            </a:r>
          </a:p>
          <a:p>
            <a:pPr marL="457200" indent="-457200">
              <a:buAutoNum type="arabicPeriod"/>
            </a:pPr>
            <a:r>
              <a:rPr lang="en-US" sz="2400" dirty="0"/>
              <a:t>How has duration changed?</a:t>
            </a:r>
          </a:p>
          <a:p>
            <a:pPr marL="457200" indent="-457200" algn="ctr">
              <a:buAutoNum type="arabicPeriod"/>
            </a:pPr>
            <a:endParaRPr lang="en-US" sz="2400" dirty="0"/>
          </a:p>
          <a:p>
            <a:pPr marL="0" indent="0" algn="ctr">
              <a:buNone/>
            </a:pPr>
            <a:endParaRPr lang="en-US" sz="2400" dirty="0"/>
          </a:p>
        </p:txBody>
      </p:sp>
      <p:pic>
        <p:nvPicPr>
          <p:cNvPr id="1026" name="Picture 2" descr="Spotify: Music and Podcasts - Apps on Google Play">
            <a:extLst>
              <a:ext uri="{FF2B5EF4-FFF2-40B4-BE49-F238E27FC236}">
                <a16:creationId xmlns:a16="http://schemas.microsoft.com/office/drawing/2014/main" id="{C7AADFD2-A5B8-C625-B3D6-AE288B08CAF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113088" y="99060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94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6053-99D4-EB0F-7893-2D0E0B62C1E6}"/>
              </a:ext>
            </a:extLst>
          </p:cNvPr>
          <p:cNvSpPr>
            <a:spLocks noGrp="1"/>
          </p:cNvSpPr>
          <p:nvPr>
            <p:ph type="title"/>
          </p:nvPr>
        </p:nvSpPr>
        <p:spPr/>
        <p:txBody>
          <a:bodyPr/>
          <a:lstStyle/>
          <a:p>
            <a:r>
              <a:rPr lang="en-US" dirty="0"/>
              <a:t>Data Extraction (</a:t>
            </a:r>
            <a:r>
              <a:rPr lang="en-US" dirty="0">
                <a:hlinkClick r:id="rId3"/>
              </a:rPr>
              <a:t>Spotify Developer Web API</a:t>
            </a:r>
            <a:r>
              <a:rPr lang="en-US" dirty="0"/>
              <a:t>)</a:t>
            </a:r>
          </a:p>
        </p:txBody>
      </p:sp>
      <p:graphicFrame>
        <p:nvGraphicFramePr>
          <p:cNvPr id="5" name="Content Placeholder 2">
            <a:extLst>
              <a:ext uri="{FF2B5EF4-FFF2-40B4-BE49-F238E27FC236}">
                <a16:creationId xmlns:a16="http://schemas.microsoft.com/office/drawing/2014/main" id="{9CB4F070-1A04-96A9-8B8A-AB5A28465E50}"/>
              </a:ext>
            </a:extLst>
          </p:cNvPr>
          <p:cNvGraphicFramePr>
            <a:graphicFrameLocks noGrp="1"/>
          </p:cNvGraphicFramePr>
          <p:nvPr>
            <p:ph idx="1"/>
            <p:extLst>
              <p:ext uri="{D42A27DB-BD31-4B8C-83A1-F6EECF244321}">
                <p14:modId xmlns:p14="http://schemas.microsoft.com/office/powerpoint/2010/main" val="32730866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BED72007-C77B-2DED-5728-993AED507D2C}"/>
              </a:ext>
            </a:extLst>
          </p:cNvPr>
          <p:cNvSpPr txBox="1"/>
          <p:nvPr/>
        </p:nvSpPr>
        <p:spPr>
          <a:xfrm>
            <a:off x="3058883" y="4200237"/>
            <a:ext cx="1763486" cy="584775"/>
          </a:xfrm>
          <a:prstGeom prst="rect">
            <a:avLst/>
          </a:prstGeom>
          <a:noFill/>
        </p:spPr>
        <p:txBody>
          <a:bodyPr wrap="square" rtlCol="0">
            <a:spAutoFit/>
          </a:bodyPr>
          <a:lstStyle/>
          <a:p>
            <a:pPr algn="ctr"/>
            <a:r>
              <a:rPr lang="en-US" sz="3200" b="1" dirty="0"/>
              <a:t>Search</a:t>
            </a:r>
          </a:p>
        </p:txBody>
      </p:sp>
      <p:sp>
        <p:nvSpPr>
          <p:cNvPr id="8" name="TextBox 7">
            <a:extLst>
              <a:ext uri="{FF2B5EF4-FFF2-40B4-BE49-F238E27FC236}">
                <a16:creationId xmlns:a16="http://schemas.microsoft.com/office/drawing/2014/main" id="{E0BF2D3D-C597-6AEA-A63D-8A41A229B8AA}"/>
              </a:ext>
            </a:extLst>
          </p:cNvPr>
          <p:cNvSpPr txBox="1"/>
          <p:nvPr/>
        </p:nvSpPr>
        <p:spPr>
          <a:xfrm>
            <a:off x="6694713" y="4200236"/>
            <a:ext cx="3091543" cy="584775"/>
          </a:xfrm>
          <a:prstGeom prst="rect">
            <a:avLst/>
          </a:prstGeom>
          <a:noFill/>
        </p:spPr>
        <p:txBody>
          <a:bodyPr wrap="square" rtlCol="0">
            <a:spAutoFit/>
          </a:bodyPr>
          <a:lstStyle/>
          <a:p>
            <a:pPr algn="ctr"/>
            <a:r>
              <a:rPr lang="en-US" sz="3200" b="1" dirty="0"/>
              <a:t>Audio Features</a:t>
            </a:r>
          </a:p>
        </p:txBody>
      </p:sp>
    </p:spTree>
    <p:extLst>
      <p:ext uri="{BB962C8B-B14F-4D97-AF65-F5344CB8AC3E}">
        <p14:creationId xmlns:p14="http://schemas.microsoft.com/office/powerpoint/2010/main" val="126068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9A24-4ED3-F483-7C87-4AAC6CB788AF}"/>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5F265277-2D54-D938-88D3-4A298ACCE853}"/>
              </a:ext>
            </a:extLst>
          </p:cNvPr>
          <p:cNvSpPr>
            <a:spLocks noGrp="1"/>
          </p:cNvSpPr>
          <p:nvPr>
            <p:ph idx="1"/>
          </p:nvPr>
        </p:nvSpPr>
        <p:spPr>
          <a:xfrm>
            <a:off x="524720" y="1590788"/>
            <a:ext cx="10829080" cy="4351338"/>
          </a:xfrm>
        </p:spPr>
        <p:txBody>
          <a:bodyPr/>
          <a:lstStyle/>
          <a:p>
            <a:r>
              <a:rPr lang="en-US" dirty="0"/>
              <a:t>Joining the data frames using “</a:t>
            </a:r>
            <a:r>
              <a:rPr lang="en-US" dirty="0" err="1"/>
              <a:t>track_id</a:t>
            </a:r>
            <a:r>
              <a:rPr lang="en-US" dirty="0"/>
              <a:t>”</a:t>
            </a:r>
          </a:p>
          <a:p>
            <a:r>
              <a:rPr lang="en-US" dirty="0"/>
              <a:t>Deleting duplicate columns</a:t>
            </a:r>
          </a:p>
          <a:p>
            <a:r>
              <a:rPr lang="en-US" dirty="0"/>
              <a:t>Split and explode “artist” column</a:t>
            </a:r>
          </a:p>
          <a:p>
            <a:r>
              <a:rPr lang="en-US" dirty="0"/>
              <a:t>Total data set is 670,850 rows &amp; 18 columns</a:t>
            </a:r>
          </a:p>
        </p:txBody>
      </p:sp>
      <p:pic>
        <p:nvPicPr>
          <p:cNvPr id="9" name="Picture 8">
            <a:extLst>
              <a:ext uri="{FF2B5EF4-FFF2-40B4-BE49-F238E27FC236}">
                <a16:creationId xmlns:a16="http://schemas.microsoft.com/office/drawing/2014/main" id="{37CDA7FB-3491-395C-A9DD-EDC02B9C2055}"/>
              </a:ext>
            </a:extLst>
          </p:cNvPr>
          <p:cNvPicPr>
            <a:picLocks noChangeAspect="1"/>
          </p:cNvPicPr>
          <p:nvPr/>
        </p:nvPicPr>
        <p:blipFill>
          <a:blip r:embed="rId2"/>
          <a:stretch>
            <a:fillRect/>
          </a:stretch>
        </p:blipFill>
        <p:spPr>
          <a:xfrm>
            <a:off x="1335273" y="4213108"/>
            <a:ext cx="9207973" cy="2279767"/>
          </a:xfrm>
          <a:prstGeom prst="rect">
            <a:avLst/>
          </a:prstGeom>
        </p:spPr>
      </p:pic>
      <p:sp>
        <p:nvSpPr>
          <p:cNvPr id="10" name="TextBox 9">
            <a:extLst>
              <a:ext uri="{FF2B5EF4-FFF2-40B4-BE49-F238E27FC236}">
                <a16:creationId xmlns:a16="http://schemas.microsoft.com/office/drawing/2014/main" id="{CF6AFD0E-4CC7-0A46-597D-22D52E3559C0}"/>
              </a:ext>
            </a:extLst>
          </p:cNvPr>
          <p:cNvSpPr txBox="1"/>
          <p:nvPr/>
        </p:nvSpPr>
        <p:spPr>
          <a:xfrm>
            <a:off x="838200" y="3901440"/>
            <a:ext cx="5257800" cy="369332"/>
          </a:xfrm>
          <a:prstGeom prst="rect">
            <a:avLst/>
          </a:prstGeom>
          <a:solidFill>
            <a:schemeClr val="accent6">
              <a:lumMod val="40000"/>
              <a:lumOff val="60000"/>
            </a:schemeClr>
          </a:solidFill>
        </p:spPr>
        <p:txBody>
          <a:bodyPr wrap="square" rtlCol="0">
            <a:spAutoFit/>
          </a:bodyPr>
          <a:lstStyle/>
          <a:p>
            <a:r>
              <a:rPr lang="en-US" dirty="0"/>
              <a:t>Example of data cleaning: split and explode columns</a:t>
            </a:r>
          </a:p>
        </p:txBody>
      </p:sp>
    </p:spTree>
    <p:extLst>
      <p:ext uri="{BB962C8B-B14F-4D97-AF65-F5344CB8AC3E}">
        <p14:creationId xmlns:p14="http://schemas.microsoft.com/office/powerpoint/2010/main" val="159167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9C1D5-A4F2-40A0-3BF1-C6DF00F44F79}"/>
              </a:ext>
            </a:extLst>
          </p:cNvPr>
          <p:cNvSpPr>
            <a:spLocks noGrp="1"/>
          </p:cNvSpPr>
          <p:nvPr>
            <p:ph type="title"/>
          </p:nvPr>
        </p:nvSpPr>
        <p:spPr/>
        <p:txBody>
          <a:bodyPr/>
          <a:lstStyle/>
          <a:p>
            <a:r>
              <a:rPr lang="en-US" dirty="0"/>
              <a:t>Challenges/ Opportunities</a:t>
            </a:r>
          </a:p>
        </p:txBody>
      </p:sp>
      <p:graphicFrame>
        <p:nvGraphicFramePr>
          <p:cNvPr id="6" name="Content Placeholder 2">
            <a:extLst>
              <a:ext uri="{FF2B5EF4-FFF2-40B4-BE49-F238E27FC236}">
                <a16:creationId xmlns:a16="http://schemas.microsoft.com/office/drawing/2014/main" id="{A971F630-01DC-4364-AAB8-4ECC8780E05D}"/>
              </a:ext>
            </a:extLst>
          </p:cNvPr>
          <p:cNvGraphicFramePr>
            <a:graphicFrameLocks noGrp="1"/>
          </p:cNvGraphicFramePr>
          <p:nvPr>
            <p:ph idx="1"/>
            <p:extLst>
              <p:ext uri="{D42A27DB-BD31-4B8C-83A1-F6EECF244321}">
                <p14:modId xmlns:p14="http://schemas.microsoft.com/office/powerpoint/2010/main" val="306253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588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20F0-8D1F-7E84-DA4E-211107077458}"/>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508E8B47-13F6-44C3-4292-C8D1B20BCFE8}"/>
              </a:ext>
            </a:extLst>
          </p:cNvPr>
          <p:cNvSpPr>
            <a:spLocks noGrp="1"/>
          </p:cNvSpPr>
          <p:nvPr>
            <p:ph idx="1"/>
          </p:nvPr>
        </p:nvSpPr>
        <p:spPr>
          <a:xfrm>
            <a:off x="5547360" y="1381760"/>
            <a:ext cx="6060440" cy="4968240"/>
          </a:xfrm>
        </p:spPr>
        <p:txBody>
          <a:bodyPr>
            <a:normAutofit/>
          </a:bodyPr>
          <a:lstStyle/>
          <a:p>
            <a:pPr marL="0" indent="0">
              <a:buNone/>
            </a:pPr>
            <a:r>
              <a:rPr lang="en-US" dirty="0"/>
              <a:t>Due to the 429 error and limitations, we were able to find an existing dataset with over 500,000 records and we expanded our research upon that. </a:t>
            </a:r>
          </a:p>
          <a:p>
            <a:pPr marL="0" indent="0">
              <a:buNone/>
            </a:pPr>
            <a:r>
              <a:rPr lang="en-US" dirty="0"/>
              <a:t>This is where with our data cleaning we get over 600,000 records. The dataset used comes from Kaggle. This means we analyze five decades and how music changed since the 1970s.</a:t>
            </a:r>
          </a:p>
          <a:p>
            <a:pPr marL="0" indent="0">
              <a:buNone/>
            </a:pPr>
            <a:r>
              <a:rPr lang="en-US" dirty="0"/>
              <a:t>Which brings us to… </a:t>
            </a:r>
          </a:p>
          <a:p>
            <a:pPr marL="0" indent="0">
              <a:buNone/>
            </a:pPr>
            <a:endParaRPr lang="en-US" dirty="0"/>
          </a:p>
        </p:txBody>
      </p:sp>
      <p:pic>
        <p:nvPicPr>
          <p:cNvPr id="2050" name="Picture 2" descr="Setting up Kaggle API in Linux. Working with command line can save the… |  by Venkat Ramanan | Medium">
            <a:extLst>
              <a:ext uri="{FF2B5EF4-FFF2-40B4-BE49-F238E27FC236}">
                <a16:creationId xmlns:a16="http://schemas.microsoft.com/office/drawing/2014/main" id="{35E929EB-198B-FE5D-87C2-A99127477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09875"/>
            <a:ext cx="36766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12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BC5E3-0CF8-DF9B-CF5D-2EC88CBD87A6}"/>
              </a:ext>
            </a:extLst>
          </p:cNvPr>
          <p:cNvSpPr>
            <a:spLocks noGrp="1"/>
          </p:cNvSpPr>
          <p:nvPr>
            <p:ph type="title"/>
          </p:nvPr>
        </p:nvSpPr>
        <p:spPr>
          <a:xfrm>
            <a:off x="838200" y="365125"/>
            <a:ext cx="7130143" cy="1325563"/>
          </a:xfrm>
        </p:spPr>
        <p:txBody>
          <a:bodyPr vert="horz" lIns="91440" tIns="45720" rIns="91440" bIns="45720" rtlCol="0" anchor="b">
            <a:normAutofit/>
          </a:bodyPr>
          <a:lstStyle/>
          <a:p>
            <a:r>
              <a:rPr lang="en-US" sz="6600" kern="1200" dirty="0">
                <a:solidFill>
                  <a:schemeClr val="tx1"/>
                </a:solidFill>
                <a:latin typeface="+mj-lt"/>
                <a:ea typeface="+mj-ea"/>
                <a:cs typeface="+mj-cs"/>
              </a:rPr>
              <a:t>Some Data Analysis</a:t>
            </a:r>
          </a:p>
        </p:txBody>
      </p:sp>
      <p:sp>
        <p:nvSpPr>
          <p:cNvPr id="3" name="Content Placeholder 2">
            <a:extLst>
              <a:ext uri="{FF2B5EF4-FFF2-40B4-BE49-F238E27FC236}">
                <a16:creationId xmlns:a16="http://schemas.microsoft.com/office/drawing/2014/main" id="{B772ED67-3222-83B1-5DED-842D9C0B1D37}"/>
              </a:ext>
            </a:extLst>
          </p:cNvPr>
          <p:cNvSpPr>
            <a:spLocks noGrp="1"/>
          </p:cNvSpPr>
          <p:nvPr>
            <p:ph idx="1"/>
          </p:nvPr>
        </p:nvSpPr>
        <p:spPr>
          <a:xfrm>
            <a:off x="838200" y="1934482"/>
            <a:ext cx="10515600" cy="460375"/>
          </a:xfrm>
        </p:spPr>
        <p:txBody>
          <a:bodyPr vert="horz" lIns="91440" tIns="45720" rIns="91440" bIns="45720" rtlCol="0">
            <a:normAutofit/>
          </a:bodyPr>
          <a:lstStyle/>
          <a:p>
            <a:pPr marL="0" indent="0" algn="ctr">
              <a:buNone/>
            </a:pPr>
            <a:r>
              <a:rPr lang="en-US" sz="2400" kern="1200" dirty="0">
                <a:solidFill>
                  <a:schemeClr val="tx1"/>
                </a:solidFill>
                <a:latin typeface="+mn-lt"/>
                <a:ea typeface="+mn-ea"/>
                <a:cs typeface="+mn-cs"/>
              </a:rPr>
              <a:t> Most popular song per decade (1970s to 2020)</a:t>
            </a:r>
          </a:p>
        </p:txBody>
      </p:sp>
      <p:cxnSp>
        <p:nvCxnSpPr>
          <p:cNvPr id="7" name="Straight Connector 6">
            <a:extLst>
              <a:ext uri="{FF2B5EF4-FFF2-40B4-BE49-F238E27FC236}">
                <a16:creationId xmlns:a16="http://schemas.microsoft.com/office/drawing/2014/main" id="{0CA1B2FF-392F-DB89-8475-5013F00C89F3}"/>
              </a:ext>
            </a:extLst>
          </p:cNvPr>
          <p:cNvCxnSpPr>
            <a:cxnSpLocks/>
          </p:cNvCxnSpPr>
          <p:nvPr/>
        </p:nvCxnSpPr>
        <p:spPr>
          <a:xfrm>
            <a:off x="936172" y="1690688"/>
            <a:ext cx="6607628" cy="0"/>
          </a:xfrm>
          <a:prstGeom prst="line">
            <a:avLst/>
          </a:prstGeom>
          <a:ln w="76200">
            <a:solidFill>
              <a:schemeClr val="accent6">
                <a:lumMod val="60000"/>
                <a:lumOff val="40000"/>
              </a:schemeClr>
            </a:solidFill>
          </a:ln>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CFC55B16-2D33-2DB7-A134-9A491B0483F1}"/>
              </a:ext>
            </a:extLst>
          </p:cNvPr>
          <p:cNvPicPr>
            <a:picLocks noChangeAspect="1"/>
          </p:cNvPicPr>
          <p:nvPr/>
        </p:nvPicPr>
        <p:blipFill>
          <a:blip r:embed="rId2"/>
          <a:stretch>
            <a:fillRect/>
          </a:stretch>
        </p:blipFill>
        <p:spPr>
          <a:xfrm>
            <a:off x="1379645" y="2633576"/>
            <a:ext cx="9432710" cy="2533736"/>
          </a:xfrm>
          <a:prstGeom prst="rect">
            <a:avLst/>
          </a:prstGeom>
        </p:spPr>
      </p:pic>
    </p:spTree>
    <p:extLst>
      <p:ext uri="{BB962C8B-B14F-4D97-AF65-F5344CB8AC3E}">
        <p14:creationId xmlns:p14="http://schemas.microsoft.com/office/powerpoint/2010/main" val="331283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4CFD-1FB5-4D46-46EA-8B541227F44F}"/>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6BC7EBF4-6782-2DC5-934F-EC889D22B005}"/>
              </a:ext>
            </a:extLst>
          </p:cNvPr>
          <p:cNvSpPr>
            <a:spLocks noGrp="1"/>
          </p:cNvSpPr>
          <p:nvPr>
            <p:ph idx="1"/>
          </p:nvPr>
        </p:nvSpPr>
        <p:spPr>
          <a:xfrm>
            <a:off x="838200" y="1825625"/>
            <a:ext cx="10515600" cy="531495"/>
          </a:xfrm>
        </p:spPr>
        <p:txBody>
          <a:bodyPr/>
          <a:lstStyle/>
          <a:p>
            <a:pPr marL="0" indent="0" algn="ctr">
              <a:buNone/>
            </a:pPr>
            <a:r>
              <a:rPr lang="en-US" dirty="0"/>
              <a:t>Most popular songs ever</a:t>
            </a:r>
          </a:p>
        </p:txBody>
      </p:sp>
      <p:pic>
        <p:nvPicPr>
          <p:cNvPr id="5" name="Picture 4">
            <a:extLst>
              <a:ext uri="{FF2B5EF4-FFF2-40B4-BE49-F238E27FC236}">
                <a16:creationId xmlns:a16="http://schemas.microsoft.com/office/drawing/2014/main" id="{10B5EC5D-BA75-9350-1A0D-EF373563DF98}"/>
              </a:ext>
            </a:extLst>
          </p:cNvPr>
          <p:cNvPicPr>
            <a:picLocks noChangeAspect="1"/>
          </p:cNvPicPr>
          <p:nvPr/>
        </p:nvPicPr>
        <p:blipFill>
          <a:blip r:embed="rId2"/>
          <a:stretch>
            <a:fillRect/>
          </a:stretch>
        </p:blipFill>
        <p:spPr>
          <a:xfrm>
            <a:off x="4541982" y="2545714"/>
            <a:ext cx="6724996" cy="3403775"/>
          </a:xfrm>
          <a:prstGeom prst="rect">
            <a:avLst/>
          </a:prstGeom>
        </p:spPr>
      </p:pic>
      <p:sp>
        <p:nvSpPr>
          <p:cNvPr id="6" name="TextBox 5">
            <a:extLst>
              <a:ext uri="{FF2B5EF4-FFF2-40B4-BE49-F238E27FC236}">
                <a16:creationId xmlns:a16="http://schemas.microsoft.com/office/drawing/2014/main" id="{A670C480-6D07-7341-BE6E-B942B4E88E9C}"/>
              </a:ext>
            </a:extLst>
          </p:cNvPr>
          <p:cNvSpPr txBox="1"/>
          <p:nvPr/>
        </p:nvSpPr>
        <p:spPr>
          <a:xfrm>
            <a:off x="325120" y="3278278"/>
            <a:ext cx="3901440" cy="2554545"/>
          </a:xfrm>
          <a:prstGeom prst="rect">
            <a:avLst/>
          </a:prstGeom>
          <a:solidFill>
            <a:schemeClr val="accent6">
              <a:lumMod val="40000"/>
              <a:lumOff val="60000"/>
            </a:schemeClr>
          </a:solidFill>
        </p:spPr>
        <p:txBody>
          <a:bodyPr wrap="square" rtlCol="0">
            <a:spAutoFit/>
          </a:bodyPr>
          <a:lstStyle/>
          <a:p>
            <a:r>
              <a:rPr lang="en-US" sz="2000" dirty="0"/>
              <a:t>We see Peaches as the top song with the three contributing artists.</a:t>
            </a:r>
          </a:p>
          <a:p>
            <a:endParaRPr lang="en-US" sz="2000" dirty="0"/>
          </a:p>
          <a:p>
            <a:r>
              <a:rPr lang="en-US" sz="2000" dirty="0"/>
              <a:t>We also see that songs that came out recently are some of the most popular making us wonder if listening to music is more popular now than before.</a:t>
            </a:r>
          </a:p>
        </p:txBody>
      </p:sp>
    </p:spTree>
    <p:extLst>
      <p:ext uri="{BB962C8B-B14F-4D97-AF65-F5344CB8AC3E}">
        <p14:creationId xmlns:p14="http://schemas.microsoft.com/office/powerpoint/2010/main" val="3999290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3165</TotalTime>
  <Words>704</Words>
  <Application>Microsoft Office PowerPoint</Application>
  <PresentationFormat>Widescreen</PresentationFormat>
  <Paragraphs>83</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Spotify Data Analysis</vt:lpstr>
      <vt:lpstr>Table of Contents</vt:lpstr>
      <vt:lpstr>Objective</vt:lpstr>
      <vt:lpstr>Data Extraction (Spotify Developer Web API)</vt:lpstr>
      <vt:lpstr>Data Cleaning</vt:lpstr>
      <vt:lpstr>Challenges/ Opportunities</vt:lpstr>
      <vt:lpstr>Solutions</vt:lpstr>
      <vt:lpstr>Some Data Analysis</vt:lpstr>
      <vt:lpstr>Continued</vt:lpstr>
      <vt:lpstr>Continued</vt:lpstr>
      <vt:lpstr>Continued</vt:lpstr>
      <vt:lpstr>Continued</vt:lpstr>
      <vt:lpstr>Continued</vt:lpstr>
      <vt:lpstr>Continued</vt:lpstr>
      <vt:lpstr>Lessons Learned</vt:lpstr>
      <vt:lpstr>Thank You!</vt:lpstr>
      <vt:lpstr>Sources</vt:lpstr>
      <vt:lpstr>LinkedIn Completions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Data Analysis</dc:title>
  <dc:creator>student</dc:creator>
  <cp:lastModifiedBy>student</cp:lastModifiedBy>
  <cp:revision>4</cp:revision>
  <dcterms:created xsi:type="dcterms:W3CDTF">2024-01-02T15:17:57Z</dcterms:created>
  <dcterms:modified xsi:type="dcterms:W3CDTF">2024-05-23T16:42:26Z</dcterms:modified>
</cp:coreProperties>
</file>